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Lst>
  <p:notesMasterIdLst>
    <p:notesMasterId r:id="rId70"/>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Lst>
  <p:sldSz cx="9144000" cy="5143500" type="screen16x9"/>
  <p:notesSz cx="6858000" cy="9144000"/>
  <p:embeddedFontLst>
    <p:embeddedFont>
      <p:font typeface="Abril Fatface" panose="02000503000000020003" pitchFamily="2" charset="77"/>
      <p:regular r:id="rId71"/>
    </p:embeddedFont>
    <p:embeddedFont>
      <p:font typeface="Calibri" panose="020F0502020204030204" pitchFamily="34" charset="0"/>
      <p:regular r:id="rId72"/>
      <p:bold r:id="rId73"/>
      <p:italic r:id="rId74"/>
      <p:boldItalic r:id="rId75"/>
    </p:embeddedFont>
    <p:embeddedFont>
      <p:font typeface="Josefin Sans" pitchFamily="2" charset="77"/>
      <p:regular r:id="rId76"/>
      <p:bold r:id="rId77"/>
      <p:italic r:id="rId78"/>
      <p:boldItalic r:id="rId79"/>
    </p:embeddedFont>
    <p:embeddedFont>
      <p:font typeface="Montserrat" pitchFamily="2" charset="77"/>
      <p:regular r:id="rId80"/>
      <p:bold r:id="rId81"/>
      <p:italic r:id="rId82"/>
      <p:boldItalic r:id="rId83"/>
    </p:embeddedFont>
    <p:embeddedFont>
      <p:font typeface="Oswald" pitchFamily="2" charset="77"/>
      <p:regular r:id="rId84"/>
      <p:bold r:id="rId85"/>
    </p:embeddedFont>
    <p:embeddedFont>
      <p:font typeface="Oxygen" panose="02000503000000000000" pitchFamily="2" charset="77"/>
      <p:regular r:id="rId86"/>
      <p:bold r:id="rId87"/>
    </p:embeddedFont>
    <p:embeddedFont>
      <p:font typeface="Oxygen Light" panose="02000303000000000000" pitchFamily="2" charset="0"/>
      <p:regular r:id="rId88"/>
      <p:bold r:id="rId89"/>
    </p:embeddedFont>
    <p:embeddedFont>
      <p:font typeface="Roboto" panose="02000000000000000000" pitchFamily="2" charset="0"/>
      <p:regular r:id="rId90"/>
      <p:bold r:id="rId91"/>
      <p:italic r:id="rId92"/>
      <p:boldItalic r:id="rId9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57">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5AAE85A-C198-4148-BAEF-820C3020AD68}">
  <a:tblStyle styleId="{A5AAE85A-C198-4148-BAEF-820C3020AD68}" styleName="Table_0">
    <a:wholeTbl>
      <a:tcTxStyle>
        <a:font>
          <a:latin typeface="Arial"/>
          <a:ea typeface="Arial"/>
          <a:cs typeface="Arial"/>
        </a:font>
        <a:srgbClr val="000000"/>
      </a:tcTxStyle>
      <a:tcStyle>
        <a:tcBdr>
          <a:left>
            <a:ln cap="flat" cmpd="sng">
              <a:solidFill>
                <a:srgbClr val="808080"/>
              </a:solidFill>
              <a:prstDash val="solid"/>
              <a:round/>
              <a:headEnd type="none" w="sm" len="sm"/>
              <a:tailEnd type="none" w="sm" len="sm"/>
            </a:ln>
          </a:left>
          <a:right>
            <a:ln cap="flat" cmpd="sng">
              <a:solidFill>
                <a:srgbClr val="808080"/>
              </a:solidFill>
              <a:prstDash val="solid"/>
              <a:round/>
              <a:headEnd type="none" w="sm" len="sm"/>
              <a:tailEnd type="none" w="sm" len="sm"/>
            </a:ln>
          </a:right>
          <a:top>
            <a:ln cap="flat" cmpd="sng">
              <a:solidFill>
                <a:srgbClr val="808080"/>
              </a:solidFill>
              <a:prstDash val="solid"/>
              <a:round/>
              <a:headEnd type="none" w="sm" len="sm"/>
              <a:tailEnd type="none" w="sm" len="sm"/>
            </a:ln>
          </a:top>
          <a:bottom>
            <a:ln cap="flat" cmpd="sng">
              <a:solidFill>
                <a:srgbClr val="808080"/>
              </a:solidFill>
              <a:prstDash val="solid"/>
              <a:round/>
              <a:headEnd type="none" w="sm" len="sm"/>
              <a:tailEnd type="none" w="sm" len="sm"/>
            </a:ln>
          </a:bottom>
          <a:insideH>
            <a:ln cap="flat" cmpd="sng">
              <a:solidFill>
                <a:srgbClr val="808080"/>
              </a:solidFill>
              <a:prstDash val="solid"/>
              <a:round/>
              <a:headEnd type="none" w="sm" len="sm"/>
              <a:tailEnd type="none" w="sm" len="sm"/>
            </a:ln>
          </a:insideH>
          <a:insideV>
            <a:ln cap="flat" cmpd="sng">
              <a:solidFill>
                <a:srgbClr val="80808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DEAD7A0-B9C1-4A32-AF16-768B767F9DED}"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76752A6-2FE3-4F8B-9F83-22B9495F1CD2}" styleName="Table_2">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2AAC9C6-97BE-4E2D-957E-4E0E79B410D2}" styleName="Table_3">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0"/>
  </p:normalViewPr>
  <p:slideViewPr>
    <p:cSldViewPr snapToGrid="0">
      <p:cViewPr varScale="1">
        <p:scale>
          <a:sx n="136" d="100"/>
          <a:sy n="136" d="100"/>
        </p:scale>
        <p:origin x="960" y="176"/>
      </p:cViewPr>
      <p:guideLst>
        <p:guide orient="horz" pos="2857"/>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4.fntdata"/><Relationship Id="rId89" Type="http://schemas.openxmlformats.org/officeDocument/2006/relationships/font" Target="fonts/font1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4.xml"/><Relationship Id="rId90" Type="http://schemas.openxmlformats.org/officeDocument/2006/relationships/font" Target="fonts/font20.fntdata"/><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10.fntdata"/><Relationship Id="rId85"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font" Target="fonts/font13.fntdata"/><Relationship Id="rId88" Type="http://schemas.openxmlformats.org/officeDocument/2006/relationships/font" Target="fonts/font18.fntdata"/><Relationship Id="rId91" Type="http://schemas.openxmlformats.org/officeDocument/2006/relationships/font" Target="fonts/font21.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6.fntdata"/><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1.fntdata"/><Relationship Id="rId92" Type="http://schemas.openxmlformats.org/officeDocument/2006/relationships/font" Target="fonts/font2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7.fntdata"/><Relationship Id="rId61" Type="http://schemas.openxmlformats.org/officeDocument/2006/relationships/slide" Target="slides/slide60.xml"/><Relationship Id="rId82"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93"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6f7838260749151a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6f7838260749151a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36 simple slides *1 mins + 6 average slides * 3 mins + 12 title slides * 0.5 mins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229da8d599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229da8d59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38100" lvl="0" indent="0" algn="l" rtl="0">
              <a:lnSpc>
                <a:spcPct val="146571"/>
              </a:lnSpc>
              <a:spcBef>
                <a:spcPts val="0"/>
              </a:spcBef>
              <a:spcAft>
                <a:spcPts val="2600"/>
              </a:spcAft>
              <a:buNone/>
            </a:pPr>
            <a:endParaRPr sz="1050" b="1">
              <a:solidFill>
                <a:srgbClr val="555555"/>
              </a:solidFill>
              <a:highlight>
                <a:srgbClr val="FFFFFF"/>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2f8632f028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2f8632f02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261d0a5765_4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261d0a5765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600065a858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600065a85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223f42558e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223f42558e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2743480c52_5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2743480c52_5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rgbClr val="202124"/>
              </a:solidFill>
              <a:highlight>
                <a:srgbClr val="FFFFFF"/>
              </a:highlight>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25a811fa86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25a811fa8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267f21441a_9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267f21441a_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25f7e6c246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125f7e6c246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25f7e6c246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25f7e6c24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300">
                <a:solidFill>
                  <a:schemeClr val="dk1"/>
                </a:solidFill>
                <a:latin typeface="Oxygen Light"/>
                <a:ea typeface="Oxygen Light"/>
                <a:cs typeface="Oxygen Light"/>
                <a:sym typeface="Oxygen Light"/>
              </a:rPr>
              <a:t>*using the new insights which have been provided with this data analysis, we plan to add at least 3 new restaurants(0.5% of total restaurant partners) which satisfy the popular order trend. This will roughly translate into revenue increase by 0.5%.</a:t>
            </a:r>
            <a:endParaRPr sz="1300">
              <a:latin typeface="Oxygen"/>
              <a:ea typeface="Oxygen"/>
              <a:cs typeface="Oxygen"/>
              <a:sym typeface="Oxyge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476e7e05e9_0_17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476e7e05e9_0_175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12616cf164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12616cf164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2616cf1643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12616cf164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269fac33da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1269fac33d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1267a477a7e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1267a477a7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12cb776bc1d_1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12cb776bc1d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12cb776bc1d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12cb776bc1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2cb776bc1d_1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2cb776bc1d_1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1261d0a5765_4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1261d0a5765_4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1261d0a5765_4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1261d0a5765_4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12cb776bc1d_1_5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12cb776bc1d_1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22222c6f83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22222c6f8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SzPts val="1100"/>
              <a:buAutoNum type="arabicPeriod"/>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1261d0a5765_4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1261d0a5765_4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12e88f2c704_2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12e88f2c704_2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12a7f985b2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12a7f985b2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12d84262cdd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12d84262cdd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12f17809948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12f17809948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12a7db8dd1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12a7db8dd1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12a7db8dd1b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12a7db8dd1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600">
              <a:latin typeface="Calibri"/>
              <a:ea typeface="Calibri"/>
              <a:cs typeface="Calibri"/>
              <a:sym typeface="Calibri"/>
            </a:endParaRPr>
          </a:p>
          <a:p>
            <a:pPr marL="381000" marR="381000" lvl="0" indent="0" algn="l" rtl="0">
              <a:lnSpc>
                <a:spcPct val="120000"/>
              </a:lnSpc>
              <a:spcBef>
                <a:spcPts val="2300"/>
              </a:spcBef>
              <a:spcAft>
                <a:spcPts val="0"/>
              </a:spcAft>
              <a:buClr>
                <a:schemeClr val="dk1"/>
              </a:buClr>
              <a:buSzPts val="1100"/>
              <a:buFont typeface="Arial"/>
              <a:buNone/>
            </a:pPr>
            <a:endParaRPr sz="2300">
              <a:solidFill>
                <a:srgbClr val="363F48"/>
              </a:solidFill>
              <a:highlight>
                <a:srgbClr val="FFFFFF"/>
              </a:highlight>
              <a:latin typeface="Oswald"/>
              <a:ea typeface="Oswald"/>
              <a:cs typeface="Oswald"/>
              <a:sym typeface="Oswald"/>
            </a:endParaRPr>
          </a:p>
          <a:p>
            <a:pPr marL="0" lvl="0" indent="0" algn="l" rtl="0">
              <a:lnSpc>
                <a:spcPct val="115000"/>
              </a:lnSpc>
              <a:spcBef>
                <a:spcPts val="150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12f4d6b4e41_2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12f4d6b4e41_2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f40ad6618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f40ad661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g6f7838260749151a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 name="Google Shape;944;g6f7838260749151a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600065a858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600065a858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a:solidFill>
                <a:srgbClr val="080707"/>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12f4d6b4e41_2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12f4d6b4e41_2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 Data analyst spends 8 hours * $70 * (12(monthly report)+4(quarterly)+1(yearly))</a:t>
            </a:r>
            <a:endParaRPr/>
          </a:p>
          <a:p>
            <a:pPr marL="0" lvl="0" indent="0" algn="l" rtl="0">
              <a:spcBef>
                <a:spcPts val="0"/>
              </a:spcBef>
              <a:spcAft>
                <a:spcPts val="0"/>
              </a:spcAft>
              <a:buClr>
                <a:schemeClr val="dk1"/>
              </a:buClr>
              <a:buSzPts val="1100"/>
              <a:buFont typeface="Arial"/>
              <a:buNone/>
            </a:pPr>
            <a:endParaRPr sz="800">
              <a:solidFill>
                <a:schemeClr val="dk1"/>
              </a:solidFill>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12f4d6b4e41_2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12f4d6b4e41_2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850" u="sng">
              <a:solidFill>
                <a:srgbClr val="3B5B3E"/>
              </a:solidFill>
            </a:endParaRPr>
          </a:p>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12e32ba2f27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12e32ba2f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12f1780994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12f1780994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12f4d6b4e41_2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12f4d6b4e41_2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12e88f2c704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12e88f2c70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1223f42558e_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1223f42558e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a:t>
            </a:r>
            <a:r>
              <a:rPr lang="en" b="1">
                <a:solidFill>
                  <a:schemeClr val="dk1"/>
                </a:solidFill>
                <a:latin typeface="Calibri"/>
                <a:ea typeface="Calibri"/>
                <a:cs typeface="Calibri"/>
                <a:sym typeface="Calibri"/>
              </a:rPr>
              <a:t>Expected Revenue</a:t>
            </a:r>
            <a:r>
              <a:rPr lang="en">
                <a:solidFill>
                  <a:schemeClr val="dk1"/>
                </a:solidFill>
                <a:latin typeface="Calibri"/>
                <a:ea typeface="Calibri"/>
                <a:cs typeface="Calibri"/>
                <a:sym typeface="Calibri"/>
              </a:rPr>
              <a:t> is the expected increase in revenue due to the database transitioning.</a:t>
            </a:r>
            <a:endParaRPr>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for FY 2022 Expected Revenue= $28,500 (0.5% of 5.7M which was 2021 Hungry Mile’s total revenue)</a:t>
            </a:r>
            <a:endParaRPr>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for FY 2022 Expected Revenue= $177,000 (3% of 5.9M which is 2022 expected Hungry Mile’s total revenue)</a:t>
            </a:r>
            <a:endParaRPr>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a:solidFill>
                <a:srgbClr val="657C2B"/>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1274876f1a6_4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1274876f1a6_4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200">
              <a:solidFill>
                <a:srgbClr val="080707"/>
              </a:solidFill>
              <a:latin typeface="Calibri"/>
              <a:ea typeface="Calibri"/>
              <a:cs typeface="Calibri"/>
              <a:sym typeface="Calibri"/>
            </a:endParaRPr>
          </a:p>
          <a:p>
            <a:pPr marL="0" lvl="0" indent="0" algn="l" rtl="0">
              <a:spcBef>
                <a:spcPts val="0"/>
              </a:spcBef>
              <a:spcAft>
                <a:spcPts val="0"/>
              </a:spcAft>
              <a:buNone/>
            </a:pPr>
            <a:endParaRPr sz="120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1223f42558e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1223f42558e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00">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1269fac33d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 name="Google Shape;1159;g1269fac33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2d8f51a42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2d8f51a42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125f4506757_2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9" name="Google Shape;1169;g125f4506757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g12d85bc88c2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2" name="Google Shape;1182;g12d85bc88c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2fadeb92a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2fadeb92a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g600065a858_0_96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1" name="Google Shape;1201;g600065a858_0_96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g1223f42558e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1223f42558e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g1254bc0ed5f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4" name="Google Shape;1234;g1254bc0ed5f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g12fadeb92a2_3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3" name="Google Shape;1243;g12fadeb92a2_3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g12f17809948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1" name="Google Shape;1251;g12f1780994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g12f17809948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9" name="Google Shape;1259;g12f17809948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12f17809948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7" name="Google Shape;1267;g12f1780994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223eacde9a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223eacde9a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12f17809948_1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5" name="Google Shape;1275;g12f17809948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12f17809948_1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3" name="Google Shape;1283;g12f17809948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12f17809948_1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12f17809948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g12f17809948_1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9" name="Google Shape;1299;g12f17809948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g12f17809948_1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7" name="Google Shape;1307;g12f17809948_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g12f17809948_1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5" name="Google Shape;1315;g12f17809948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1312da10ba4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3" name="Google Shape;1323;g1312da10ba4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1312da10ba4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 name="Google Shape;1331;g1312da10ba4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1312da10ba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1312da10b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2f8632f028_1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2f8632f028_1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200">
              <a:solidFill>
                <a:srgbClr val="080707"/>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600065a858_0_90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600065a858_0_90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200">
              <a:solidFill>
                <a:srgbClr val="080707"/>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223eacdf32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1223eacdf3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spTree>
      <p:nvGrpSpPr>
        <p:cNvPr id="1" name="Shape 8"/>
        <p:cNvGrpSpPr/>
        <p:nvPr/>
      </p:nvGrpSpPr>
      <p:grpSpPr>
        <a:xfrm>
          <a:off x="0" y="0"/>
          <a:ext cx="0" cy="0"/>
          <a:chOff x="0" y="0"/>
          <a:chExt cx="0" cy="0"/>
        </a:xfrm>
      </p:grpSpPr>
      <p:sp>
        <p:nvSpPr>
          <p:cNvPr id="9" name="Google Shape;9;p2"/>
          <p:cNvSpPr/>
          <p:nvPr/>
        </p:nvSpPr>
        <p:spPr>
          <a:xfrm>
            <a:off x="514725" y="400850"/>
            <a:ext cx="8115300" cy="4343400"/>
          </a:xfrm>
          <a:prstGeom prst="rect">
            <a:avLst/>
          </a:prstGeom>
          <a:no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372052" y="1201775"/>
            <a:ext cx="6399900" cy="2052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1"/>
              </a:buClr>
              <a:buSzPts val="4800"/>
              <a:buFont typeface="Abril Fatface"/>
              <a:buNone/>
              <a:defRPr sz="4800">
                <a:solidFill>
                  <a:schemeClr val="accent1"/>
                </a:solidFill>
                <a:latin typeface="Abril Fatface"/>
                <a:ea typeface="Abril Fatface"/>
                <a:cs typeface="Abril Fatface"/>
                <a:sym typeface="Abril Fatface"/>
              </a:defRPr>
            </a:lvl1pPr>
            <a:lvl2pPr lvl="1" algn="ctr">
              <a:spcBef>
                <a:spcPts val="0"/>
              </a:spcBef>
              <a:spcAft>
                <a:spcPts val="0"/>
              </a:spcAft>
              <a:buSzPts val="5200"/>
              <a:buFont typeface="Abril Fatface"/>
              <a:buNone/>
              <a:defRPr sz="5200">
                <a:latin typeface="Abril Fatface"/>
                <a:ea typeface="Abril Fatface"/>
                <a:cs typeface="Abril Fatface"/>
                <a:sym typeface="Abril Fatface"/>
              </a:defRPr>
            </a:lvl2pPr>
            <a:lvl3pPr lvl="2" algn="ctr">
              <a:spcBef>
                <a:spcPts val="0"/>
              </a:spcBef>
              <a:spcAft>
                <a:spcPts val="0"/>
              </a:spcAft>
              <a:buSzPts val="5200"/>
              <a:buFont typeface="Abril Fatface"/>
              <a:buNone/>
              <a:defRPr sz="5200">
                <a:latin typeface="Abril Fatface"/>
                <a:ea typeface="Abril Fatface"/>
                <a:cs typeface="Abril Fatface"/>
                <a:sym typeface="Abril Fatface"/>
              </a:defRPr>
            </a:lvl3pPr>
            <a:lvl4pPr lvl="3" algn="ctr">
              <a:spcBef>
                <a:spcPts val="0"/>
              </a:spcBef>
              <a:spcAft>
                <a:spcPts val="0"/>
              </a:spcAft>
              <a:buSzPts val="5200"/>
              <a:buFont typeface="Abril Fatface"/>
              <a:buNone/>
              <a:defRPr sz="5200">
                <a:latin typeface="Abril Fatface"/>
                <a:ea typeface="Abril Fatface"/>
                <a:cs typeface="Abril Fatface"/>
                <a:sym typeface="Abril Fatface"/>
              </a:defRPr>
            </a:lvl4pPr>
            <a:lvl5pPr lvl="4" algn="ctr">
              <a:spcBef>
                <a:spcPts val="0"/>
              </a:spcBef>
              <a:spcAft>
                <a:spcPts val="0"/>
              </a:spcAft>
              <a:buSzPts val="5200"/>
              <a:buFont typeface="Abril Fatface"/>
              <a:buNone/>
              <a:defRPr sz="5200">
                <a:latin typeface="Abril Fatface"/>
                <a:ea typeface="Abril Fatface"/>
                <a:cs typeface="Abril Fatface"/>
                <a:sym typeface="Abril Fatface"/>
              </a:defRPr>
            </a:lvl5pPr>
            <a:lvl6pPr lvl="5" algn="ctr">
              <a:spcBef>
                <a:spcPts val="0"/>
              </a:spcBef>
              <a:spcAft>
                <a:spcPts val="0"/>
              </a:spcAft>
              <a:buSzPts val="5200"/>
              <a:buFont typeface="Abril Fatface"/>
              <a:buNone/>
              <a:defRPr sz="5200">
                <a:latin typeface="Abril Fatface"/>
                <a:ea typeface="Abril Fatface"/>
                <a:cs typeface="Abril Fatface"/>
                <a:sym typeface="Abril Fatface"/>
              </a:defRPr>
            </a:lvl6pPr>
            <a:lvl7pPr lvl="6" algn="ctr">
              <a:spcBef>
                <a:spcPts val="0"/>
              </a:spcBef>
              <a:spcAft>
                <a:spcPts val="0"/>
              </a:spcAft>
              <a:buSzPts val="5200"/>
              <a:buFont typeface="Abril Fatface"/>
              <a:buNone/>
              <a:defRPr sz="5200">
                <a:latin typeface="Abril Fatface"/>
                <a:ea typeface="Abril Fatface"/>
                <a:cs typeface="Abril Fatface"/>
                <a:sym typeface="Abril Fatface"/>
              </a:defRPr>
            </a:lvl7pPr>
            <a:lvl8pPr lvl="7" algn="ctr">
              <a:spcBef>
                <a:spcPts val="0"/>
              </a:spcBef>
              <a:spcAft>
                <a:spcPts val="0"/>
              </a:spcAft>
              <a:buSzPts val="5200"/>
              <a:buFont typeface="Abril Fatface"/>
              <a:buNone/>
              <a:defRPr sz="5200">
                <a:latin typeface="Abril Fatface"/>
                <a:ea typeface="Abril Fatface"/>
                <a:cs typeface="Abril Fatface"/>
                <a:sym typeface="Abril Fatface"/>
              </a:defRPr>
            </a:lvl8pPr>
            <a:lvl9pPr lvl="8" algn="ctr">
              <a:spcBef>
                <a:spcPts val="0"/>
              </a:spcBef>
              <a:spcAft>
                <a:spcPts val="0"/>
              </a:spcAft>
              <a:buSzPts val="5200"/>
              <a:buFont typeface="Abril Fatface"/>
              <a:buNone/>
              <a:defRPr sz="5200">
                <a:latin typeface="Abril Fatface"/>
                <a:ea typeface="Abril Fatface"/>
                <a:cs typeface="Abril Fatface"/>
                <a:sym typeface="Abril Fatface"/>
              </a:defRPr>
            </a:lvl9pPr>
          </a:lstStyle>
          <a:p>
            <a:endParaRPr/>
          </a:p>
        </p:txBody>
      </p:sp>
      <p:sp>
        <p:nvSpPr>
          <p:cNvPr id="11" name="Google Shape;11;p2"/>
          <p:cNvSpPr txBox="1">
            <a:spLocks noGrp="1"/>
          </p:cNvSpPr>
          <p:nvPr>
            <p:ph type="subTitle" idx="1"/>
          </p:nvPr>
        </p:nvSpPr>
        <p:spPr>
          <a:xfrm>
            <a:off x="1730850" y="3181925"/>
            <a:ext cx="56823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2"/>
              </a:buClr>
              <a:buSzPts val="1100"/>
              <a:buNone/>
              <a:defRPr sz="1100">
                <a:solidFill>
                  <a:schemeClr val="accent2"/>
                </a:solidFill>
              </a:defRPr>
            </a:lvl1pPr>
            <a:lvl2pPr lvl="1" algn="ctr">
              <a:lnSpc>
                <a:spcPct val="100000"/>
              </a:lnSpc>
              <a:spcBef>
                <a:spcPts val="0"/>
              </a:spcBef>
              <a:spcAft>
                <a:spcPts val="0"/>
              </a:spcAft>
              <a:buClr>
                <a:srgbClr val="A1C448"/>
              </a:buClr>
              <a:buSzPts val="2800"/>
              <a:buNone/>
              <a:defRPr sz="2800">
                <a:solidFill>
                  <a:srgbClr val="A1C448"/>
                </a:solidFill>
              </a:defRPr>
            </a:lvl2pPr>
            <a:lvl3pPr lvl="2" algn="ctr">
              <a:lnSpc>
                <a:spcPct val="100000"/>
              </a:lnSpc>
              <a:spcBef>
                <a:spcPts val="0"/>
              </a:spcBef>
              <a:spcAft>
                <a:spcPts val="0"/>
              </a:spcAft>
              <a:buClr>
                <a:srgbClr val="A1C448"/>
              </a:buClr>
              <a:buSzPts val="2800"/>
              <a:buNone/>
              <a:defRPr sz="2800">
                <a:solidFill>
                  <a:srgbClr val="A1C448"/>
                </a:solidFill>
              </a:defRPr>
            </a:lvl3pPr>
            <a:lvl4pPr lvl="3" algn="ctr">
              <a:lnSpc>
                <a:spcPct val="100000"/>
              </a:lnSpc>
              <a:spcBef>
                <a:spcPts val="0"/>
              </a:spcBef>
              <a:spcAft>
                <a:spcPts val="0"/>
              </a:spcAft>
              <a:buClr>
                <a:srgbClr val="A1C448"/>
              </a:buClr>
              <a:buSzPts val="2800"/>
              <a:buNone/>
              <a:defRPr sz="2800">
                <a:solidFill>
                  <a:srgbClr val="A1C448"/>
                </a:solidFill>
              </a:defRPr>
            </a:lvl4pPr>
            <a:lvl5pPr lvl="4" algn="ctr">
              <a:lnSpc>
                <a:spcPct val="100000"/>
              </a:lnSpc>
              <a:spcBef>
                <a:spcPts val="0"/>
              </a:spcBef>
              <a:spcAft>
                <a:spcPts val="0"/>
              </a:spcAft>
              <a:buClr>
                <a:srgbClr val="A1C448"/>
              </a:buClr>
              <a:buSzPts val="2800"/>
              <a:buNone/>
              <a:defRPr sz="2800">
                <a:solidFill>
                  <a:srgbClr val="A1C448"/>
                </a:solidFill>
              </a:defRPr>
            </a:lvl5pPr>
            <a:lvl6pPr lvl="5" algn="ctr">
              <a:lnSpc>
                <a:spcPct val="100000"/>
              </a:lnSpc>
              <a:spcBef>
                <a:spcPts val="0"/>
              </a:spcBef>
              <a:spcAft>
                <a:spcPts val="0"/>
              </a:spcAft>
              <a:buClr>
                <a:srgbClr val="A1C448"/>
              </a:buClr>
              <a:buSzPts val="2800"/>
              <a:buNone/>
              <a:defRPr sz="2800">
                <a:solidFill>
                  <a:srgbClr val="A1C448"/>
                </a:solidFill>
              </a:defRPr>
            </a:lvl6pPr>
            <a:lvl7pPr lvl="6" algn="ctr">
              <a:lnSpc>
                <a:spcPct val="100000"/>
              </a:lnSpc>
              <a:spcBef>
                <a:spcPts val="0"/>
              </a:spcBef>
              <a:spcAft>
                <a:spcPts val="0"/>
              </a:spcAft>
              <a:buClr>
                <a:srgbClr val="A1C448"/>
              </a:buClr>
              <a:buSzPts val="2800"/>
              <a:buNone/>
              <a:defRPr sz="2800">
                <a:solidFill>
                  <a:srgbClr val="A1C448"/>
                </a:solidFill>
              </a:defRPr>
            </a:lvl7pPr>
            <a:lvl8pPr lvl="7" algn="ctr">
              <a:lnSpc>
                <a:spcPct val="100000"/>
              </a:lnSpc>
              <a:spcBef>
                <a:spcPts val="0"/>
              </a:spcBef>
              <a:spcAft>
                <a:spcPts val="0"/>
              </a:spcAft>
              <a:buClr>
                <a:srgbClr val="A1C448"/>
              </a:buClr>
              <a:buSzPts val="2800"/>
              <a:buNone/>
              <a:defRPr sz="2800">
                <a:solidFill>
                  <a:srgbClr val="A1C448"/>
                </a:solidFill>
              </a:defRPr>
            </a:lvl8pPr>
            <a:lvl9pPr lvl="8" algn="ctr">
              <a:lnSpc>
                <a:spcPct val="100000"/>
              </a:lnSpc>
              <a:spcBef>
                <a:spcPts val="0"/>
              </a:spcBef>
              <a:spcAft>
                <a:spcPts val="0"/>
              </a:spcAft>
              <a:buClr>
                <a:srgbClr val="A1C448"/>
              </a:buClr>
              <a:buSzPts val="2800"/>
              <a:buNone/>
              <a:defRPr sz="2800">
                <a:solidFill>
                  <a:srgbClr val="A1C448"/>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TWO LISTS">
  <p:cSld name="BIG_NUMBER_1_1_1_1_1">
    <p:spTree>
      <p:nvGrpSpPr>
        <p:cNvPr id="1" name="Shape 76"/>
        <p:cNvGrpSpPr/>
        <p:nvPr/>
      </p:nvGrpSpPr>
      <p:grpSpPr>
        <a:xfrm>
          <a:off x="0" y="0"/>
          <a:ext cx="0" cy="0"/>
          <a:chOff x="0" y="0"/>
          <a:chExt cx="0" cy="0"/>
        </a:xfrm>
      </p:grpSpPr>
      <p:sp>
        <p:nvSpPr>
          <p:cNvPr id="77" name="Google Shape;77;p12"/>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78" name="Google Shape;78;p12"/>
          <p:cNvSpPr txBox="1">
            <a:spLocks noGrp="1"/>
          </p:cNvSpPr>
          <p:nvPr>
            <p:ph type="body" idx="1"/>
          </p:nvPr>
        </p:nvSpPr>
        <p:spPr>
          <a:xfrm>
            <a:off x="2588450" y="2038250"/>
            <a:ext cx="2777400" cy="2402100"/>
          </a:xfrm>
          <a:prstGeom prst="rect">
            <a:avLst/>
          </a:prstGeom>
        </p:spPr>
        <p:txBody>
          <a:bodyPr spcFirstLastPara="1" wrap="square" lIns="91425" tIns="91425" rIns="91425" bIns="91425" anchor="t" anchorCtr="0">
            <a:noAutofit/>
          </a:bodyPr>
          <a:lstStyle>
            <a:lvl1pPr marL="457200" lvl="0" indent="-292100" rtl="0">
              <a:lnSpc>
                <a:spcPct val="150000"/>
              </a:lnSpc>
              <a:spcBef>
                <a:spcPts val="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1pPr>
            <a:lvl2pPr marL="914400" lvl="1"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2pPr>
            <a:lvl3pPr marL="1371600" lvl="2"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3pPr>
            <a:lvl4pPr marL="1828800" lvl="3"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4pPr>
            <a:lvl5pPr marL="2286000" lvl="4"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5pPr>
            <a:lvl6pPr marL="2743200" lvl="5"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6pPr>
            <a:lvl7pPr marL="3200400" lvl="6"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7pPr>
            <a:lvl8pPr marL="3657600" lvl="7"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8pPr>
            <a:lvl9pPr marL="4114800" lvl="8" indent="-292100" rtl="0">
              <a:lnSpc>
                <a:spcPct val="150000"/>
              </a:lnSpc>
              <a:spcBef>
                <a:spcPts val="1600"/>
              </a:spcBef>
              <a:spcAft>
                <a:spcPts val="1600"/>
              </a:spcAft>
              <a:buClr>
                <a:schemeClr val="dk1"/>
              </a:buClr>
              <a:buSzPts val="1000"/>
              <a:buFont typeface="Oxygen Light"/>
              <a:buChar char="■"/>
              <a:defRPr sz="1000">
                <a:solidFill>
                  <a:schemeClr val="dk1"/>
                </a:solidFill>
                <a:latin typeface="Oxygen Light"/>
                <a:ea typeface="Oxygen Light"/>
                <a:cs typeface="Oxygen Light"/>
                <a:sym typeface="Oxygen Light"/>
              </a:defRPr>
            </a:lvl9pPr>
          </a:lstStyle>
          <a:p>
            <a:endParaRPr/>
          </a:p>
        </p:txBody>
      </p:sp>
      <p:sp>
        <p:nvSpPr>
          <p:cNvPr id="79" name="Google Shape;79;p12"/>
          <p:cNvSpPr txBox="1">
            <a:spLocks noGrp="1"/>
          </p:cNvSpPr>
          <p:nvPr>
            <p:ph type="body" idx="2"/>
          </p:nvPr>
        </p:nvSpPr>
        <p:spPr>
          <a:xfrm>
            <a:off x="5530745" y="2038250"/>
            <a:ext cx="2777400" cy="2402100"/>
          </a:xfrm>
          <a:prstGeom prst="rect">
            <a:avLst/>
          </a:prstGeom>
        </p:spPr>
        <p:txBody>
          <a:bodyPr spcFirstLastPara="1" wrap="square" lIns="91425" tIns="91425" rIns="91425" bIns="91425" anchor="t" anchorCtr="0">
            <a:noAutofit/>
          </a:bodyPr>
          <a:lstStyle>
            <a:lvl1pPr marL="457200" lvl="0" indent="-292100" rtl="0">
              <a:lnSpc>
                <a:spcPct val="150000"/>
              </a:lnSpc>
              <a:spcBef>
                <a:spcPts val="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1pPr>
            <a:lvl2pPr marL="914400" lvl="1"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2pPr>
            <a:lvl3pPr marL="1371600" lvl="2"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3pPr>
            <a:lvl4pPr marL="1828800" lvl="3"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4pPr>
            <a:lvl5pPr marL="2286000" lvl="4"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5pPr>
            <a:lvl6pPr marL="2743200" lvl="5"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6pPr>
            <a:lvl7pPr marL="3200400" lvl="6"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7pPr>
            <a:lvl8pPr marL="3657600" lvl="7"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8pPr>
            <a:lvl9pPr marL="4114800" lvl="8" indent="-292100" rtl="0">
              <a:lnSpc>
                <a:spcPct val="150000"/>
              </a:lnSpc>
              <a:spcBef>
                <a:spcPts val="1600"/>
              </a:spcBef>
              <a:spcAft>
                <a:spcPts val="1600"/>
              </a:spcAft>
              <a:buClr>
                <a:schemeClr val="dk1"/>
              </a:buClr>
              <a:buSzPts val="1000"/>
              <a:buFont typeface="Oxygen Light"/>
              <a:buChar char="■"/>
              <a:defRPr sz="1000">
                <a:solidFill>
                  <a:schemeClr val="dk1"/>
                </a:solidFill>
                <a:latin typeface="Oxygen Light"/>
                <a:ea typeface="Oxygen Light"/>
                <a:cs typeface="Oxygen Light"/>
                <a:sym typeface="Oxygen Light"/>
              </a:defRPr>
            </a:lvl9pPr>
          </a:lstStyle>
          <a:p>
            <a:endParaRPr/>
          </a:p>
        </p:txBody>
      </p:sp>
      <p:sp>
        <p:nvSpPr>
          <p:cNvPr id="80" name="Google Shape;80;p12"/>
          <p:cNvSpPr txBox="1">
            <a:spLocks noGrp="1"/>
          </p:cNvSpPr>
          <p:nvPr>
            <p:ph type="ctrTitle" idx="3"/>
          </p:nvPr>
        </p:nvSpPr>
        <p:spPr>
          <a:xfrm>
            <a:off x="2768006" y="1566400"/>
            <a:ext cx="2418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Abril Fatface"/>
              <a:buNone/>
              <a:defRPr sz="18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81" name="Google Shape;81;p12"/>
          <p:cNvSpPr txBox="1">
            <a:spLocks noGrp="1"/>
          </p:cNvSpPr>
          <p:nvPr>
            <p:ph type="ctrTitle" idx="4"/>
          </p:nvPr>
        </p:nvSpPr>
        <p:spPr>
          <a:xfrm>
            <a:off x="5710306" y="1566400"/>
            <a:ext cx="2418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Abril Fatface"/>
              <a:buNone/>
              <a:defRPr sz="18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guide id="3" pos="5306">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SIX COLUMNS">
  <p:cSld name="BIG_NUMBER_1_2_1_1_1">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84" name="Google Shape;84;p13"/>
          <p:cNvSpPr txBox="1">
            <a:spLocks noGrp="1"/>
          </p:cNvSpPr>
          <p:nvPr>
            <p:ph type="ctrTitle" idx="2"/>
          </p:nvPr>
        </p:nvSpPr>
        <p:spPr>
          <a:xfrm>
            <a:off x="4152132" y="1467588"/>
            <a:ext cx="17658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85" name="Google Shape;85;p13"/>
          <p:cNvSpPr txBox="1">
            <a:spLocks noGrp="1"/>
          </p:cNvSpPr>
          <p:nvPr>
            <p:ph type="subTitle" idx="1"/>
          </p:nvPr>
        </p:nvSpPr>
        <p:spPr>
          <a:xfrm>
            <a:off x="4113132" y="1751513"/>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6" name="Google Shape;86;p13"/>
          <p:cNvSpPr txBox="1">
            <a:spLocks noGrp="1"/>
          </p:cNvSpPr>
          <p:nvPr>
            <p:ph type="ctrTitle" idx="3"/>
          </p:nvPr>
        </p:nvSpPr>
        <p:spPr>
          <a:xfrm>
            <a:off x="4152132" y="2534388"/>
            <a:ext cx="17658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87" name="Google Shape;87;p13"/>
          <p:cNvSpPr txBox="1">
            <a:spLocks noGrp="1"/>
          </p:cNvSpPr>
          <p:nvPr>
            <p:ph type="subTitle" idx="4"/>
          </p:nvPr>
        </p:nvSpPr>
        <p:spPr>
          <a:xfrm>
            <a:off x="4113132" y="2818313"/>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8" name="Google Shape;88;p13"/>
          <p:cNvSpPr txBox="1">
            <a:spLocks noGrp="1"/>
          </p:cNvSpPr>
          <p:nvPr>
            <p:ph type="ctrTitle" idx="5"/>
          </p:nvPr>
        </p:nvSpPr>
        <p:spPr>
          <a:xfrm>
            <a:off x="6274078" y="1467588"/>
            <a:ext cx="17658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89" name="Google Shape;89;p13"/>
          <p:cNvSpPr txBox="1">
            <a:spLocks noGrp="1"/>
          </p:cNvSpPr>
          <p:nvPr>
            <p:ph type="subTitle" idx="6"/>
          </p:nvPr>
        </p:nvSpPr>
        <p:spPr>
          <a:xfrm>
            <a:off x="6274078" y="1751513"/>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0" name="Google Shape;90;p13"/>
          <p:cNvSpPr txBox="1">
            <a:spLocks noGrp="1"/>
          </p:cNvSpPr>
          <p:nvPr>
            <p:ph type="ctrTitle" idx="7"/>
          </p:nvPr>
        </p:nvSpPr>
        <p:spPr>
          <a:xfrm>
            <a:off x="6274078" y="2534388"/>
            <a:ext cx="17658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91" name="Google Shape;91;p13"/>
          <p:cNvSpPr txBox="1">
            <a:spLocks noGrp="1"/>
          </p:cNvSpPr>
          <p:nvPr>
            <p:ph type="subTitle" idx="8"/>
          </p:nvPr>
        </p:nvSpPr>
        <p:spPr>
          <a:xfrm>
            <a:off x="6274078" y="2818313"/>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2" name="Google Shape;92;p13"/>
          <p:cNvSpPr txBox="1">
            <a:spLocks noGrp="1"/>
          </p:cNvSpPr>
          <p:nvPr>
            <p:ph type="ctrTitle" idx="9"/>
          </p:nvPr>
        </p:nvSpPr>
        <p:spPr>
          <a:xfrm>
            <a:off x="4152132" y="3601188"/>
            <a:ext cx="17658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93" name="Google Shape;93;p13"/>
          <p:cNvSpPr txBox="1">
            <a:spLocks noGrp="1"/>
          </p:cNvSpPr>
          <p:nvPr>
            <p:ph type="subTitle" idx="13"/>
          </p:nvPr>
        </p:nvSpPr>
        <p:spPr>
          <a:xfrm>
            <a:off x="4113132" y="3885113"/>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4" name="Google Shape;94;p13"/>
          <p:cNvSpPr txBox="1">
            <a:spLocks noGrp="1"/>
          </p:cNvSpPr>
          <p:nvPr>
            <p:ph type="ctrTitle" idx="14"/>
          </p:nvPr>
        </p:nvSpPr>
        <p:spPr>
          <a:xfrm>
            <a:off x="6274078" y="3601188"/>
            <a:ext cx="17658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95" name="Google Shape;95;p13"/>
          <p:cNvSpPr txBox="1">
            <a:spLocks noGrp="1"/>
          </p:cNvSpPr>
          <p:nvPr>
            <p:ph type="subTitle" idx="15"/>
          </p:nvPr>
        </p:nvSpPr>
        <p:spPr>
          <a:xfrm>
            <a:off x="6274078" y="3885113"/>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FOUR COLUMNS 3">
  <p:cSld name="BIG_NUMBER_1_2_1_2">
    <p:spTree>
      <p:nvGrpSpPr>
        <p:cNvPr id="1" name="Shape 96"/>
        <p:cNvGrpSpPr/>
        <p:nvPr/>
      </p:nvGrpSpPr>
      <p:grpSpPr>
        <a:xfrm>
          <a:off x="0" y="0"/>
          <a:ext cx="0" cy="0"/>
          <a:chOff x="0" y="0"/>
          <a:chExt cx="0" cy="0"/>
        </a:xfrm>
      </p:grpSpPr>
      <p:sp>
        <p:nvSpPr>
          <p:cNvPr id="97" name="Google Shape;97;p14"/>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98" name="Google Shape;98;p14"/>
          <p:cNvSpPr txBox="1">
            <a:spLocks noGrp="1"/>
          </p:cNvSpPr>
          <p:nvPr>
            <p:ph type="ctrTitle" idx="2"/>
          </p:nvPr>
        </p:nvSpPr>
        <p:spPr>
          <a:xfrm>
            <a:off x="790539" y="2698213"/>
            <a:ext cx="17658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99" name="Google Shape;99;p14"/>
          <p:cNvSpPr txBox="1">
            <a:spLocks noGrp="1"/>
          </p:cNvSpPr>
          <p:nvPr>
            <p:ph type="subTitle" idx="1"/>
          </p:nvPr>
        </p:nvSpPr>
        <p:spPr>
          <a:xfrm>
            <a:off x="771075" y="2982138"/>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0" name="Google Shape;100;p14"/>
          <p:cNvSpPr txBox="1">
            <a:spLocks noGrp="1"/>
          </p:cNvSpPr>
          <p:nvPr>
            <p:ph type="ctrTitle" idx="3"/>
          </p:nvPr>
        </p:nvSpPr>
        <p:spPr>
          <a:xfrm>
            <a:off x="2722896" y="2698213"/>
            <a:ext cx="17658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101" name="Google Shape;101;p14"/>
          <p:cNvSpPr txBox="1">
            <a:spLocks noGrp="1"/>
          </p:cNvSpPr>
          <p:nvPr>
            <p:ph type="subTitle" idx="4"/>
          </p:nvPr>
        </p:nvSpPr>
        <p:spPr>
          <a:xfrm>
            <a:off x="2703432" y="2982138"/>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2" name="Google Shape;102;p14"/>
          <p:cNvSpPr txBox="1">
            <a:spLocks noGrp="1"/>
          </p:cNvSpPr>
          <p:nvPr>
            <p:ph type="ctrTitle" idx="5"/>
          </p:nvPr>
        </p:nvSpPr>
        <p:spPr>
          <a:xfrm>
            <a:off x="4655242" y="2698213"/>
            <a:ext cx="17658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103" name="Google Shape;103;p14"/>
          <p:cNvSpPr txBox="1">
            <a:spLocks noGrp="1"/>
          </p:cNvSpPr>
          <p:nvPr>
            <p:ph type="subTitle" idx="6"/>
          </p:nvPr>
        </p:nvSpPr>
        <p:spPr>
          <a:xfrm>
            <a:off x="4635778" y="2982138"/>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4" name="Google Shape;104;p14"/>
          <p:cNvSpPr txBox="1">
            <a:spLocks noGrp="1"/>
          </p:cNvSpPr>
          <p:nvPr>
            <p:ph type="ctrTitle" idx="7"/>
          </p:nvPr>
        </p:nvSpPr>
        <p:spPr>
          <a:xfrm>
            <a:off x="6587592" y="2698213"/>
            <a:ext cx="17658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105" name="Google Shape;105;p14"/>
          <p:cNvSpPr txBox="1">
            <a:spLocks noGrp="1"/>
          </p:cNvSpPr>
          <p:nvPr>
            <p:ph type="subTitle" idx="8"/>
          </p:nvPr>
        </p:nvSpPr>
        <p:spPr>
          <a:xfrm>
            <a:off x="6568128" y="2982138"/>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WO COLUMNS">
  <p:cSld name="BIG_NUMBER_1_2_1_2_1">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108" name="Google Shape;108;p15"/>
          <p:cNvSpPr txBox="1">
            <a:spLocks noGrp="1"/>
          </p:cNvSpPr>
          <p:nvPr>
            <p:ph type="ctrTitle" idx="2"/>
          </p:nvPr>
        </p:nvSpPr>
        <p:spPr>
          <a:xfrm>
            <a:off x="743254" y="166077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109" name="Google Shape;109;p15"/>
          <p:cNvSpPr txBox="1">
            <a:spLocks noGrp="1"/>
          </p:cNvSpPr>
          <p:nvPr>
            <p:ph type="subTitle" idx="1"/>
          </p:nvPr>
        </p:nvSpPr>
        <p:spPr>
          <a:xfrm>
            <a:off x="720000" y="1944700"/>
            <a:ext cx="21561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0" name="Google Shape;110;p15"/>
          <p:cNvSpPr txBox="1">
            <a:spLocks noGrp="1"/>
          </p:cNvSpPr>
          <p:nvPr>
            <p:ph type="ctrTitle" idx="3"/>
          </p:nvPr>
        </p:nvSpPr>
        <p:spPr>
          <a:xfrm>
            <a:off x="743259" y="2942850"/>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111" name="Google Shape;111;p15"/>
          <p:cNvSpPr txBox="1">
            <a:spLocks noGrp="1"/>
          </p:cNvSpPr>
          <p:nvPr>
            <p:ph type="subTitle" idx="4"/>
          </p:nvPr>
        </p:nvSpPr>
        <p:spPr>
          <a:xfrm>
            <a:off x="720005" y="3226775"/>
            <a:ext cx="21561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TWO COLUMNS 2">
  <p:cSld name="BIG_NUMBER_1_2_1_2_1_1">
    <p:spTree>
      <p:nvGrpSpPr>
        <p:cNvPr id="1" name="Shape 112"/>
        <p:cNvGrpSpPr/>
        <p:nvPr/>
      </p:nvGrpSpPr>
      <p:grpSpPr>
        <a:xfrm>
          <a:off x="0" y="0"/>
          <a:ext cx="0" cy="0"/>
          <a:chOff x="0" y="0"/>
          <a:chExt cx="0" cy="0"/>
        </a:xfrm>
      </p:grpSpPr>
      <p:sp>
        <p:nvSpPr>
          <p:cNvPr id="113" name="Google Shape;113;p16"/>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114" name="Google Shape;114;p16"/>
          <p:cNvSpPr txBox="1">
            <a:spLocks noGrp="1"/>
          </p:cNvSpPr>
          <p:nvPr>
            <p:ph type="ctrTitle" idx="2"/>
          </p:nvPr>
        </p:nvSpPr>
        <p:spPr>
          <a:xfrm>
            <a:off x="4931666" y="338367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115" name="Google Shape;115;p16"/>
          <p:cNvSpPr txBox="1">
            <a:spLocks noGrp="1"/>
          </p:cNvSpPr>
          <p:nvPr>
            <p:ph type="subTitle" idx="1"/>
          </p:nvPr>
        </p:nvSpPr>
        <p:spPr>
          <a:xfrm>
            <a:off x="4908413" y="3667600"/>
            <a:ext cx="21561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6" name="Google Shape;116;p16"/>
          <p:cNvSpPr txBox="1">
            <a:spLocks noGrp="1"/>
          </p:cNvSpPr>
          <p:nvPr>
            <p:ph type="ctrTitle" idx="3"/>
          </p:nvPr>
        </p:nvSpPr>
        <p:spPr>
          <a:xfrm>
            <a:off x="2102746" y="338367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117" name="Google Shape;117;p16"/>
          <p:cNvSpPr txBox="1">
            <a:spLocks noGrp="1"/>
          </p:cNvSpPr>
          <p:nvPr>
            <p:ph type="subTitle" idx="4"/>
          </p:nvPr>
        </p:nvSpPr>
        <p:spPr>
          <a:xfrm>
            <a:off x="2079493" y="3667600"/>
            <a:ext cx="21561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AND CREDITS">
  <p:cSld name="BIG_NUMBER_1_1_1_2">
    <p:spTree>
      <p:nvGrpSpPr>
        <p:cNvPr id="1" name="Shape 118"/>
        <p:cNvGrpSpPr/>
        <p:nvPr/>
      </p:nvGrpSpPr>
      <p:grpSpPr>
        <a:xfrm>
          <a:off x="0" y="0"/>
          <a:ext cx="0" cy="0"/>
          <a:chOff x="0" y="0"/>
          <a:chExt cx="0" cy="0"/>
        </a:xfrm>
      </p:grpSpPr>
      <p:sp>
        <p:nvSpPr>
          <p:cNvPr id="119" name="Google Shape;119;p17"/>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120" name="Google Shape;120;p17"/>
          <p:cNvSpPr txBox="1">
            <a:spLocks noGrp="1"/>
          </p:cNvSpPr>
          <p:nvPr>
            <p:ph type="subTitle" idx="1"/>
          </p:nvPr>
        </p:nvSpPr>
        <p:spPr>
          <a:xfrm>
            <a:off x="4474450" y="1861775"/>
            <a:ext cx="3116700" cy="1651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121" name="Google Shape;121;p17"/>
          <p:cNvSpPr txBox="1"/>
          <p:nvPr/>
        </p:nvSpPr>
        <p:spPr>
          <a:xfrm>
            <a:off x="5098225" y="3366000"/>
            <a:ext cx="2493000" cy="17844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300"/>
              </a:spcBef>
              <a:spcAft>
                <a:spcPts val="0"/>
              </a:spcAft>
              <a:buNone/>
            </a:pPr>
            <a:r>
              <a:rPr lang="en" sz="800">
                <a:latin typeface="Oxygen Light"/>
                <a:ea typeface="Oxygen Light"/>
                <a:cs typeface="Oxygen Light"/>
                <a:sym typeface="Oxygen Light"/>
              </a:rPr>
              <a:t>CREDITS: This presentation template was created by </a:t>
            </a:r>
            <a:r>
              <a:rPr lang="en" sz="800" b="1">
                <a:uFill>
                  <a:noFill/>
                </a:uFill>
                <a:latin typeface="Oxygen"/>
                <a:ea typeface="Oxygen"/>
                <a:cs typeface="Oxygen"/>
                <a:sym typeface="Oxygen"/>
                <a:hlinkClick r:id="rId2"/>
              </a:rPr>
              <a:t>Slidesgo</a:t>
            </a:r>
            <a:r>
              <a:rPr lang="en" sz="800" b="1">
                <a:latin typeface="Oxygen"/>
                <a:ea typeface="Oxygen"/>
                <a:cs typeface="Oxygen"/>
                <a:sym typeface="Oxygen"/>
              </a:rPr>
              <a:t>,</a:t>
            </a:r>
            <a:r>
              <a:rPr lang="en" sz="800">
                <a:latin typeface="Oxygen Light"/>
                <a:ea typeface="Oxygen Light"/>
                <a:cs typeface="Oxygen Light"/>
                <a:sym typeface="Oxygen Light"/>
              </a:rPr>
              <a:t> including icons by </a:t>
            </a:r>
            <a:r>
              <a:rPr lang="en" sz="800" b="1">
                <a:uFill>
                  <a:noFill/>
                </a:uFill>
                <a:latin typeface="Oxygen"/>
                <a:ea typeface="Oxygen"/>
                <a:cs typeface="Oxygen"/>
                <a:sym typeface="Oxygen"/>
                <a:hlinkClick r:id="rId3"/>
              </a:rPr>
              <a:t>Flaticon</a:t>
            </a:r>
            <a:r>
              <a:rPr lang="en" sz="800">
                <a:latin typeface="Oxygen Light"/>
                <a:ea typeface="Oxygen Light"/>
                <a:cs typeface="Oxygen Light"/>
                <a:sym typeface="Oxygen Light"/>
              </a:rPr>
              <a:t>, and infographics &amp; images by </a:t>
            </a:r>
            <a:r>
              <a:rPr lang="en" sz="800" b="1">
                <a:uFill>
                  <a:noFill/>
                </a:uFill>
                <a:latin typeface="Oxygen"/>
                <a:ea typeface="Oxygen"/>
                <a:cs typeface="Oxygen"/>
                <a:sym typeface="Oxygen"/>
                <a:hlinkClick r:id="rId4"/>
              </a:rPr>
              <a:t>Freepik</a:t>
            </a:r>
            <a:r>
              <a:rPr lang="en" sz="800">
                <a:latin typeface="Oxygen Light"/>
                <a:ea typeface="Oxygen Light"/>
                <a:cs typeface="Oxygen Light"/>
                <a:sym typeface="Oxygen Light"/>
              </a:rPr>
              <a:t>. </a:t>
            </a:r>
            <a:endParaRPr sz="800">
              <a:latin typeface="Oxygen Light"/>
              <a:ea typeface="Oxygen Light"/>
              <a:cs typeface="Oxygen Light"/>
              <a:sym typeface="Oxygen Light"/>
            </a:endParaRPr>
          </a:p>
          <a:p>
            <a:pPr marL="0" lvl="0" indent="0" algn="r" rtl="0">
              <a:lnSpc>
                <a:spcPct val="100000"/>
              </a:lnSpc>
              <a:spcBef>
                <a:spcPts val="300"/>
              </a:spcBef>
              <a:spcAft>
                <a:spcPts val="0"/>
              </a:spcAft>
              <a:buNone/>
            </a:pPr>
            <a:r>
              <a:rPr lang="en" sz="800" b="1">
                <a:latin typeface="Oxygen"/>
                <a:ea typeface="Oxygen"/>
                <a:cs typeface="Oxygen"/>
                <a:sym typeface="Oxygen"/>
              </a:rPr>
              <a:t>Please keep this slide for attribution.</a:t>
            </a:r>
            <a:endParaRPr sz="800" b="1">
              <a:latin typeface="Oxygen"/>
              <a:ea typeface="Oxygen"/>
              <a:cs typeface="Oxygen"/>
              <a:sym typeface="Oxygen"/>
            </a:endParaRPr>
          </a:p>
          <a:p>
            <a:pPr marL="0" lvl="0" indent="0" algn="r" rtl="0">
              <a:lnSpc>
                <a:spcPct val="115000"/>
              </a:lnSpc>
              <a:spcBef>
                <a:spcPts val="300"/>
              </a:spcBef>
              <a:spcAft>
                <a:spcPts val="0"/>
              </a:spcAft>
              <a:buNone/>
            </a:pPr>
            <a:endParaRPr sz="800">
              <a:latin typeface="Oxygen Light"/>
              <a:ea typeface="Oxygen Light"/>
              <a:cs typeface="Oxygen Light"/>
              <a:sym typeface="Oxygen Light"/>
            </a:endParaRPr>
          </a:p>
          <a:p>
            <a:pPr marL="0" lvl="0" indent="0" algn="r" rtl="0">
              <a:spcBef>
                <a:spcPts val="0"/>
              </a:spcBef>
              <a:spcAft>
                <a:spcPts val="0"/>
              </a:spcAft>
              <a:buNone/>
            </a:pPr>
            <a:endParaRPr sz="800">
              <a:latin typeface="Oxygen Light"/>
              <a:ea typeface="Oxygen Light"/>
              <a:cs typeface="Oxygen Light"/>
              <a:sym typeface="Oxygen Light"/>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guide id="3" pos="5306">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BULLET POINTS 2">
  <p:cSld name="BIG_NUMBER_1_1_2_1">
    <p:spTree>
      <p:nvGrpSpPr>
        <p:cNvPr id="1" name="Shape 122"/>
        <p:cNvGrpSpPr/>
        <p:nvPr/>
      </p:nvGrpSpPr>
      <p:grpSpPr>
        <a:xfrm>
          <a:off x="0" y="0"/>
          <a:ext cx="0" cy="0"/>
          <a:chOff x="0" y="0"/>
          <a:chExt cx="0" cy="0"/>
        </a:xfrm>
      </p:grpSpPr>
      <p:sp>
        <p:nvSpPr>
          <p:cNvPr id="123" name="Google Shape;123;p18"/>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124" name="Google Shape;124;p18"/>
          <p:cNvSpPr txBox="1">
            <a:spLocks noGrp="1"/>
          </p:cNvSpPr>
          <p:nvPr>
            <p:ph type="body" idx="1"/>
          </p:nvPr>
        </p:nvSpPr>
        <p:spPr>
          <a:xfrm>
            <a:off x="720000" y="1381075"/>
            <a:ext cx="3308700" cy="3416400"/>
          </a:xfrm>
          <a:prstGeom prst="rect">
            <a:avLst/>
          </a:prstGeom>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1pPr>
            <a:lvl2pPr marL="914400" lvl="1" indent="-2921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2pPr>
            <a:lvl3pPr marL="1371600" lvl="2" indent="-2921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3pPr>
            <a:lvl4pPr marL="1828800" lvl="3" indent="-2921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4pPr>
            <a:lvl5pPr marL="2286000" lvl="4" indent="-2921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5pPr>
            <a:lvl6pPr marL="2743200" lvl="5" indent="-2921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6pPr>
            <a:lvl7pPr marL="3200400" lvl="6" indent="-2921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7pPr>
            <a:lvl8pPr marL="3657600" lvl="7" indent="-2921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8pPr>
            <a:lvl9pPr marL="4114800" lvl="8" indent="-292100" rtl="0">
              <a:lnSpc>
                <a:spcPct val="115000"/>
              </a:lnSpc>
              <a:spcBef>
                <a:spcPts val="1600"/>
              </a:spcBef>
              <a:spcAft>
                <a:spcPts val="1600"/>
              </a:spcAft>
              <a:buClr>
                <a:schemeClr val="dk1"/>
              </a:buClr>
              <a:buSzPts val="1000"/>
              <a:buFont typeface="Oxygen Light"/>
              <a:buChar char="■"/>
              <a:defRPr sz="1000">
                <a:solidFill>
                  <a:schemeClr val="dk1"/>
                </a:solidFill>
                <a:latin typeface="Oxygen Light"/>
                <a:ea typeface="Oxygen Light"/>
                <a:cs typeface="Oxygen Light"/>
                <a:sym typeface="Oxygen Light"/>
              </a:defRPr>
            </a:lvl9pPr>
          </a:lstStyle>
          <a:p>
            <a:endParaRPr/>
          </a:p>
        </p:txBody>
      </p:sp>
      <p:sp>
        <p:nvSpPr>
          <p:cNvPr id="125" name="Google Shape;125;p18"/>
          <p:cNvSpPr txBox="1">
            <a:spLocks noGrp="1"/>
          </p:cNvSpPr>
          <p:nvPr>
            <p:ph type="body" idx="2"/>
          </p:nvPr>
        </p:nvSpPr>
        <p:spPr>
          <a:xfrm>
            <a:off x="4409775" y="1381075"/>
            <a:ext cx="3308700" cy="3416400"/>
          </a:xfrm>
          <a:prstGeom prst="rect">
            <a:avLst/>
          </a:prstGeom>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1pPr>
            <a:lvl2pPr marL="914400" lvl="1" indent="-2921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2pPr>
            <a:lvl3pPr marL="1371600" lvl="2" indent="-2921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3pPr>
            <a:lvl4pPr marL="1828800" lvl="3" indent="-2921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4pPr>
            <a:lvl5pPr marL="2286000" lvl="4" indent="-2921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5pPr>
            <a:lvl6pPr marL="2743200" lvl="5" indent="-2921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6pPr>
            <a:lvl7pPr marL="3200400" lvl="6" indent="-2921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7pPr>
            <a:lvl8pPr marL="3657600" lvl="7" indent="-2921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8pPr>
            <a:lvl9pPr marL="4114800" lvl="8" indent="-292100" rtl="0">
              <a:lnSpc>
                <a:spcPct val="115000"/>
              </a:lnSpc>
              <a:spcBef>
                <a:spcPts val="1600"/>
              </a:spcBef>
              <a:spcAft>
                <a:spcPts val="1600"/>
              </a:spcAft>
              <a:buClr>
                <a:schemeClr val="dk1"/>
              </a:buClr>
              <a:buSzPts val="1000"/>
              <a:buFont typeface="Oxygen Light"/>
              <a:buChar char="■"/>
              <a:defRPr sz="1000">
                <a:solidFill>
                  <a:schemeClr val="dk1"/>
                </a:solidFill>
                <a:latin typeface="Oxygen Light"/>
                <a:ea typeface="Oxygen Light"/>
                <a:cs typeface="Oxygen Light"/>
                <a:sym typeface="Oxygen Light"/>
              </a:defRPr>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guide id="3" pos="5306">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type="blank">
  <p:cSld name="BLANK">
    <p:spTree>
      <p:nvGrpSpPr>
        <p:cNvPr id="1" name="Shape 12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SLIDE">
  <p:cSld name="BLANK_1">
    <p:bg>
      <p:bgPr>
        <a:solidFill>
          <a:srgbClr val="FFFFFF"/>
        </a:solid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BIG_NUMBER_1">
    <p:spTree>
      <p:nvGrpSpPr>
        <p:cNvPr id="1" name="Shape 15"/>
        <p:cNvGrpSpPr/>
        <p:nvPr/>
      </p:nvGrpSpPr>
      <p:grpSpPr>
        <a:xfrm>
          <a:off x="0" y="0"/>
          <a:ext cx="0" cy="0"/>
          <a:chOff x="0" y="0"/>
          <a:chExt cx="0" cy="0"/>
        </a:xfrm>
      </p:grpSpPr>
      <p:sp>
        <p:nvSpPr>
          <p:cNvPr id="16" name="Google Shape;16;p4"/>
          <p:cNvSpPr txBox="1">
            <a:spLocks noGrp="1"/>
          </p:cNvSpPr>
          <p:nvPr>
            <p:ph type="title" hasCustomPrompt="1"/>
          </p:nvPr>
        </p:nvSpPr>
        <p:spPr>
          <a:xfrm>
            <a:off x="1149900" y="1434750"/>
            <a:ext cx="993600" cy="6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7" name="Google Shape;17;p4"/>
          <p:cNvSpPr txBox="1">
            <a:spLocks noGrp="1"/>
          </p:cNvSpPr>
          <p:nvPr>
            <p:ph type="ctrTitle" idx="2"/>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18" name="Google Shape;18;p4"/>
          <p:cNvSpPr txBox="1">
            <a:spLocks noGrp="1"/>
          </p:cNvSpPr>
          <p:nvPr>
            <p:ph type="ctrTitle" idx="3"/>
          </p:nvPr>
        </p:nvSpPr>
        <p:spPr>
          <a:xfrm>
            <a:off x="592050" y="189787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19" name="Google Shape;19;p4"/>
          <p:cNvSpPr txBox="1">
            <a:spLocks noGrp="1"/>
          </p:cNvSpPr>
          <p:nvPr>
            <p:ph type="subTitle" idx="1"/>
          </p:nvPr>
        </p:nvSpPr>
        <p:spPr>
          <a:xfrm>
            <a:off x="568800" y="2181800"/>
            <a:ext cx="2155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0" name="Google Shape;20;p4"/>
          <p:cNvSpPr txBox="1">
            <a:spLocks noGrp="1"/>
          </p:cNvSpPr>
          <p:nvPr>
            <p:ph type="title" idx="4" hasCustomPrompt="1"/>
          </p:nvPr>
        </p:nvSpPr>
        <p:spPr>
          <a:xfrm>
            <a:off x="1149900" y="2974400"/>
            <a:ext cx="993600" cy="6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1" name="Google Shape;21;p4"/>
          <p:cNvSpPr txBox="1">
            <a:spLocks noGrp="1"/>
          </p:cNvSpPr>
          <p:nvPr>
            <p:ph type="ctrTitle" idx="5"/>
          </p:nvPr>
        </p:nvSpPr>
        <p:spPr>
          <a:xfrm>
            <a:off x="592050" y="343752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22" name="Google Shape;22;p4"/>
          <p:cNvSpPr txBox="1">
            <a:spLocks noGrp="1"/>
          </p:cNvSpPr>
          <p:nvPr>
            <p:ph type="subTitle" idx="6"/>
          </p:nvPr>
        </p:nvSpPr>
        <p:spPr>
          <a:xfrm>
            <a:off x="568800" y="3721450"/>
            <a:ext cx="2155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3" name="Google Shape;23;p4"/>
          <p:cNvSpPr txBox="1">
            <a:spLocks noGrp="1"/>
          </p:cNvSpPr>
          <p:nvPr>
            <p:ph type="title" idx="7" hasCustomPrompt="1"/>
          </p:nvPr>
        </p:nvSpPr>
        <p:spPr>
          <a:xfrm>
            <a:off x="3305700" y="1434750"/>
            <a:ext cx="993600" cy="6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4" name="Google Shape;24;p4"/>
          <p:cNvSpPr txBox="1">
            <a:spLocks noGrp="1"/>
          </p:cNvSpPr>
          <p:nvPr>
            <p:ph type="ctrTitle" idx="8"/>
          </p:nvPr>
        </p:nvSpPr>
        <p:spPr>
          <a:xfrm>
            <a:off x="2747850" y="189787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25" name="Google Shape;25;p4"/>
          <p:cNvSpPr txBox="1">
            <a:spLocks noGrp="1"/>
          </p:cNvSpPr>
          <p:nvPr>
            <p:ph type="subTitle" idx="9"/>
          </p:nvPr>
        </p:nvSpPr>
        <p:spPr>
          <a:xfrm>
            <a:off x="2724600" y="2181800"/>
            <a:ext cx="2155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6" name="Google Shape;26;p4"/>
          <p:cNvSpPr txBox="1">
            <a:spLocks noGrp="1"/>
          </p:cNvSpPr>
          <p:nvPr>
            <p:ph type="title" idx="13" hasCustomPrompt="1"/>
          </p:nvPr>
        </p:nvSpPr>
        <p:spPr>
          <a:xfrm>
            <a:off x="3305700" y="2974400"/>
            <a:ext cx="993600" cy="6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7" name="Google Shape;27;p4"/>
          <p:cNvSpPr txBox="1">
            <a:spLocks noGrp="1"/>
          </p:cNvSpPr>
          <p:nvPr>
            <p:ph type="ctrTitle" idx="14"/>
          </p:nvPr>
        </p:nvSpPr>
        <p:spPr>
          <a:xfrm>
            <a:off x="2747850" y="343752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28" name="Google Shape;28;p4"/>
          <p:cNvSpPr txBox="1">
            <a:spLocks noGrp="1"/>
          </p:cNvSpPr>
          <p:nvPr>
            <p:ph type="subTitle" idx="15"/>
          </p:nvPr>
        </p:nvSpPr>
        <p:spPr>
          <a:xfrm>
            <a:off x="2724600" y="3721450"/>
            <a:ext cx="2155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9" name="Google Shape;29;p4"/>
          <p:cNvSpPr txBox="1">
            <a:spLocks noGrp="1"/>
          </p:cNvSpPr>
          <p:nvPr>
            <p:ph type="title" idx="16" hasCustomPrompt="1"/>
          </p:nvPr>
        </p:nvSpPr>
        <p:spPr>
          <a:xfrm>
            <a:off x="5470096" y="1434750"/>
            <a:ext cx="993600" cy="6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0" name="Google Shape;30;p4"/>
          <p:cNvSpPr txBox="1">
            <a:spLocks noGrp="1"/>
          </p:cNvSpPr>
          <p:nvPr>
            <p:ph type="ctrTitle" idx="17"/>
          </p:nvPr>
        </p:nvSpPr>
        <p:spPr>
          <a:xfrm>
            <a:off x="4912246" y="189787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31" name="Google Shape;31;p4"/>
          <p:cNvSpPr txBox="1">
            <a:spLocks noGrp="1"/>
          </p:cNvSpPr>
          <p:nvPr>
            <p:ph type="subTitle" idx="18"/>
          </p:nvPr>
        </p:nvSpPr>
        <p:spPr>
          <a:xfrm>
            <a:off x="4888996" y="2181800"/>
            <a:ext cx="2155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32" name="Google Shape;32;p4"/>
          <p:cNvSpPr txBox="1">
            <a:spLocks noGrp="1"/>
          </p:cNvSpPr>
          <p:nvPr>
            <p:ph type="title" idx="19" hasCustomPrompt="1"/>
          </p:nvPr>
        </p:nvSpPr>
        <p:spPr>
          <a:xfrm>
            <a:off x="5470096" y="2974400"/>
            <a:ext cx="993600" cy="6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3" name="Google Shape;33;p4"/>
          <p:cNvSpPr txBox="1">
            <a:spLocks noGrp="1"/>
          </p:cNvSpPr>
          <p:nvPr>
            <p:ph type="ctrTitle" idx="20"/>
          </p:nvPr>
        </p:nvSpPr>
        <p:spPr>
          <a:xfrm>
            <a:off x="4912246" y="343752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34" name="Google Shape;34;p4"/>
          <p:cNvSpPr txBox="1">
            <a:spLocks noGrp="1"/>
          </p:cNvSpPr>
          <p:nvPr>
            <p:ph type="subTitle" idx="21"/>
          </p:nvPr>
        </p:nvSpPr>
        <p:spPr>
          <a:xfrm>
            <a:off x="4888996" y="3721450"/>
            <a:ext cx="2155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BIG_NUMBER_1_1_3">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1870200" y="2127525"/>
            <a:ext cx="5403600" cy="25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Abril Fatface"/>
              <a:buNone/>
              <a:defRPr sz="2400">
                <a:latin typeface="Abril Fatface"/>
                <a:ea typeface="Abril Fatface"/>
                <a:cs typeface="Abril Fatface"/>
                <a:sym typeface="Abril Fatface"/>
              </a:defRPr>
            </a:lvl1pPr>
            <a:lvl2pPr lvl="1" algn="ctr" rtl="0">
              <a:spcBef>
                <a:spcPts val="0"/>
              </a:spcBef>
              <a:spcAft>
                <a:spcPts val="0"/>
              </a:spcAft>
              <a:buSzPts val="2400"/>
              <a:buFont typeface="Abril Fatface"/>
              <a:buNone/>
              <a:defRPr sz="2400">
                <a:latin typeface="Abril Fatface"/>
                <a:ea typeface="Abril Fatface"/>
                <a:cs typeface="Abril Fatface"/>
                <a:sym typeface="Abril Fatface"/>
              </a:defRPr>
            </a:lvl2pPr>
            <a:lvl3pPr lvl="2" algn="ctr" rtl="0">
              <a:spcBef>
                <a:spcPts val="0"/>
              </a:spcBef>
              <a:spcAft>
                <a:spcPts val="0"/>
              </a:spcAft>
              <a:buSzPts val="2400"/>
              <a:buFont typeface="Abril Fatface"/>
              <a:buNone/>
              <a:defRPr sz="2400">
                <a:latin typeface="Abril Fatface"/>
                <a:ea typeface="Abril Fatface"/>
                <a:cs typeface="Abril Fatface"/>
                <a:sym typeface="Abril Fatface"/>
              </a:defRPr>
            </a:lvl3pPr>
            <a:lvl4pPr lvl="3" algn="ctr" rtl="0">
              <a:spcBef>
                <a:spcPts val="0"/>
              </a:spcBef>
              <a:spcAft>
                <a:spcPts val="0"/>
              </a:spcAft>
              <a:buSzPts val="2400"/>
              <a:buFont typeface="Abril Fatface"/>
              <a:buNone/>
              <a:defRPr sz="2400">
                <a:latin typeface="Abril Fatface"/>
                <a:ea typeface="Abril Fatface"/>
                <a:cs typeface="Abril Fatface"/>
                <a:sym typeface="Abril Fatface"/>
              </a:defRPr>
            </a:lvl4pPr>
            <a:lvl5pPr lvl="4" algn="ctr" rtl="0">
              <a:spcBef>
                <a:spcPts val="0"/>
              </a:spcBef>
              <a:spcAft>
                <a:spcPts val="0"/>
              </a:spcAft>
              <a:buSzPts val="2400"/>
              <a:buFont typeface="Abril Fatface"/>
              <a:buNone/>
              <a:defRPr sz="2400">
                <a:latin typeface="Abril Fatface"/>
                <a:ea typeface="Abril Fatface"/>
                <a:cs typeface="Abril Fatface"/>
                <a:sym typeface="Abril Fatface"/>
              </a:defRPr>
            </a:lvl5pPr>
            <a:lvl6pPr lvl="5" algn="ctr" rtl="0">
              <a:spcBef>
                <a:spcPts val="0"/>
              </a:spcBef>
              <a:spcAft>
                <a:spcPts val="0"/>
              </a:spcAft>
              <a:buSzPts val="2400"/>
              <a:buFont typeface="Abril Fatface"/>
              <a:buNone/>
              <a:defRPr sz="2400">
                <a:latin typeface="Abril Fatface"/>
                <a:ea typeface="Abril Fatface"/>
                <a:cs typeface="Abril Fatface"/>
                <a:sym typeface="Abril Fatface"/>
              </a:defRPr>
            </a:lvl6pPr>
            <a:lvl7pPr lvl="6" algn="ctr" rtl="0">
              <a:spcBef>
                <a:spcPts val="0"/>
              </a:spcBef>
              <a:spcAft>
                <a:spcPts val="0"/>
              </a:spcAft>
              <a:buSzPts val="2400"/>
              <a:buFont typeface="Abril Fatface"/>
              <a:buNone/>
              <a:defRPr sz="2400">
                <a:latin typeface="Abril Fatface"/>
                <a:ea typeface="Abril Fatface"/>
                <a:cs typeface="Abril Fatface"/>
                <a:sym typeface="Abril Fatface"/>
              </a:defRPr>
            </a:lvl7pPr>
            <a:lvl8pPr lvl="7" algn="ctr" rtl="0">
              <a:spcBef>
                <a:spcPts val="0"/>
              </a:spcBef>
              <a:spcAft>
                <a:spcPts val="0"/>
              </a:spcAft>
              <a:buSzPts val="2400"/>
              <a:buFont typeface="Abril Fatface"/>
              <a:buNone/>
              <a:defRPr sz="2400">
                <a:latin typeface="Abril Fatface"/>
                <a:ea typeface="Abril Fatface"/>
                <a:cs typeface="Abril Fatface"/>
                <a:sym typeface="Abril Fatface"/>
              </a:defRPr>
            </a:lvl8pPr>
            <a:lvl9pPr lvl="8" algn="ctr"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37" name="Google Shape;37;p5"/>
          <p:cNvSpPr txBox="1">
            <a:spLocks noGrp="1"/>
          </p:cNvSpPr>
          <p:nvPr>
            <p:ph type="subTitle" idx="1"/>
          </p:nvPr>
        </p:nvSpPr>
        <p:spPr>
          <a:xfrm>
            <a:off x="3013650" y="2454225"/>
            <a:ext cx="3116700" cy="150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38" name="Google Shape;38;p5"/>
          <p:cNvSpPr txBox="1">
            <a:spLocks noGrp="1"/>
          </p:cNvSpPr>
          <p:nvPr>
            <p:ph type="title" idx="2" hasCustomPrompt="1"/>
          </p:nvPr>
        </p:nvSpPr>
        <p:spPr>
          <a:xfrm>
            <a:off x="3897150" y="1361375"/>
            <a:ext cx="1349700" cy="6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guide id="3" pos="5306">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p:cSld name="BIG_NUMBER_1_1">
    <p:spTree>
      <p:nvGrpSpPr>
        <p:cNvPr id="1" name="Shape 39"/>
        <p:cNvGrpSpPr/>
        <p:nvPr/>
      </p:nvGrpSpPr>
      <p:grpSpPr>
        <a:xfrm>
          <a:off x="0" y="0"/>
          <a:ext cx="0" cy="0"/>
          <a:chOff x="0" y="0"/>
          <a:chExt cx="0" cy="0"/>
        </a:xfrm>
      </p:grpSpPr>
      <p:sp>
        <p:nvSpPr>
          <p:cNvPr id="40" name="Google Shape;40;p6"/>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41" name="Google Shape;41;p6"/>
          <p:cNvSpPr txBox="1">
            <a:spLocks noGrp="1"/>
          </p:cNvSpPr>
          <p:nvPr>
            <p:ph type="subTitle" idx="1"/>
          </p:nvPr>
        </p:nvSpPr>
        <p:spPr>
          <a:xfrm>
            <a:off x="3013650" y="3216225"/>
            <a:ext cx="3116700" cy="150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guide id="3" pos="5306">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TEXT 2">
  <p:cSld name="BIG_NUMBER_1_1_1">
    <p:spTree>
      <p:nvGrpSpPr>
        <p:cNvPr id="1" name="Shape 42"/>
        <p:cNvGrpSpPr/>
        <p:nvPr/>
      </p:nvGrpSpPr>
      <p:grpSpPr>
        <a:xfrm>
          <a:off x="0" y="0"/>
          <a:ext cx="0" cy="0"/>
          <a:chOff x="0" y="0"/>
          <a:chExt cx="0" cy="0"/>
        </a:xfrm>
      </p:grpSpPr>
      <p:sp>
        <p:nvSpPr>
          <p:cNvPr id="43" name="Google Shape;43;p7"/>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44" name="Google Shape;44;p7"/>
          <p:cNvSpPr txBox="1">
            <a:spLocks noGrp="1"/>
          </p:cNvSpPr>
          <p:nvPr>
            <p:ph type="subTitle" idx="1"/>
          </p:nvPr>
        </p:nvSpPr>
        <p:spPr>
          <a:xfrm>
            <a:off x="996675" y="2313900"/>
            <a:ext cx="3116700" cy="150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guide id="3" pos="5306">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HREE COLUMNS">
  <p:cSld name="BIG_NUMBER_1_2">
    <p:spTree>
      <p:nvGrpSpPr>
        <p:cNvPr id="1" name="Shape 45"/>
        <p:cNvGrpSpPr/>
        <p:nvPr/>
      </p:nvGrpSpPr>
      <p:grpSpPr>
        <a:xfrm>
          <a:off x="0" y="0"/>
          <a:ext cx="0" cy="0"/>
          <a:chOff x="0" y="0"/>
          <a:chExt cx="0" cy="0"/>
        </a:xfrm>
      </p:grpSpPr>
      <p:sp>
        <p:nvSpPr>
          <p:cNvPr id="46" name="Google Shape;46;p8"/>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47" name="Google Shape;47;p8"/>
          <p:cNvSpPr txBox="1">
            <a:spLocks noGrp="1"/>
          </p:cNvSpPr>
          <p:nvPr>
            <p:ph type="ctrTitle" idx="2"/>
          </p:nvPr>
        </p:nvSpPr>
        <p:spPr>
          <a:xfrm>
            <a:off x="1209150" y="289432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48" name="Google Shape;48;p8"/>
          <p:cNvSpPr txBox="1">
            <a:spLocks noGrp="1"/>
          </p:cNvSpPr>
          <p:nvPr>
            <p:ph type="subTitle" idx="1"/>
          </p:nvPr>
        </p:nvSpPr>
        <p:spPr>
          <a:xfrm>
            <a:off x="1304250" y="3178250"/>
            <a:ext cx="19191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49" name="Google Shape;49;p8"/>
          <p:cNvSpPr txBox="1">
            <a:spLocks noGrp="1"/>
          </p:cNvSpPr>
          <p:nvPr>
            <p:ph type="ctrTitle" idx="3"/>
          </p:nvPr>
        </p:nvSpPr>
        <p:spPr>
          <a:xfrm>
            <a:off x="3517350" y="289432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50" name="Google Shape;50;p8"/>
          <p:cNvSpPr txBox="1">
            <a:spLocks noGrp="1"/>
          </p:cNvSpPr>
          <p:nvPr>
            <p:ph type="subTitle" idx="4"/>
          </p:nvPr>
        </p:nvSpPr>
        <p:spPr>
          <a:xfrm>
            <a:off x="3612450" y="3178250"/>
            <a:ext cx="19191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1" name="Google Shape;51;p8"/>
          <p:cNvSpPr txBox="1">
            <a:spLocks noGrp="1"/>
          </p:cNvSpPr>
          <p:nvPr>
            <p:ph type="ctrTitle" idx="5"/>
          </p:nvPr>
        </p:nvSpPr>
        <p:spPr>
          <a:xfrm>
            <a:off x="5825550" y="289432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52" name="Google Shape;52;p8"/>
          <p:cNvSpPr txBox="1">
            <a:spLocks noGrp="1"/>
          </p:cNvSpPr>
          <p:nvPr>
            <p:ph type="subTitle" idx="6"/>
          </p:nvPr>
        </p:nvSpPr>
        <p:spPr>
          <a:xfrm>
            <a:off x="5920650" y="3178250"/>
            <a:ext cx="19191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FOUR COLUMNS">
  <p:cSld name="BIG_NUMBER_1_2_1">
    <p:spTree>
      <p:nvGrpSpPr>
        <p:cNvPr id="1" name="Shape 53"/>
        <p:cNvGrpSpPr/>
        <p:nvPr/>
      </p:nvGrpSpPr>
      <p:grpSpPr>
        <a:xfrm>
          <a:off x="0" y="0"/>
          <a:ext cx="0" cy="0"/>
          <a:chOff x="0" y="0"/>
          <a:chExt cx="0" cy="0"/>
        </a:xfrm>
      </p:grpSpPr>
      <p:sp>
        <p:nvSpPr>
          <p:cNvPr id="54" name="Google Shape;54;p9"/>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55" name="Google Shape;55;p9"/>
          <p:cNvSpPr txBox="1">
            <a:spLocks noGrp="1"/>
          </p:cNvSpPr>
          <p:nvPr>
            <p:ph type="ctrTitle" idx="2"/>
          </p:nvPr>
        </p:nvSpPr>
        <p:spPr>
          <a:xfrm>
            <a:off x="790539" y="1848588"/>
            <a:ext cx="17658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56" name="Google Shape;56;p9"/>
          <p:cNvSpPr txBox="1">
            <a:spLocks noGrp="1"/>
          </p:cNvSpPr>
          <p:nvPr>
            <p:ph type="subTitle" idx="1"/>
          </p:nvPr>
        </p:nvSpPr>
        <p:spPr>
          <a:xfrm>
            <a:off x="771075" y="2132513"/>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7" name="Google Shape;57;p9"/>
          <p:cNvSpPr txBox="1">
            <a:spLocks noGrp="1"/>
          </p:cNvSpPr>
          <p:nvPr>
            <p:ph type="ctrTitle" idx="3"/>
          </p:nvPr>
        </p:nvSpPr>
        <p:spPr>
          <a:xfrm>
            <a:off x="2722896" y="2839188"/>
            <a:ext cx="17658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58" name="Google Shape;58;p9"/>
          <p:cNvSpPr txBox="1">
            <a:spLocks noGrp="1"/>
          </p:cNvSpPr>
          <p:nvPr>
            <p:ph type="subTitle" idx="4"/>
          </p:nvPr>
        </p:nvSpPr>
        <p:spPr>
          <a:xfrm>
            <a:off x="2703432" y="3123113"/>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9" name="Google Shape;59;p9"/>
          <p:cNvSpPr txBox="1">
            <a:spLocks noGrp="1"/>
          </p:cNvSpPr>
          <p:nvPr>
            <p:ph type="ctrTitle" idx="5"/>
          </p:nvPr>
        </p:nvSpPr>
        <p:spPr>
          <a:xfrm>
            <a:off x="4655242" y="1848588"/>
            <a:ext cx="17658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60" name="Google Shape;60;p9"/>
          <p:cNvSpPr txBox="1">
            <a:spLocks noGrp="1"/>
          </p:cNvSpPr>
          <p:nvPr>
            <p:ph type="subTitle" idx="6"/>
          </p:nvPr>
        </p:nvSpPr>
        <p:spPr>
          <a:xfrm>
            <a:off x="4635778" y="2132513"/>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1" name="Google Shape;61;p9"/>
          <p:cNvSpPr txBox="1">
            <a:spLocks noGrp="1"/>
          </p:cNvSpPr>
          <p:nvPr>
            <p:ph type="ctrTitle" idx="7"/>
          </p:nvPr>
        </p:nvSpPr>
        <p:spPr>
          <a:xfrm>
            <a:off x="6587592" y="2839188"/>
            <a:ext cx="17658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62" name="Google Shape;62;p9"/>
          <p:cNvSpPr txBox="1">
            <a:spLocks noGrp="1"/>
          </p:cNvSpPr>
          <p:nvPr>
            <p:ph type="subTitle" idx="8"/>
          </p:nvPr>
        </p:nvSpPr>
        <p:spPr>
          <a:xfrm>
            <a:off x="6568128" y="3123113"/>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DESIGN">
  <p:cSld name="BIG_NUMBER_1_1_1_1">
    <p:spTree>
      <p:nvGrpSpPr>
        <p:cNvPr id="1" name="Shape 63"/>
        <p:cNvGrpSpPr/>
        <p:nvPr/>
      </p:nvGrpSpPr>
      <p:grpSpPr>
        <a:xfrm>
          <a:off x="0" y="0"/>
          <a:ext cx="0" cy="0"/>
          <a:chOff x="0" y="0"/>
          <a:chExt cx="0" cy="0"/>
        </a:xfrm>
      </p:grpSpPr>
      <p:sp>
        <p:nvSpPr>
          <p:cNvPr id="64" name="Google Shape;64;p10"/>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guide id="3" pos="5306">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MBERS">
  <p:cSld name="BIG_NUMBER_1_3">
    <p:spTree>
      <p:nvGrpSpPr>
        <p:cNvPr id="1" name="Shape 65"/>
        <p:cNvGrpSpPr/>
        <p:nvPr/>
      </p:nvGrpSpPr>
      <p:grpSpPr>
        <a:xfrm>
          <a:off x="0" y="0"/>
          <a:ext cx="0" cy="0"/>
          <a:chOff x="0" y="0"/>
          <a:chExt cx="0" cy="0"/>
        </a:xfrm>
      </p:grpSpPr>
      <p:sp>
        <p:nvSpPr>
          <p:cNvPr id="66" name="Google Shape;66;p11"/>
          <p:cNvSpPr txBox="1">
            <a:spLocks noGrp="1"/>
          </p:cNvSpPr>
          <p:nvPr>
            <p:ph type="title" hasCustomPrompt="1"/>
          </p:nvPr>
        </p:nvSpPr>
        <p:spPr>
          <a:xfrm>
            <a:off x="6395719" y="948932"/>
            <a:ext cx="1139100" cy="6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67" name="Google Shape;67;p11"/>
          <p:cNvSpPr txBox="1">
            <a:spLocks noGrp="1"/>
          </p:cNvSpPr>
          <p:nvPr>
            <p:ph type="ctrTitle" idx="2"/>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68" name="Google Shape;68;p11"/>
          <p:cNvSpPr txBox="1">
            <a:spLocks noGrp="1"/>
          </p:cNvSpPr>
          <p:nvPr>
            <p:ph type="ctrTitle" idx="3"/>
          </p:nvPr>
        </p:nvSpPr>
        <p:spPr>
          <a:xfrm>
            <a:off x="5756156" y="1414183"/>
            <a:ext cx="2418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69" name="Google Shape;69;p11"/>
          <p:cNvSpPr txBox="1">
            <a:spLocks noGrp="1"/>
          </p:cNvSpPr>
          <p:nvPr>
            <p:ph type="subTitle" idx="1"/>
          </p:nvPr>
        </p:nvSpPr>
        <p:spPr>
          <a:xfrm>
            <a:off x="5729500" y="1654592"/>
            <a:ext cx="24717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0" name="Google Shape;70;p11"/>
          <p:cNvSpPr txBox="1">
            <a:spLocks noGrp="1"/>
          </p:cNvSpPr>
          <p:nvPr>
            <p:ph type="title" idx="4" hasCustomPrompt="1"/>
          </p:nvPr>
        </p:nvSpPr>
        <p:spPr>
          <a:xfrm>
            <a:off x="6395719" y="3460603"/>
            <a:ext cx="1139100" cy="6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1" name="Google Shape;71;p11"/>
          <p:cNvSpPr txBox="1">
            <a:spLocks noGrp="1"/>
          </p:cNvSpPr>
          <p:nvPr>
            <p:ph type="ctrTitle" idx="5"/>
          </p:nvPr>
        </p:nvSpPr>
        <p:spPr>
          <a:xfrm>
            <a:off x="5756156" y="3925854"/>
            <a:ext cx="2418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72" name="Google Shape;72;p11"/>
          <p:cNvSpPr txBox="1">
            <a:spLocks noGrp="1"/>
          </p:cNvSpPr>
          <p:nvPr>
            <p:ph type="subTitle" idx="6"/>
          </p:nvPr>
        </p:nvSpPr>
        <p:spPr>
          <a:xfrm>
            <a:off x="5729500" y="4166263"/>
            <a:ext cx="24717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3" name="Google Shape;73;p11"/>
          <p:cNvSpPr txBox="1">
            <a:spLocks noGrp="1"/>
          </p:cNvSpPr>
          <p:nvPr>
            <p:ph type="title" idx="7" hasCustomPrompt="1"/>
          </p:nvPr>
        </p:nvSpPr>
        <p:spPr>
          <a:xfrm>
            <a:off x="6395719" y="2208324"/>
            <a:ext cx="1139100" cy="6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4" name="Google Shape;74;p11"/>
          <p:cNvSpPr txBox="1">
            <a:spLocks noGrp="1"/>
          </p:cNvSpPr>
          <p:nvPr>
            <p:ph type="ctrTitle" idx="8"/>
          </p:nvPr>
        </p:nvSpPr>
        <p:spPr>
          <a:xfrm>
            <a:off x="5756156" y="2673575"/>
            <a:ext cx="2418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75" name="Google Shape;75;p11"/>
          <p:cNvSpPr txBox="1">
            <a:spLocks noGrp="1"/>
          </p:cNvSpPr>
          <p:nvPr>
            <p:ph type="subTitle" idx="9"/>
          </p:nvPr>
        </p:nvSpPr>
        <p:spPr>
          <a:xfrm>
            <a:off x="5729500" y="2913984"/>
            <a:ext cx="24717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20">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2800"/>
              <a:buFont typeface="Abril Fatface"/>
              <a:buNone/>
              <a:defRPr sz="2800">
                <a:solidFill>
                  <a:schemeClr val="accent1"/>
                </a:solidFill>
                <a:latin typeface="Abril Fatface"/>
                <a:ea typeface="Abril Fatface"/>
                <a:cs typeface="Abril Fatface"/>
                <a:sym typeface="Abril Fatfac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xygen Light"/>
              <a:buChar char="●"/>
              <a:defRPr sz="1800">
                <a:solidFill>
                  <a:schemeClr val="dk1"/>
                </a:solidFill>
                <a:latin typeface="Oxygen Light"/>
                <a:ea typeface="Oxygen Light"/>
                <a:cs typeface="Oxygen Light"/>
                <a:sym typeface="Oxygen Light"/>
              </a:defRPr>
            </a:lvl1pPr>
            <a:lvl2pPr marL="914400" lvl="1" indent="-3175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2pPr>
            <a:lvl3pPr marL="1371600" lvl="2" indent="-3175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3pPr>
            <a:lvl4pPr marL="1828800" lvl="3" indent="-3175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4pPr>
            <a:lvl5pPr marL="2286000" lvl="4" indent="-3175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5pPr>
            <a:lvl6pPr marL="2743200" lvl="5" indent="-3175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6pPr>
            <a:lvl7pPr marL="3200400" lvl="6" indent="-3175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7pPr>
            <a:lvl8pPr marL="3657600" lvl="7" indent="-3175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8pPr>
            <a:lvl9pPr marL="4114800" lvl="8" indent="-317500">
              <a:lnSpc>
                <a:spcPct val="115000"/>
              </a:lnSpc>
              <a:spcBef>
                <a:spcPts val="1600"/>
              </a:spcBef>
              <a:spcAft>
                <a:spcPts val="1600"/>
              </a:spcAft>
              <a:buClr>
                <a:schemeClr val="dk1"/>
              </a:buClr>
              <a:buSzPts val="1400"/>
              <a:buFont typeface="Oxygen Light"/>
              <a:buChar char="■"/>
              <a:defRPr>
                <a:solidFill>
                  <a:schemeClr val="dk1"/>
                </a:solidFill>
                <a:latin typeface="Oxygen Light"/>
                <a:ea typeface="Oxygen Light"/>
                <a:cs typeface="Oxygen Light"/>
                <a:sym typeface="Oxygen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slidesgo.com/theme/food-day-campaign#search-food&amp;position-3&amp;results-285"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hyperlink" Target="https://www.mysql.com/why-mysql/case-studies/custella-saas-migrating-to-mysql-database-service.html"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towardsdatascience.com/excel-vs-sql-a-conceptual-comparison-dcfbee640c83" TargetMode="External"/><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hyperlink" Target="https://dev.mysql.com/doc/refman/8.0/en/backup-and-recovery.html" TargetMode="External"/><Relationship Id="rId5" Type="http://schemas.openxmlformats.org/officeDocument/2006/relationships/hyperlink" Target="https://dev.mysql.com/doc/refman/8.0/en/security.html" TargetMode="External"/><Relationship Id="rId4" Type="http://schemas.openxmlformats.org/officeDocument/2006/relationships/hyperlink" Target="https://www.mysql.com/why-mysql/case-studies/custella-saas-migrating-to-mysql-database-service.html"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www.databasequest.com/index.php/product-service/mysql-dbquest" TargetMode="External"/><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8" Type="http://schemas.openxmlformats.org/officeDocument/2006/relationships/hyperlink" Target="https://logos-world.net/tableau-logo/" TargetMode="External"/><Relationship Id="rId3" Type="http://schemas.openxmlformats.org/officeDocument/2006/relationships/image" Target="../media/image5.png"/><Relationship Id="rId7" Type="http://schemas.openxmlformats.org/officeDocument/2006/relationships/hyperlink" Target="https://www.pngwing.com/en/search?q=lucidchart"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hyperlink" Target="https://www.subpng.com/png-1h7rzt/" TargetMode="External"/><Relationship Id="rId5" Type="http://schemas.openxmlformats.org/officeDocument/2006/relationships/hyperlink" Target="https://balsamiq.com/company/brandassets/" TargetMode="External"/><Relationship Id="rId4" Type="http://schemas.openxmlformats.org/officeDocument/2006/relationships/hyperlink" Target="https://www.justinmind.com/blog/user-persona-templates/"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logos-world.net/tableau-logo/" TargetMode="External"/><Relationship Id="rId3" Type="http://schemas.openxmlformats.org/officeDocument/2006/relationships/image" Target="../media/image6.png"/><Relationship Id="rId7" Type="http://schemas.openxmlformats.org/officeDocument/2006/relationships/hyperlink" Target="https://commons.wikimedia.org/wiki/File:Jupyter_logo.svg" TargetMode="External"/><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hyperlink" Target="https://www.subpng.com/png-1h7rzt/" TargetMode="External"/><Relationship Id="rId5" Type="http://schemas.openxmlformats.org/officeDocument/2006/relationships/hyperlink" Target="https://unsplash.com/photos/UAMoXApIOsI" TargetMode="External"/><Relationship Id="rId4" Type="http://schemas.openxmlformats.org/officeDocument/2006/relationships/hyperlink" Target="https://www.justinmind.com/blog/user-persona-templates/" TargetMode="External"/><Relationship Id="rId9" Type="http://schemas.openxmlformats.org/officeDocument/2006/relationships/hyperlink" Target="https://www.iconfinder.com/icons/3069728/circle_microsoft_microsoft_office_office_round_icon_icon"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www.pngwing.com/en/search?q=lucidchart" TargetMode="External"/><Relationship Id="rId3" Type="http://schemas.openxmlformats.org/officeDocument/2006/relationships/image" Target="../media/image7.png"/><Relationship Id="rId7" Type="http://schemas.openxmlformats.org/officeDocument/2006/relationships/hyperlink" Target="https://www.iconfinder.com/icons/3069728/circle_microsoft_microsoft_office_office_round_icon_icon"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hyperlink" Target="https://logodix.com/database" TargetMode="External"/><Relationship Id="rId5" Type="http://schemas.openxmlformats.org/officeDocument/2006/relationships/hyperlink" Target="https://www.pexels.com/photo/man-wearing-black-suit-jacket-and-pants-937481/" TargetMode="External"/><Relationship Id="rId4" Type="http://schemas.openxmlformats.org/officeDocument/2006/relationships/hyperlink" Target="https://www.justinmind.com/blog/user-persona-templates/" TargetMode="External"/><Relationship Id="rId9" Type="http://schemas.openxmlformats.org/officeDocument/2006/relationships/hyperlink" Target="https://www.freeiconspng.com/images/phpmyadmin-icon"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s://www.businessofapps.com/data/grubhub-statistics/#:~:text=From%20a%20high%20of%2070,every%20year%20since%20going%20public"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8" Type="http://schemas.openxmlformats.org/officeDocument/2006/relationships/hyperlink" Target="https://www.quora.com/Do-Scrum-and-Extreme-Programming-XP-complement-each-other" TargetMode="External"/><Relationship Id="rId3" Type="http://schemas.openxmlformats.org/officeDocument/2006/relationships/image" Target="../media/image14.png"/><Relationship Id="rId7" Type="http://schemas.openxmlformats.org/officeDocument/2006/relationships/hyperlink" Target="https://electricalfundablog.com/agile-model-methodology/" TargetMode="External"/><Relationship Id="rId2" Type="http://schemas.openxmlformats.org/officeDocument/2006/relationships/notesSlide" Target="../notesSlides/notesSlide23.xml"/><Relationship Id="rId1" Type="http://schemas.openxmlformats.org/officeDocument/2006/relationships/slideLayout" Target="../slideLayouts/slideLayout16.xml"/><Relationship Id="rId6" Type="http://schemas.openxmlformats.org/officeDocument/2006/relationships/hyperlink" Target="https://www.zentao.pm/blog/Extreme-Programming-the-Planning-Game-805.html" TargetMode="External"/><Relationship Id="rId5" Type="http://schemas.openxmlformats.org/officeDocument/2006/relationships/hyperlink" Target="https://www.visual-paradigm.com/scrum/extreme-programming-vs-scrum/" TargetMode="External"/><Relationship Id="rId4" Type="http://schemas.openxmlformats.org/officeDocument/2006/relationships/hyperlink" Target="http://www.extremeprogramming.org/when.html" TargetMode="External"/><Relationship Id="rId9" Type="http://schemas.openxmlformats.org/officeDocument/2006/relationships/hyperlink" Target="https://www.knowledgehut.com/blog/agile/scrum-xp"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lucidchart.com/blog/how-to-run-a-sprint-planning-meeting" TargetMode="External"/><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https://www.productplan.com/glossary/sprint-backlog/#:~:text=A%20sprint%20backlog%20is%20the,primary%20output%20of%20sprint%20planning" TargetMode="External"/><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hyperlink" Target="https://www.productplan.com/glossary/action-priority-matrix/" TargetMode="External"/><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hyperlink" Target="https://www.leandog.com/blog/how-to-estimate-agile-stories-relative-sizing" TargetMode="External"/><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hyperlink" Target="https://www.productplan.com/glossary/fibonacci-agile-estimation/"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hyperlink" Target="https://blog.zenhub.com/what-is-a-release-plan-in-agile/" TargetMode="External"/><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hyperlink" Target="https://lucid.app/lucidchart/b6daf8c4-59f4-4248-84fc-172e07c0b37c/edit?invitationId=inv_185a63a2-eb36-43fe-9619-a9852adcb5e1&amp;page=0_0"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info.1010data.com/rs/952-BWM-648/images/1010data_MarketInsightsReport_Disruptor_RestaurantDelivery_Q42016_16FEB17.pdf?aliId=10716783"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hyperlink" Target="https://phoenixnap.com/kb/improve-mysql-performance-tuning-optimization" TargetMode="External"/><Relationship Id="rId5" Type="http://schemas.openxmlformats.org/officeDocument/2006/relationships/hyperlink" Target="https://www.smartinsights.com/ecommerce/ecommerce-analytics/ecommerce-conversion-rates/" TargetMode="External"/><Relationship Id="rId4" Type="http://schemas.openxmlformats.org/officeDocument/2006/relationships/hyperlink" Target="https://www.visualcapitalist.com/doordash-is-dominating-the-u-s-food-delivery-market/"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www.wrike.com/blog/what-is-a-burn-up-chart/" TargetMode="External"/><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hyperlink" Target="https://heimdalsecurity.com/blog/data-integrity/"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hyperlink" Target="https://www.talend.com/resources/what-is-data-governance/"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hyperlink" Target="https://webuilddatabases.com/mysql-design/" TargetMode="External"/><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hyperlink" Target="https://slidesgo.com" TargetMode="External"/><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hyperlink" Target="https://www.flaticon.com"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slidesgo.com" TargetMode="External"/><Relationship Id="rId3" Type="http://schemas.openxmlformats.org/officeDocument/2006/relationships/image" Target="../media/image16.png"/><Relationship Id="rId7"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hyperlink" Target="https://www.flaticon.com" TargetMode="External"/><Relationship Id="rId4" Type="http://schemas.openxmlformats.org/officeDocument/2006/relationships/image" Target="../media/image19.png"/><Relationship Id="rId9" Type="http://schemas.openxmlformats.org/officeDocument/2006/relationships/hyperlink" Target="https://webuilddatabases.com/mysql-design/"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hyperlink" Target="https://dev.mysql.com/downloads/mysql/"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image" Target="../media/image32.png"/><Relationship Id="rId11" Type="http://schemas.openxmlformats.org/officeDocument/2006/relationships/image" Target="../media/image35.png"/><Relationship Id="rId5" Type="http://schemas.openxmlformats.org/officeDocument/2006/relationships/image" Target="../media/image31.png"/><Relationship Id="rId10" Type="http://schemas.openxmlformats.org/officeDocument/2006/relationships/hyperlink" Target="https://dev.mysql.com/downloads/mysql/" TargetMode="External"/><Relationship Id="rId4" Type="http://schemas.openxmlformats.org/officeDocument/2006/relationships/image" Target="../media/image30.png"/><Relationship Id="rId9" Type="http://schemas.openxmlformats.org/officeDocument/2006/relationships/hyperlink" Target="https://www.youtube.com/watch?v=a1QgxTxftDY"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www.indiumsoftware.com/blog/author/pradeep-parthiban/"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hyperlink" Target="https://www.altexsoft.com/blog/engineering/software-testing-qa-best-practices/" TargetMode="External"/><Relationship Id="rId4" Type="http://schemas.openxmlformats.org/officeDocument/2006/relationships/hyperlink" Target="https://www.indiumsoftware.com/blog/why-software-testing/"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www.tricentis.com/blog/component-integration-bi-datawarehouse-testing/"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www.guru99.com/scalability-testing.html"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hyperlink" Target="https://www.perforce.com/blog/alm/upgrade-testing-vs-installation-testing" TargetMode="External"/><Relationship Id="rId4" Type="http://schemas.openxmlformats.org/officeDocument/2006/relationships/hyperlink" Target="https://www.kdnuggets.com/2020/08/performance-testing-big-data-applications.html"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support.microsoft.com/en-us/office/excel-specifications-and-limits-1672b34d-7043-467e-8e27-269d656771c3"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www.codecademy.com/resources/blog/excel-to-sql-why-switch/#:~:text=SQL%20is%20much%20faster%20than,functions%20you're%20probably%20using" TargetMode="External"/><Relationship Id="rId5" Type="http://schemas.openxmlformats.org/officeDocument/2006/relationships/hyperlink" Target="https://boundstatesoftware.com/blog/7-reasons-to-beware-of-using-excel-as-a-database" TargetMode="External"/><Relationship Id="rId4" Type="http://schemas.openxmlformats.org/officeDocument/2006/relationships/hyperlink" Target="https://earthsoft.com/2018/06/07/databases-versus-spreadsheets/"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s://spanning.com/blog/cyberattacks-2021-phishing-ransomware-data-breach-statistics/#:~:text=According%20to%20the%20Identity%20Theft,in%202020%2C%20which%20was%201%2C108"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hyperlink" Target="https://www.tricentis.com/blog/64-essential-testing-metrics-for-measuring-quality-assurance-success/"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8.xml"/><Relationship Id="rId5" Type="http://schemas.openxmlformats.org/officeDocument/2006/relationships/hyperlink" Target="https://www.r10.global/blog/6-components-of-change-management-to-set-you-up-for-success" TargetMode="Externa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hyperlink" Target="https://app.diagrams.net" TargetMode="External"/><Relationship Id="rId2" Type="http://schemas.openxmlformats.org/officeDocument/2006/relationships/notesSlide" Target="../notesSlides/notesSlide44.xml"/><Relationship Id="rId1" Type="http://schemas.openxmlformats.org/officeDocument/2006/relationships/slideLayout" Target="../slideLayouts/slideLayout16.xml"/><Relationship Id="rId6" Type="http://schemas.openxmlformats.org/officeDocument/2006/relationships/image" Target="../media/image39.png"/><Relationship Id="rId5" Type="http://schemas.openxmlformats.org/officeDocument/2006/relationships/hyperlink" Target="https://solutioncenter.apexsql.com/how-to-make-sql-database-version-control-safer-with-branches/" TargetMode="External"/><Relationship Id="rId4" Type="http://schemas.openxmlformats.org/officeDocument/2006/relationships/hyperlink" Target="https://www.flaticon.com"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qablog.practitest.com/release-criteria-defining-up-front-when-the-product-will-be-ready-to-be-released/" TargetMode="External"/><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hyperlink" Target="https://www.microsoft.com/en-us/microsoft-365/business?ms.officeurl=business%3fms.officeurl%3dbusiness&amp;rtc=1#coreui-heading-hiatrep" TargetMode="External"/><Relationship Id="rId2" Type="http://schemas.openxmlformats.org/officeDocument/2006/relationships/notesSlide" Target="../notesSlides/notesSlide46.xml"/><Relationship Id="rId1" Type="http://schemas.openxmlformats.org/officeDocument/2006/relationships/slideLayout" Target="../slideLayouts/slideLayout16.xml"/><Relationship Id="rId5" Type="http://schemas.openxmlformats.org/officeDocument/2006/relationships/hyperlink" Target="https://www.coursera.org/business/compare-plans" TargetMode="External"/><Relationship Id="rId4" Type="http://schemas.openxmlformats.org/officeDocument/2006/relationships/hyperlink" Target="https://cloud.google.com/products/calculator#id=undefined"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www.mysql.com/why-mysql/case-studies/big-fish-games-triples-performance-with-mysql-query-analyzer/" TargetMode="External"/><Relationship Id="rId3" Type="http://schemas.openxmlformats.org/officeDocument/2006/relationships/image" Target="../media/image40.png"/><Relationship Id="rId7" Type="http://schemas.openxmlformats.org/officeDocument/2006/relationships/hyperlink" Target="https://www.mysql.com/why-mysql/case-studies/france-billet-high-availability-mysql-enterprise-edition.html" TargetMode="External"/><Relationship Id="rId2" Type="http://schemas.openxmlformats.org/officeDocument/2006/relationships/notesSlide" Target="../notesSlides/notesSlide47.xml"/><Relationship Id="rId1" Type="http://schemas.openxmlformats.org/officeDocument/2006/relationships/slideLayout" Target="../slideLayouts/slideLayout11.xml"/><Relationship Id="rId6" Type="http://schemas.openxmlformats.org/officeDocument/2006/relationships/hyperlink" Target="https://www.mysql.com/why-mysql/case-studies/line-database-availability-scalability-security-mysql.html" TargetMode="External"/><Relationship Id="rId5" Type="http://schemas.openxmlformats.org/officeDocument/2006/relationships/hyperlink" Target="https://www.mysql.com/why-mysql/case-studies/gci-carrier-grade-uptime-mysql.htm" TargetMode="External"/><Relationship Id="rId10" Type="http://schemas.openxmlformats.org/officeDocument/2006/relationships/hyperlink" Target="https://dev.mysql.com/doc/refman/8.0/en/security.html" TargetMode="External"/><Relationship Id="rId4" Type="http://schemas.openxmlformats.org/officeDocument/2006/relationships/hyperlink" Target="https://dev.mysql.com/doc/refman/8.0/en/backup-and-recovery.html" TargetMode="External"/><Relationship Id="rId9" Type="http://schemas.openxmlformats.org/officeDocument/2006/relationships/hyperlink" Target="https://www.mysql.com/why-mysql/case-studies/digital14-relies-mysql-security.html"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stackoverflow.com/questions/24429350/what-is-a-good-healthy-mysql-query-execution-time" TargetMode="External"/><Relationship Id="rId2" Type="http://schemas.openxmlformats.org/officeDocument/2006/relationships/notesSlide" Target="../notesSlides/notesSlide48.xml"/><Relationship Id="rId1" Type="http://schemas.openxmlformats.org/officeDocument/2006/relationships/slideLayout" Target="../slideLayouts/slideLayout16.xml"/><Relationship Id="rId6" Type="http://schemas.openxmlformats.org/officeDocument/2006/relationships/hyperlink" Target="https://ubiq.co/analytics-blog/key-database-performance-metrics-must-track-regularly/" TargetMode="External"/><Relationship Id="rId5" Type="http://schemas.openxmlformats.org/officeDocument/2006/relationships/hyperlink" Target="https://www.ewsolutions.com/data-warehouse-success-measures/" TargetMode="External"/><Relationship Id="rId4" Type="http://schemas.openxmlformats.org/officeDocument/2006/relationships/hyperlink" Target="https://www.appdynamics.com/blog/engineering/top-6-database-performance-metrics-to-monitor-in-enterprise-applications/"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business.libertymutual.com/insights/5-ways-to-navigate-the-labor-shortage-and-mitigate-risk/" TargetMode="External"/><Relationship Id="rId2" Type="http://schemas.openxmlformats.org/officeDocument/2006/relationships/notesSlide" Target="../notesSlides/notesSlide49.xml"/><Relationship Id="rId1" Type="http://schemas.openxmlformats.org/officeDocument/2006/relationships/slideLayout" Target="../slideLayouts/slideLayout16.xml"/><Relationship Id="rId6" Type="http://schemas.openxmlformats.org/officeDocument/2006/relationships/hyperlink" Target="https://dev.mysql.com/doc/refman/8.0/en/backup-types.html" TargetMode="External"/><Relationship Id="rId5" Type="http://schemas.openxmlformats.org/officeDocument/2006/relationships/hyperlink" Target="https://blog.planview.com/manage-cost-project-management/" TargetMode="External"/><Relationship Id="rId4" Type="http://schemas.openxmlformats.org/officeDocument/2006/relationships/hyperlink" Target="https://hiring.monster.com/resources/workforce-management/employee-retention-strategies/how-to-manage-a-staffing-shortage/"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hyperlink" Target="https://www.techtarget.com/searchdisasterrecovery/feature/How-to-manage-disaster-recovery-in-SQL-Server" TargetMode="External"/><Relationship Id="rId2" Type="http://schemas.openxmlformats.org/officeDocument/2006/relationships/notesSlide" Target="../notesSlides/notesSlide50.xml"/><Relationship Id="rId1" Type="http://schemas.openxmlformats.org/officeDocument/2006/relationships/slideLayout" Target="../slideLayouts/slideLayout16.xml"/><Relationship Id="rId4" Type="http://schemas.openxmlformats.org/officeDocument/2006/relationships/hyperlink" Target="https://www.nucleustechnologies.com/blog/sql-server-disaster-recovery-plan/"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labs.k.io/mysql-mariadb-replication-redundancy/" TargetMode="External"/><Relationship Id="rId2" Type="http://schemas.openxmlformats.org/officeDocument/2006/relationships/notesSlide" Target="../notesSlides/notesSlide51.xml"/><Relationship Id="rId1" Type="http://schemas.openxmlformats.org/officeDocument/2006/relationships/slideLayout" Target="../slideLayouts/slideLayout16.xml"/><Relationship Id="rId5" Type="http://schemas.openxmlformats.org/officeDocument/2006/relationships/image" Target="../media/image41.png"/><Relationship Id="rId4" Type="http://schemas.openxmlformats.org/officeDocument/2006/relationships/hyperlink" Target="https://www.lightedge.com/blog/backups-and-redundancy-why-your-business-needs-both/"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www.oracle.com/goto/opensourcecode" TargetMode="External"/><Relationship Id="rId2" Type="http://schemas.openxmlformats.org/officeDocument/2006/relationships/notesSlide" Target="../notesSlides/notesSlide52.xml"/><Relationship Id="rId1" Type="http://schemas.openxmlformats.org/officeDocument/2006/relationships/slideLayout" Target="../slideLayouts/slideLayout16.xml"/><Relationship Id="rId4" Type="http://schemas.openxmlformats.org/officeDocument/2006/relationships/hyperlink" Target="https://downloads.mysql.com/docs/licenses/mysqld-5.6-gpl-en.pdf"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3.xml"/><Relationship Id="rId1" Type="http://schemas.openxmlformats.org/officeDocument/2006/relationships/slideLayout" Target="../slideLayouts/slideLayout15.xml"/><Relationship Id="rId5" Type="http://schemas.openxmlformats.org/officeDocument/2006/relationships/image" Target="../media/image44.png"/><Relationship Id="rId4" Type="http://schemas.openxmlformats.org/officeDocument/2006/relationships/image" Target="../media/image43.png"/></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8.xml"/><Relationship Id="rId4" Type="http://schemas.openxmlformats.org/officeDocument/2006/relationships/hyperlink" Target="https://app.roadmunk.com/"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5.xml"/><Relationship Id="rId1" Type="http://schemas.openxmlformats.org/officeDocument/2006/relationships/slideLayout" Target="../slideLayouts/slideLayout8.xml"/><Relationship Id="rId4" Type="http://schemas.openxmlformats.org/officeDocument/2006/relationships/hyperlink" Target="https://app.roadmunk.com/"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hyperlink" Target="https://www.integrate.io/blog/postgresql-vs-mysql-which-one-is-better-for-your-use-case/" TargetMode="External"/><Relationship Id="rId3" Type="http://schemas.openxmlformats.org/officeDocument/2006/relationships/hyperlink" Target="https://en.wikipedia.org/wiki/MySQL" TargetMode="External"/><Relationship Id="rId7" Type="http://schemas.openxmlformats.org/officeDocument/2006/relationships/hyperlink" Target="https://www.geeksforgeeks.org/architecture-of-mysql/"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hyperlink" Target="https://hevodata.com/learn/postgresql-vs-mysql/" TargetMode="External"/><Relationship Id="rId5" Type="http://schemas.openxmlformats.org/officeDocument/2006/relationships/hyperlink" Target="https://hevodata.com/learn/author/amit/" TargetMode="External"/><Relationship Id="rId4" Type="http://schemas.openxmlformats.org/officeDocument/2006/relationships/hyperlink" Target="https://towardsdatascience.com/mysql-vs-postgresql-3d48891452a"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7.xml"/><Relationship Id="rId1" Type="http://schemas.openxmlformats.org/officeDocument/2006/relationships/slideLayout" Target="../slideLayouts/slideLayout8.xml"/><Relationship Id="rId6" Type="http://schemas.openxmlformats.org/officeDocument/2006/relationships/hyperlink" Target="https://www.flaticon.com" TargetMode="External"/><Relationship Id="rId5" Type="http://schemas.openxmlformats.org/officeDocument/2006/relationships/hyperlink" Target="https://webuilddatabases.com/mysql-design/" TargetMode="External"/><Relationship Id="rId4" Type="http://schemas.openxmlformats.org/officeDocument/2006/relationships/hyperlink" Target="https://slidesgo.com" TargetMode="External"/></Relationships>
</file>

<file path=ppt/slides/_rels/slide6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hyperlink" Target="https://slidesgo.com" TargetMode="External"/><Relationship Id="rId3" Type="http://schemas.openxmlformats.org/officeDocument/2006/relationships/image" Target="../media/image49.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68.xml"/><Relationship Id="rId16" Type="http://schemas.openxmlformats.org/officeDocument/2006/relationships/hyperlink" Target="https://docs.microsoft.com/en-us/sql/relational-databases/tables/manage-retention-of-historical-data-in-system-versioned-temporal-tables?view=sql-server-ver16" TargetMode="External"/><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hyperlink" Target="https://www.flaticon.com" TargetMode="External"/><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hyperlink" Target="https://webuilddatabases.com/mysql-design/"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www.geeksforgeeks.org/architecture-of-mysql/"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hyperlink" Target="https://dev.mysql.com/doc/refman/8.0/en/pluggable-storage-overview.html" TargetMode="External"/><Relationship Id="rId5" Type="http://schemas.openxmlformats.org/officeDocument/2006/relationships/hyperlink" Target="https://www.g2.com/products/mysql/competitors/alternatives" TargetMode="External"/><Relationship Id="rId4" Type="http://schemas.openxmlformats.org/officeDocument/2006/relationships/hyperlink" Target="https://www.tecmint.com/what-is-mysql-how-does-mysql-work/"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fivetran.com/blog/postgresql-vs-mysql" TargetMode="External"/><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hyperlink" Target="https://www.datanyze.com/market-share/databases--272/mysql-market-share" TargetMode="External"/><Relationship Id="rId5" Type="http://schemas.openxmlformats.org/officeDocument/2006/relationships/hyperlink" Target="https://www.guru99.com/free-database-software.html" TargetMode="External"/><Relationship Id="rId4" Type="http://schemas.openxmlformats.org/officeDocument/2006/relationships/hyperlink" Target="https://www.postgresqltutorial.com/postgresql-tutorial/postgresql-vs-mysql/"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caserighted.com/mysql-open-source-database-in/" TargetMode="External"/><Relationship Id="rId7" Type="http://schemas.openxmlformats.org/officeDocument/2006/relationships/hyperlink" Target="https://hackr.io/blog/postgresql-vs-mysql"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hyperlink" Target="https://www.datamation.com/storage/8-major-advantages-of-using-mysql/" TargetMode="External"/><Relationship Id="rId5" Type="http://schemas.openxmlformats.org/officeDocument/2006/relationships/hyperlink" Target="http://www.databasequest.com/index.php/product-service/mysql-dbquest" TargetMode="External"/><Relationship Id="rId10" Type="http://schemas.openxmlformats.org/officeDocument/2006/relationships/hyperlink" Target="https://www.slideshare.net/sharathghosh/mysql-case-study" TargetMode="External"/><Relationship Id="rId4" Type="http://schemas.openxmlformats.org/officeDocument/2006/relationships/hyperlink" Target="https://www.w3schools.blog/mysql-advantages-disadvantages" TargetMode="External"/><Relationship Id="rId9" Type="http://schemas.openxmlformats.org/officeDocument/2006/relationships/hyperlink" Target="https://www.digitalocean.com/community/tutorials/how-to-fix-corrupted-tables-in-mysq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1"/>
          <p:cNvSpPr txBox="1">
            <a:spLocks noGrp="1"/>
          </p:cNvSpPr>
          <p:nvPr>
            <p:ph type="ctrTitle"/>
          </p:nvPr>
        </p:nvSpPr>
        <p:spPr>
          <a:xfrm>
            <a:off x="2550300" y="1672700"/>
            <a:ext cx="4043400" cy="169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A1C448"/>
                </a:solidFill>
              </a:rPr>
              <a:t>Hungry Mile</a:t>
            </a:r>
            <a:endParaRPr>
              <a:solidFill>
                <a:srgbClr val="A1C448"/>
              </a:solidFill>
            </a:endParaRPr>
          </a:p>
          <a:p>
            <a:pPr marL="0" lvl="0" indent="0" algn="ctr" rtl="0">
              <a:spcBef>
                <a:spcPts val="0"/>
              </a:spcBef>
              <a:spcAft>
                <a:spcPts val="0"/>
              </a:spcAft>
              <a:buNone/>
            </a:pPr>
            <a:r>
              <a:rPr lang="en">
                <a:solidFill>
                  <a:schemeClr val="accent6"/>
                </a:solidFill>
              </a:rPr>
              <a:t>MySQL</a:t>
            </a:r>
            <a:endParaRPr>
              <a:solidFill>
                <a:schemeClr val="accent6"/>
              </a:solidFill>
            </a:endParaRPr>
          </a:p>
        </p:txBody>
      </p:sp>
      <p:sp>
        <p:nvSpPr>
          <p:cNvPr id="133" name="Google Shape;133;p21"/>
          <p:cNvSpPr txBox="1"/>
          <p:nvPr/>
        </p:nvSpPr>
        <p:spPr>
          <a:xfrm>
            <a:off x="4035900" y="3257550"/>
            <a:ext cx="1072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a:solidFill>
                  <a:schemeClr val="accent2"/>
                </a:solidFill>
                <a:latin typeface="Abril Fatface"/>
                <a:ea typeface="Abril Fatface"/>
                <a:cs typeface="Abril Fatface"/>
                <a:sym typeface="Abril Fatface"/>
              </a:rPr>
              <a:t>Group 1</a:t>
            </a:r>
            <a:endParaRPr>
              <a:solidFill>
                <a:schemeClr val="accent2"/>
              </a:solidFill>
              <a:latin typeface="Abril Fatface"/>
              <a:ea typeface="Abril Fatface"/>
              <a:cs typeface="Abril Fatface"/>
              <a:sym typeface="Abril Fatface"/>
            </a:endParaRPr>
          </a:p>
        </p:txBody>
      </p:sp>
      <p:sp>
        <p:nvSpPr>
          <p:cNvPr id="134" name="Google Shape;134;p21"/>
          <p:cNvSpPr txBox="1"/>
          <p:nvPr/>
        </p:nvSpPr>
        <p:spPr>
          <a:xfrm>
            <a:off x="4942100" y="4713875"/>
            <a:ext cx="47160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b="1">
                <a:latin typeface="Calibri"/>
                <a:ea typeface="Calibri"/>
                <a:cs typeface="Calibri"/>
                <a:sym typeface="Calibri"/>
              </a:rPr>
              <a:t>Credits</a:t>
            </a:r>
            <a:r>
              <a:rPr lang="en" sz="600">
                <a:latin typeface="Calibri"/>
                <a:ea typeface="Calibri"/>
                <a:cs typeface="Calibri"/>
                <a:sym typeface="Calibri"/>
              </a:rPr>
              <a:t>: This presentation template was created by </a:t>
            </a:r>
            <a:r>
              <a:rPr lang="en" sz="600" b="1">
                <a:latin typeface="Calibri"/>
                <a:ea typeface="Calibri"/>
                <a:cs typeface="Calibri"/>
                <a:sym typeface="Calibri"/>
              </a:rPr>
              <a:t>Slidesgo</a:t>
            </a:r>
            <a:r>
              <a:rPr lang="en" sz="600">
                <a:latin typeface="Calibri"/>
                <a:ea typeface="Calibri"/>
                <a:cs typeface="Calibri"/>
                <a:sym typeface="Calibri"/>
              </a:rPr>
              <a:t>, including icons by </a:t>
            </a:r>
            <a:r>
              <a:rPr lang="en" sz="600" b="1">
                <a:latin typeface="Calibri"/>
                <a:ea typeface="Calibri"/>
                <a:cs typeface="Calibri"/>
                <a:sym typeface="Calibri"/>
              </a:rPr>
              <a:t>Flaticon</a:t>
            </a:r>
            <a:r>
              <a:rPr lang="en" sz="600">
                <a:latin typeface="Calibri"/>
                <a:ea typeface="Calibri"/>
                <a:cs typeface="Calibri"/>
                <a:sym typeface="Calibri"/>
              </a:rPr>
              <a:t>, and infographics &amp; images by </a:t>
            </a:r>
            <a:r>
              <a:rPr lang="en" sz="600" b="1">
                <a:latin typeface="Calibri"/>
                <a:ea typeface="Calibri"/>
                <a:cs typeface="Calibri"/>
                <a:sym typeface="Calibri"/>
              </a:rPr>
              <a:t>Freepik</a:t>
            </a:r>
            <a:endParaRPr sz="600" b="1">
              <a:latin typeface="Calibri"/>
              <a:ea typeface="Calibri"/>
              <a:cs typeface="Calibri"/>
              <a:sym typeface="Calibri"/>
            </a:endParaRPr>
          </a:p>
          <a:p>
            <a:pPr marL="0" lvl="0" indent="0" algn="l" rtl="0">
              <a:spcBef>
                <a:spcPts val="0"/>
              </a:spcBef>
              <a:spcAft>
                <a:spcPts val="0"/>
              </a:spcAft>
              <a:buNone/>
            </a:pPr>
            <a:r>
              <a:rPr lang="en" sz="600">
                <a:latin typeface="Calibri"/>
                <a:ea typeface="Calibri"/>
                <a:cs typeface="Calibri"/>
                <a:sym typeface="Calibri"/>
              </a:rPr>
              <a:t>[1] “Food Day Campaign” (</a:t>
            </a:r>
            <a:r>
              <a:rPr lang="en" sz="600" u="sng">
                <a:solidFill>
                  <a:srgbClr val="1A73E8"/>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https://slidesgo.com/theme/food-day-campaign#search-food&amp;position-3&amp;results-285</a:t>
            </a:r>
            <a:r>
              <a:rPr lang="en" sz="600">
                <a:latin typeface="Calibri"/>
                <a:ea typeface="Calibri"/>
                <a:cs typeface="Calibri"/>
                <a:sym typeface="Calibri"/>
              </a:rPr>
              <a:t> )</a:t>
            </a:r>
            <a:endParaRPr sz="600">
              <a:latin typeface="Calibri"/>
              <a:ea typeface="Calibri"/>
              <a:cs typeface="Calibri"/>
              <a:sym typeface="Calibri"/>
            </a:endParaRPr>
          </a:p>
          <a:p>
            <a:pPr marL="0" lvl="0" indent="0" algn="l" rtl="0">
              <a:lnSpc>
                <a:spcPct val="115000"/>
              </a:lnSpc>
              <a:spcBef>
                <a:spcPts val="0"/>
              </a:spcBef>
              <a:spcAft>
                <a:spcPts val="0"/>
              </a:spcAft>
              <a:buNone/>
            </a:pPr>
            <a:endParaRPr sz="700" b="1">
              <a:solidFill>
                <a:schemeClr val="dk1"/>
              </a:solidFill>
              <a:latin typeface="Calibri"/>
              <a:ea typeface="Calibri"/>
              <a:cs typeface="Calibri"/>
              <a:sym typeface="Calibri"/>
            </a:endParaRPr>
          </a:p>
        </p:txBody>
      </p:sp>
      <p:sp>
        <p:nvSpPr>
          <p:cNvPr id="135" name="Google Shape;135;p21"/>
          <p:cNvSpPr txBox="1"/>
          <p:nvPr/>
        </p:nvSpPr>
        <p:spPr>
          <a:xfrm>
            <a:off x="89950" y="26475"/>
            <a:ext cx="885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Title</a:t>
            </a:r>
            <a:endParaRPr sz="1000">
              <a:latin typeface="Oxygen Light"/>
              <a:ea typeface="Oxygen Light"/>
              <a:cs typeface="Oxygen Light"/>
              <a:sym typeface="Oxygen Light"/>
            </a:endParaRPr>
          </a:p>
        </p:txBody>
      </p:sp>
      <p:sp>
        <p:nvSpPr>
          <p:cNvPr id="136" name="Google Shape;136;p21"/>
          <p:cNvSpPr txBox="1"/>
          <p:nvPr/>
        </p:nvSpPr>
        <p:spPr>
          <a:xfrm>
            <a:off x="6903325" y="4426975"/>
            <a:ext cx="16542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900">
                <a:solidFill>
                  <a:schemeClr val="accent2"/>
                </a:solidFill>
                <a:latin typeface="Abril Fatface"/>
                <a:ea typeface="Abril Fatface"/>
                <a:cs typeface="Abril Fatface"/>
                <a:sym typeface="Abril Fatface"/>
              </a:rPr>
              <a:t>Reading Time: 60 mins</a:t>
            </a:r>
            <a:endParaRPr sz="900">
              <a:solidFill>
                <a:schemeClr val="accent2"/>
              </a:solidFill>
              <a:latin typeface="Abril Fatface"/>
              <a:ea typeface="Abril Fatface"/>
              <a:cs typeface="Abril Fatface"/>
              <a:sym typeface="Abril Fatfac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1"/>
          <p:cNvSpPr txBox="1">
            <a:spLocks noGrp="1"/>
          </p:cNvSpPr>
          <p:nvPr>
            <p:ph type="ctrTitle"/>
          </p:nvPr>
        </p:nvSpPr>
        <p:spPr>
          <a:xfrm>
            <a:off x="611825" y="450175"/>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Features of  MySQL</a:t>
            </a:r>
            <a:endParaRPr/>
          </a:p>
          <a:p>
            <a:pPr marL="0" lvl="0" indent="0" algn="l" rtl="0">
              <a:spcBef>
                <a:spcPts val="0"/>
              </a:spcBef>
              <a:spcAft>
                <a:spcPts val="0"/>
              </a:spcAft>
              <a:buNone/>
            </a:pPr>
            <a:r>
              <a:rPr lang="en"/>
              <a:t>Community Edition</a:t>
            </a:r>
            <a:endParaRPr/>
          </a:p>
        </p:txBody>
      </p:sp>
      <p:cxnSp>
        <p:nvCxnSpPr>
          <p:cNvPr id="307" name="Google Shape;307;p31"/>
          <p:cNvCxnSpPr/>
          <p:nvPr/>
        </p:nvCxnSpPr>
        <p:spPr>
          <a:xfrm>
            <a:off x="4186775" y="653700"/>
            <a:ext cx="5105400" cy="41700"/>
          </a:xfrm>
          <a:prstGeom prst="straightConnector1">
            <a:avLst/>
          </a:prstGeom>
          <a:noFill/>
          <a:ln w="76200" cap="flat" cmpd="sng">
            <a:solidFill>
              <a:schemeClr val="accent1"/>
            </a:solidFill>
            <a:prstDash val="solid"/>
            <a:round/>
            <a:headEnd type="none" w="med" len="med"/>
            <a:tailEnd type="none" w="med" len="med"/>
          </a:ln>
        </p:spPr>
      </p:cxnSp>
      <p:sp>
        <p:nvSpPr>
          <p:cNvPr id="308" name="Google Shape;308;p31"/>
          <p:cNvSpPr/>
          <p:nvPr/>
        </p:nvSpPr>
        <p:spPr>
          <a:xfrm>
            <a:off x="2408376" y="4241463"/>
            <a:ext cx="299400" cy="2988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1"/>
          <p:cNvSpPr/>
          <p:nvPr/>
        </p:nvSpPr>
        <p:spPr>
          <a:xfrm>
            <a:off x="6489419" y="4241463"/>
            <a:ext cx="299400" cy="2988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1"/>
          <p:cNvSpPr/>
          <p:nvPr/>
        </p:nvSpPr>
        <p:spPr>
          <a:xfrm>
            <a:off x="3203019" y="3128449"/>
            <a:ext cx="299400" cy="2988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1"/>
          <p:cNvSpPr/>
          <p:nvPr/>
        </p:nvSpPr>
        <p:spPr>
          <a:xfrm>
            <a:off x="5716023" y="3128449"/>
            <a:ext cx="299400" cy="2988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1"/>
          <p:cNvSpPr/>
          <p:nvPr/>
        </p:nvSpPr>
        <p:spPr>
          <a:xfrm>
            <a:off x="4422298" y="2727498"/>
            <a:ext cx="299400" cy="2988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1"/>
          <p:cNvSpPr txBox="1">
            <a:spLocks noGrp="1"/>
          </p:cNvSpPr>
          <p:nvPr>
            <p:ph type="subTitle" idx="4294967295"/>
          </p:nvPr>
        </p:nvSpPr>
        <p:spPr>
          <a:xfrm>
            <a:off x="3539700" y="1670316"/>
            <a:ext cx="2064600" cy="1014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500">
                <a:latin typeface="Calibri"/>
                <a:ea typeface="Calibri"/>
                <a:cs typeface="Calibri"/>
                <a:sym typeface="Calibri"/>
              </a:rPr>
              <a:t>Pluggable storage engine architecture</a:t>
            </a:r>
            <a:r>
              <a:rPr lang="en" sz="1200" baseline="30000">
                <a:solidFill>
                  <a:srgbClr val="080707"/>
                </a:solidFill>
                <a:latin typeface="Calibri"/>
                <a:ea typeface="Calibri"/>
                <a:cs typeface="Calibri"/>
                <a:sym typeface="Calibri"/>
              </a:rPr>
              <a:t>[1]</a:t>
            </a:r>
            <a:br>
              <a:rPr lang="en" sz="1200" baseline="30000">
                <a:solidFill>
                  <a:srgbClr val="080707"/>
                </a:solidFill>
                <a:latin typeface="Calibri"/>
                <a:ea typeface="Calibri"/>
                <a:cs typeface="Calibri"/>
                <a:sym typeface="Calibri"/>
              </a:rPr>
            </a:br>
            <a:br>
              <a:rPr lang="en" sz="1000">
                <a:solidFill>
                  <a:srgbClr val="080707"/>
                </a:solidFill>
                <a:latin typeface="Calibri"/>
                <a:ea typeface="Calibri"/>
                <a:cs typeface="Calibri"/>
                <a:sym typeface="Calibri"/>
              </a:rPr>
            </a:br>
            <a:r>
              <a:rPr lang="en" sz="900">
                <a:latin typeface="Calibri"/>
                <a:ea typeface="Calibri"/>
                <a:cs typeface="Calibri"/>
                <a:sym typeface="Calibri"/>
              </a:rPr>
              <a:t>(InnoDB, NDB, MyISAM) </a:t>
            </a:r>
            <a:r>
              <a:rPr lang="en" sz="1200" baseline="30000">
                <a:solidFill>
                  <a:srgbClr val="080707"/>
                </a:solidFill>
                <a:latin typeface="Calibri"/>
                <a:ea typeface="Calibri"/>
                <a:cs typeface="Calibri"/>
                <a:sym typeface="Calibri"/>
              </a:rPr>
              <a:t>[1]</a:t>
            </a:r>
            <a:endParaRPr sz="900">
              <a:latin typeface="Calibri"/>
              <a:ea typeface="Calibri"/>
              <a:cs typeface="Calibri"/>
              <a:sym typeface="Calibri"/>
            </a:endParaRPr>
          </a:p>
          <a:p>
            <a:pPr marL="0" lvl="0" indent="0" algn="ctr" rtl="0">
              <a:lnSpc>
                <a:spcPct val="100000"/>
              </a:lnSpc>
              <a:spcBef>
                <a:spcPts val="0"/>
              </a:spcBef>
              <a:spcAft>
                <a:spcPts val="1600"/>
              </a:spcAft>
              <a:buNone/>
            </a:pPr>
            <a:r>
              <a:rPr lang="en" sz="1200">
                <a:solidFill>
                  <a:srgbClr val="080707"/>
                </a:solidFill>
                <a:latin typeface="Calibri"/>
                <a:ea typeface="Calibri"/>
                <a:cs typeface="Calibri"/>
                <a:sym typeface="Calibri"/>
              </a:rPr>
              <a:t> </a:t>
            </a:r>
            <a:endParaRPr sz="1500">
              <a:latin typeface="Calibri"/>
              <a:ea typeface="Calibri"/>
              <a:cs typeface="Calibri"/>
              <a:sym typeface="Calibri"/>
            </a:endParaRPr>
          </a:p>
        </p:txBody>
      </p:sp>
      <p:sp>
        <p:nvSpPr>
          <p:cNvPr id="314" name="Google Shape;314;p31"/>
          <p:cNvSpPr txBox="1">
            <a:spLocks noGrp="1"/>
          </p:cNvSpPr>
          <p:nvPr>
            <p:ph type="subTitle" idx="4294967295"/>
          </p:nvPr>
        </p:nvSpPr>
        <p:spPr>
          <a:xfrm>
            <a:off x="752126" y="2944925"/>
            <a:ext cx="2213400" cy="4434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1500">
                <a:latin typeface="Calibri"/>
                <a:ea typeface="Calibri"/>
                <a:cs typeface="Calibri"/>
                <a:sym typeface="Calibri"/>
              </a:rPr>
              <a:t>MySQL Replication &amp; Group replication </a:t>
            </a:r>
            <a:r>
              <a:rPr lang="en" sz="1200" baseline="30000">
                <a:solidFill>
                  <a:srgbClr val="080707"/>
                </a:solidFill>
                <a:latin typeface="Calibri"/>
                <a:ea typeface="Calibri"/>
                <a:cs typeface="Calibri"/>
                <a:sym typeface="Calibri"/>
              </a:rPr>
              <a:t>[1]</a:t>
            </a:r>
            <a:r>
              <a:rPr lang="en" sz="1200">
                <a:solidFill>
                  <a:srgbClr val="080707"/>
                </a:solidFill>
                <a:latin typeface="Calibri"/>
                <a:ea typeface="Calibri"/>
                <a:cs typeface="Calibri"/>
                <a:sym typeface="Calibri"/>
              </a:rPr>
              <a:t> </a:t>
            </a:r>
            <a:endParaRPr sz="1500">
              <a:latin typeface="Calibri"/>
              <a:ea typeface="Calibri"/>
              <a:cs typeface="Calibri"/>
              <a:sym typeface="Calibri"/>
            </a:endParaRPr>
          </a:p>
        </p:txBody>
      </p:sp>
      <p:sp>
        <p:nvSpPr>
          <p:cNvPr id="315" name="Google Shape;315;p31"/>
          <p:cNvSpPr txBox="1">
            <a:spLocks noGrp="1"/>
          </p:cNvSpPr>
          <p:nvPr>
            <p:ph type="subTitle" idx="4294967295"/>
          </p:nvPr>
        </p:nvSpPr>
        <p:spPr>
          <a:xfrm>
            <a:off x="752126" y="4169175"/>
            <a:ext cx="15129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a:latin typeface="Calibri"/>
                <a:ea typeface="Calibri"/>
                <a:cs typeface="Calibri"/>
                <a:sym typeface="Calibri"/>
              </a:rPr>
              <a:t>InnoDB Cluster </a:t>
            </a:r>
            <a:r>
              <a:rPr lang="en" sz="1200" baseline="30000">
                <a:solidFill>
                  <a:srgbClr val="080707"/>
                </a:solidFill>
                <a:latin typeface="Calibri"/>
                <a:ea typeface="Calibri"/>
                <a:cs typeface="Calibri"/>
                <a:sym typeface="Calibri"/>
              </a:rPr>
              <a:t>[1]</a:t>
            </a:r>
            <a:endParaRPr sz="1200" baseline="30000">
              <a:solidFill>
                <a:srgbClr val="080707"/>
              </a:solidFill>
              <a:latin typeface="Calibri"/>
              <a:ea typeface="Calibri"/>
              <a:cs typeface="Calibri"/>
              <a:sym typeface="Calibri"/>
            </a:endParaRPr>
          </a:p>
          <a:p>
            <a:pPr marL="0" lvl="0" indent="0" algn="ctr" rtl="0">
              <a:spcBef>
                <a:spcPts val="1600"/>
              </a:spcBef>
              <a:spcAft>
                <a:spcPts val="1600"/>
              </a:spcAft>
              <a:buNone/>
            </a:pPr>
            <a:r>
              <a:rPr lang="en" sz="1200">
                <a:solidFill>
                  <a:srgbClr val="080707"/>
                </a:solidFill>
                <a:latin typeface="Calibri"/>
                <a:ea typeface="Calibri"/>
                <a:cs typeface="Calibri"/>
                <a:sym typeface="Calibri"/>
              </a:rPr>
              <a:t> </a:t>
            </a:r>
            <a:endParaRPr sz="1500">
              <a:latin typeface="Calibri"/>
              <a:ea typeface="Calibri"/>
              <a:cs typeface="Calibri"/>
              <a:sym typeface="Calibri"/>
            </a:endParaRPr>
          </a:p>
        </p:txBody>
      </p:sp>
      <p:sp>
        <p:nvSpPr>
          <p:cNvPr id="316" name="Google Shape;316;p31"/>
          <p:cNvSpPr txBox="1">
            <a:spLocks noGrp="1"/>
          </p:cNvSpPr>
          <p:nvPr>
            <p:ph type="subTitle" idx="4294967295"/>
          </p:nvPr>
        </p:nvSpPr>
        <p:spPr>
          <a:xfrm>
            <a:off x="6088500" y="2748250"/>
            <a:ext cx="2213400" cy="44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500">
                <a:latin typeface="Calibri"/>
                <a:ea typeface="Calibri"/>
                <a:cs typeface="Calibri"/>
                <a:sym typeface="Calibri"/>
              </a:rPr>
              <a:t>Stored procedures, triggers, views </a:t>
            </a:r>
            <a:r>
              <a:rPr lang="en" sz="1200" baseline="30000">
                <a:solidFill>
                  <a:srgbClr val="080707"/>
                </a:solidFill>
                <a:latin typeface="Calibri"/>
                <a:ea typeface="Calibri"/>
                <a:cs typeface="Calibri"/>
                <a:sym typeface="Calibri"/>
              </a:rPr>
              <a:t>[1]</a:t>
            </a:r>
            <a:r>
              <a:rPr lang="en" sz="1200">
                <a:solidFill>
                  <a:srgbClr val="080707"/>
                </a:solidFill>
                <a:latin typeface="Calibri"/>
                <a:ea typeface="Calibri"/>
                <a:cs typeface="Calibri"/>
                <a:sym typeface="Calibri"/>
              </a:rPr>
              <a:t> </a:t>
            </a:r>
            <a:endParaRPr sz="1500">
              <a:latin typeface="Calibri"/>
              <a:ea typeface="Calibri"/>
              <a:cs typeface="Calibri"/>
              <a:sym typeface="Calibri"/>
            </a:endParaRPr>
          </a:p>
        </p:txBody>
      </p:sp>
      <p:sp>
        <p:nvSpPr>
          <p:cNvPr id="317" name="Google Shape;317;p31"/>
          <p:cNvSpPr txBox="1">
            <a:spLocks noGrp="1"/>
          </p:cNvSpPr>
          <p:nvPr>
            <p:ph type="subTitle" idx="4294967295"/>
          </p:nvPr>
        </p:nvSpPr>
        <p:spPr>
          <a:xfrm>
            <a:off x="7023900" y="4102000"/>
            <a:ext cx="2064600" cy="44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500">
                <a:latin typeface="Calibri"/>
                <a:ea typeface="Calibri"/>
                <a:cs typeface="Calibri"/>
                <a:sym typeface="Calibri"/>
              </a:rPr>
              <a:t>Performance and information schema </a:t>
            </a:r>
            <a:r>
              <a:rPr lang="en" sz="1200" baseline="30000">
                <a:solidFill>
                  <a:srgbClr val="080707"/>
                </a:solidFill>
                <a:latin typeface="Calibri"/>
                <a:ea typeface="Calibri"/>
                <a:cs typeface="Calibri"/>
                <a:sym typeface="Calibri"/>
              </a:rPr>
              <a:t>[1]</a:t>
            </a:r>
            <a:r>
              <a:rPr lang="en" sz="1200">
                <a:solidFill>
                  <a:srgbClr val="080707"/>
                </a:solidFill>
                <a:latin typeface="Calibri"/>
                <a:ea typeface="Calibri"/>
                <a:cs typeface="Calibri"/>
                <a:sym typeface="Calibri"/>
              </a:rPr>
              <a:t> </a:t>
            </a:r>
            <a:endParaRPr sz="1500">
              <a:latin typeface="Calibri"/>
              <a:ea typeface="Calibri"/>
              <a:cs typeface="Calibri"/>
              <a:sym typeface="Calibri"/>
            </a:endParaRPr>
          </a:p>
        </p:txBody>
      </p:sp>
      <p:pic>
        <p:nvPicPr>
          <p:cNvPr id="318" name="Google Shape;318;p31"/>
          <p:cNvPicPr preferRelativeResize="0"/>
          <p:nvPr/>
        </p:nvPicPr>
        <p:blipFill rotWithShape="1">
          <a:blip r:embed="rId3">
            <a:alphaModFix/>
          </a:blip>
          <a:srcRect b="45076"/>
          <a:stretch/>
        </p:blipFill>
        <p:spPr>
          <a:xfrm>
            <a:off x="3041600" y="3422325"/>
            <a:ext cx="3118423" cy="1721176"/>
          </a:xfrm>
          <a:prstGeom prst="rect">
            <a:avLst/>
          </a:prstGeom>
          <a:noFill/>
          <a:ln>
            <a:noFill/>
          </a:ln>
        </p:spPr>
      </p:pic>
      <p:sp>
        <p:nvSpPr>
          <p:cNvPr id="319" name="Google Shape;319;p31"/>
          <p:cNvSpPr txBox="1"/>
          <p:nvPr/>
        </p:nvSpPr>
        <p:spPr>
          <a:xfrm>
            <a:off x="8575" y="4866600"/>
            <a:ext cx="3000000" cy="276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600">
                <a:solidFill>
                  <a:srgbClr val="080707"/>
                </a:solidFill>
                <a:latin typeface="Calibri"/>
                <a:ea typeface="Calibri"/>
                <a:cs typeface="Calibri"/>
                <a:sym typeface="Calibri"/>
              </a:rPr>
              <a:t>[1] “MySQL Community Edition”, MySQL (</a:t>
            </a:r>
            <a:r>
              <a:rPr lang="en" sz="600" u="sng">
                <a:solidFill>
                  <a:srgbClr val="1155CC"/>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https://www.</a:t>
            </a:r>
            <a:r>
              <a:rPr lang="en" sz="600" u="sng">
                <a:solidFill>
                  <a:srgbClr val="1155CC"/>
                </a:solidFill>
                <a:latin typeface="Calibri"/>
                <a:ea typeface="Calibri"/>
                <a:cs typeface="Calibri"/>
                <a:sym typeface="Calibri"/>
              </a:rPr>
              <a:t>mysql.com/products/community/</a:t>
            </a:r>
            <a:r>
              <a:rPr lang="en" sz="600">
                <a:solidFill>
                  <a:srgbClr val="080707"/>
                </a:solidFill>
                <a:latin typeface="Calibri"/>
                <a:ea typeface="Calibri"/>
                <a:cs typeface="Calibri"/>
                <a:sym typeface="Calibri"/>
              </a:rPr>
              <a:t>)</a:t>
            </a:r>
            <a:endParaRPr/>
          </a:p>
        </p:txBody>
      </p:sp>
      <p:sp>
        <p:nvSpPr>
          <p:cNvPr id="320" name="Google Shape;320;p31"/>
          <p:cNvSpPr txBox="1"/>
          <p:nvPr/>
        </p:nvSpPr>
        <p:spPr>
          <a:xfrm>
            <a:off x="859625" y="4404900"/>
            <a:ext cx="1611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Calibri"/>
                <a:ea typeface="Calibri"/>
                <a:cs typeface="Calibri"/>
                <a:sym typeface="Calibri"/>
              </a:rPr>
              <a:t>Brings high availability solution for MySQL </a:t>
            </a:r>
            <a:r>
              <a:rPr lang="en" sz="1200" baseline="30000">
                <a:solidFill>
                  <a:srgbClr val="080707"/>
                </a:solidFill>
                <a:latin typeface="Calibri"/>
                <a:ea typeface="Calibri"/>
                <a:cs typeface="Calibri"/>
                <a:sym typeface="Calibri"/>
              </a:rPr>
              <a:t>[1]</a:t>
            </a:r>
            <a:endParaRPr sz="1200" baseline="30000">
              <a:solidFill>
                <a:srgbClr val="080707"/>
              </a:solidFill>
              <a:latin typeface="Calibri"/>
              <a:ea typeface="Calibri"/>
              <a:cs typeface="Calibri"/>
              <a:sym typeface="Calibri"/>
            </a:endParaRPr>
          </a:p>
          <a:p>
            <a:pPr marL="0" lvl="0" indent="0" algn="l" rtl="0">
              <a:spcBef>
                <a:spcPts val="0"/>
              </a:spcBef>
              <a:spcAft>
                <a:spcPts val="0"/>
              </a:spcAft>
              <a:buNone/>
            </a:pPr>
            <a:endParaRPr sz="900">
              <a:latin typeface="Calibri"/>
              <a:ea typeface="Calibri"/>
              <a:cs typeface="Calibri"/>
              <a:sym typeface="Calibri"/>
            </a:endParaRPr>
          </a:p>
        </p:txBody>
      </p:sp>
      <p:sp>
        <p:nvSpPr>
          <p:cNvPr id="321" name="Google Shape;321;p31"/>
          <p:cNvSpPr txBox="1"/>
          <p:nvPr/>
        </p:nvSpPr>
        <p:spPr>
          <a:xfrm>
            <a:off x="1243650" y="3455488"/>
            <a:ext cx="16539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Calibri"/>
                <a:ea typeface="Calibri"/>
                <a:cs typeface="Calibri"/>
                <a:sym typeface="Calibri"/>
              </a:rPr>
              <a:t>Improves application performance and scalability </a:t>
            </a:r>
            <a:r>
              <a:rPr lang="en" sz="1200" baseline="30000">
                <a:solidFill>
                  <a:srgbClr val="080707"/>
                </a:solidFill>
                <a:latin typeface="Calibri"/>
                <a:ea typeface="Calibri"/>
                <a:cs typeface="Calibri"/>
                <a:sym typeface="Calibri"/>
              </a:rPr>
              <a:t>[1]</a:t>
            </a:r>
            <a:endParaRPr sz="1200" baseline="30000">
              <a:solidFill>
                <a:srgbClr val="080707"/>
              </a:solidFill>
              <a:latin typeface="Calibri"/>
              <a:ea typeface="Calibri"/>
              <a:cs typeface="Calibri"/>
              <a:sym typeface="Calibri"/>
            </a:endParaRPr>
          </a:p>
          <a:p>
            <a:pPr marL="0" lvl="0" indent="0" algn="ctr" rtl="0">
              <a:spcBef>
                <a:spcPts val="0"/>
              </a:spcBef>
              <a:spcAft>
                <a:spcPts val="0"/>
              </a:spcAft>
              <a:buNone/>
            </a:pPr>
            <a:endParaRPr sz="900">
              <a:latin typeface="Calibri"/>
              <a:ea typeface="Calibri"/>
              <a:cs typeface="Calibri"/>
              <a:sym typeface="Calibri"/>
            </a:endParaRPr>
          </a:p>
        </p:txBody>
      </p:sp>
      <p:sp>
        <p:nvSpPr>
          <p:cNvPr id="322" name="Google Shape;322;p31"/>
          <p:cNvSpPr txBox="1"/>
          <p:nvPr/>
        </p:nvSpPr>
        <p:spPr>
          <a:xfrm>
            <a:off x="6015425" y="3309750"/>
            <a:ext cx="2513100" cy="785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Calibri"/>
                <a:ea typeface="Calibri"/>
                <a:cs typeface="Calibri"/>
                <a:sym typeface="Calibri"/>
              </a:rPr>
              <a:t>Improves developer productivity;  enforce complex business rules; ensure sensitive information is not compromised</a:t>
            </a:r>
            <a:r>
              <a:rPr lang="en" sz="1200" baseline="30000">
                <a:solidFill>
                  <a:srgbClr val="080707"/>
                </a:solidFill>
                <a:latin typeface="Calibri"/>
                <a:ea typeface="Calibri"/>
                <a:cs typeface="Calibri"/>
                <a:sym typeface="Calibri"/>
              </a:rPr>
              <a:t>[1]</a:t>
            </a:r>
            <a:endParaRPr sz="1200" baseline="30000">
              <a:solidFill>
                <a:srgbClr val="080707"/>
              </a:solidFill>
              <a:latin typeface="Calibri"/>
              <a:ea typeface="Calibri"/>
              <a:cs typeface="Calibri"/>
              <a:sym typeface="Calibri"/>
            </a:endParaRPr>
          </a:p>
          <a:p>
            <a:pPr marL="0" lvl="0" indent="0" algn="ctr" rtl="0">
              <a:spcBef>
                <a:spcPts val="0"/>
              </a:spcBef>
              <a:spcAft>
                <a:spcPts val="0"/>
              </a:spcAft>
              <a:buNone/>
            </a:pPr>
            <a:endParaRPr sz="900">
              <a:latin typeface="Calibri"/>
              <a:ea typeface="Calibri"/>
              <a:cs typeface="Calibri"/>
              <a:sym typeface="Calibri"/>
            </a:endParaRPr>
          </a:p>
        </p:txBody>
      </p:sp>
      <p:sp>
        <p:nvSpPr>
          <p:cNvPr id="323" name="Google Shape;323;p31"/>
          <p:cNvSpPr txBox="1"/>
          <p:nvPr/>
        </p:nvSpPr>
        <p:spPr>
          <a:xfrm>
            <a:off x="7023900" y="4635588"/>
            <a:ext cx="16539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latin typeface="Calibri"/>
                <a:ea typeface="Calibri"/>
                <a:cs typeface="Calibri"/>
                <a:sym typeface="Calibri"/>
              </a:rPr>
              <a:t>Provides easy access to metadata</a:t>
            </a:r>
            <a:r>
              <a:rPr lang="en" sz="1200" baseline="30000">
                <a:solidFill>
                  <a:srgbClr val="080707"/>
                </a:solidFill>
                <a:latin typeface="Calibri"/>
                <a:ea typeface="Calibri"/>
                <a:cs typeface="Calibri"/>
                <a:sym typeface="Calibri"/>
              </a:rPr>
              <a:t>[1]</a:t>
            </a:r>
            <a:endParaRPr sz="1200" baseline="30000">
              <a:solidFill>
                <a:srgbClr val="080707"/>
              </a:solidFill>
              <a:latin typeface="Calibri"/>
              <a:ea typeface="Calibri"/>
              <a:cs typeface="Calibri"/>
              <a:sym typeface="Calibri"/>
            </a:endParaRPr>
          </a:p>
          <a:p>
            <a:pPr marL="0" lvl="0" indent="0" algn="ctr" rtl="0">
              <a:spcBef>
                <a:spcPts val="0"/>
              </a:spcBef>
              <a:spcAft>
                <a:spcPts val="0"/>
              </a:spcAft>
              <a:buNone/>
            </a:pPr>
            <a:endParaRPr sz="900">
              <a:latin typeface="Calibri"/>
              <a:ea typeface="Calibri"/>
              <a:cs typeface="Calibri"/>
              <a:sym typeface="Calibri"/>
            </a:endParaRPr>
          </a:p>
        </p:txBody>
      </p:sp>
      <p:sp>
        <p:nvSpPr>
          <p:cNvPr id="324" name="Google Shape;324;p31"/>
          <p:cNvSpPr txBox="1"/>
          <p:nvPr/>
        </p:nvSpPr>
        <p:spPr>
          <a:xfrm>
            <a:off x="89950" y="26475"/>
            <a:ext cx="885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Title</a:t>
            </a:r>
            <a:endParaRPr sz="1000">
              <a:latin typeface="Oxygen Light"/>
              <a:ea typeface="Oxygen Light"/>
              <a:cs typeface="Oxygen Light"/>
              <a:sym typeface="Oxygen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graphicFrame>
        <p:nvGraphicFramePr>
          <p:cNvPr id="329" name="Google Shape;329;p32"/>
          <p:cNvGraphicFramePr/>
          <p:nvPr/>
        </p:nvGraphicFramePr>
        <p:xfrm>
          <a:off x="1038450" y="908575"/>
          <a:ext cx="3000000" cy="3000000"/>
        </p:xfrm>
        <a:graphic>
          <a:graphicData uri="http://schemas.openxmlformats.org/drawingml/2006/table">
            <a:tbl>
              <a:tblPr>
                <a:noFill/>
                <a:tableStyleId>{CDEAD7A0-B9C1-4A32-AF16-768B767F9DED}</a:tableStyleId>
              </a:tblPr>
              <a:tblGrid>
                <a:gridCol w="538450">
                  <a:extLst>
                    <a:ext uri="{9D8B030D-6E8A-4147-A177-3AD203B41FA5}">
                      <a16:colId xmlns:a16="http://schemas.microsoft.com/office/drawing/2014/main" val="20000"/>
                    </a:ext>
                  </a:extLst>
                </a:gridCol>
                <a:gridCol w="67005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100" b="1">
                          <a:solidFill>
                            <a:schemeClr val="dk1"/>
                          </a:solidFill>
                          <a:latin typeface="Calibri"/>
                          <a:ea typeface="Calibri"/>
                          <a:cs typeface="Calibri"/>
                          <a:sym typeface="Calibri"/>
                        </a:rPr>
                        <a:t>Easier to manage large databases</a:t>
                      </a:r>
                      <a:r>
                        <a:rPr lang="en" sz="1100">
                          <a:solidFill>
                            <a:schemeClr val="dk1"/>
                          </a:solidFill>
                          <a:latin typeface="Calibri"/>
                          <a:ea typeface="Calibri"/>
                          <a:cs typeface="Calibri"/>
                          <a:sym typeface="Calibri"/>
                        </a:rPr>
                        <a:t>: </a:t>
                      </a:r>
                      <a:r>
                        <a:rPr lang="en" sz="1100">
                          <a:solidFill>
                            <a:srgbClr val="080707"/>
                          </a:solidFill>
                          <a:latin typeface="Calibri"/>
                          <a:ea typeface="Calibri"/>
                          <a:cs typeface="Calibri"/>
                          <a:sym typeface="Calibri"/>
                        </a:rPr>
                        <a:t>Large datasets slow down the computer when accessed through Excel while MySQL makes managing large datasets easier and does not slow down the system.</a:t>
                      </a:r>
                      <a:r>
                        <a:rPr lang="en" sz="1100" baseline="30000">
                          <a:solidFill>
                            <a:srgbClr val="080707"/>
                          </a:solidFill>
                          <a:latin typeface="Calibri"/>
                          <a:ea typeface="Calibri"/>
                          <a:cs typeface="Calibri"/>
                          <a:sym typeface="Calibri"/>
                        </a:rPr>
                        <a:t>[1]</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100" b="1">
                          <a:solidFill>
                            <a:schemeClr val="dk1"/>
                          </a:solidFill>
                          <a:latin typeface="Calibri"/>
                          <a:ea typeface="Calibri"/>
                          <a:cs typeface="Calibri"/>
                          <a:sym typeface="Calibri"/>
                        </a:rPr>
                        <a:t>Relational databases</a:t>
                      </a:r>
                      <a:r>
                        <a:rPr lang="en" sz="1100">
                          <a:solidFill>
                            <a:schemeClr val="dk1"/>
                          </a:solidFill>
                          <a:latin typeface="Calibri"/>
                          <a:ea typeface="Calibri"/>
                          <a:cs typeface="Calibri"/>
                          <a:sym typeface="Calibri"/>
                        </a:rPr>
                        <a:t>: </a:t>
                      </a:r>
                      <a:r>
                        <a:rPr lang="en" sz="1100">
                          <a:solidFill>
                            <a:srgbClr val="080707"/>
                          </a:solidFill>
                          <a:latin typeface="Calibri"/>
                          <a:ea typeface="Calibri"/>
                          <a:cs typeface="Calibri"/>
                          <a:sym typeface="Calibri"/>
                        </a:rPr>
                        <a:t>Excel is a flat file database while MySQL is a relational database which makes accessing data/tables easier. </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100" b="1">
                          <a:solidFill>
                            <a:schemeClr val="dk1"/>
                          </a:solidFill>
                          <a:latin typeface="Calibri"/>
                          <a:ea typeface="Calibri"/>
                          <a:cs typeface="Calibri"/>
                          <a:sym typeface="Calibri"/>
                        </a:rPr>
                        <a:t>Scalability:</a:t>
                      </a:r>
                      <a:r>
                        <a:rPr lang="en" sz="1100">
                          <a:solidFill>
                            <a:schemeClr val="dk1"/>
                          </a:solidFill>
                          <a:latin typeface="Calibri"/>
                          <a:ea typeface="Calibri"/>
                          <a:cs typeface="Calibri"/>
                          <a:sym typeface="Calibri"/>
                        </a:rPr>
                        <a:t> </a:t>
                      </a:r>
                      <a:r>
                        <a:rPr lang="en" sz="1100">
                          <a:solidFill>
                            <a:srgbClr val="080707"/>
                          </a:solidFill>
                          <a:latin typeface="Calibri"/>
                          <a:ea typeface="Calibri"/>
                          <a:cs typeface="Calibri"/>
                          <a:sym typeface="Calibri"/>
                        </a:rPr>
                        <a:t>Using Excel increases the server response time and creates issues with scalability while MySQL will help overcome scalability issues.</a:t>
                      </a:r>
                      <a:r>
                        <a:rPr lang="en" sz="1100" baseline="30000">
                          <a:solidFill>
                            <a:srgbClr val="080707"/>
                          </a:solidFill>
                          <a:latin typeface="Calibri"/>
                          <a:ea typeface="Calibri"/>
                          <a:cs typeface="Calibri"/>
                          <a:sym typeface="Calibri"/>
                        </a:rPr>
                        <a:t>[2]</a:t>
                      </a:r>
                      <a:r>
                        <a:rPr lang="en" sz="1100">
                          <a:solidFill>
                            <a:srgbClr val="080707"/>
                          </a:solidFill>
                          <a:latin typeface="Calibri"/>
                          <a:ea typeface="Calibri"/>
                          <a:cs typeface="Calibri"/>
                          <a:sym typeface="Calibri"/>
                        </a:rPr>
                        <a:t> </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100" b="1">
                          <a:solidFill>
                            <a:schemeClr val="dk1"/>
                          </a:solidFill>
                          <a:latin typeface="Calibri"/>
                          <a:ea typeface="Calibri"/>
                          <a:cs typeface="Calibri"/>
                          <a:sym typeface="Calibri"/>
                        </a:rPr>
                        <a:t>Data Security:</a:t>
                      </a:r>
                      <a:r>
                        <a:rPr lang="en" sz="1100">
                          <a:solidFill>
                            <a:schemeClr val="dk1"/>
                          </a:solidFill>
                          <a:latin typeface="Calibri"/>
                          <a:ea typeface="Calibri"/>
                          <a:cs typeface="Calibri"/>
                          <a:sym typeface="Calibri"/>
                        </a:rPr>
                        <a:t> </a:t>
                      </a:r>
                      <a:r>
                        <a:rPr lang="en" sz="1100">
                          <a:solidFill>
                            <a:srgbClr val="080707"/>
                          </a:solidFill>
                          <a:latin typeface="Calibri"/>
                          <a:ea typeface="Calibri"/>
                          <a:cs typeface="Calibri"/>
                          <a:sym typeface="Calibri"/>
                        </a:rPr>
                        <a:t>MySQL provides end-to-end data security and is compliant with the major privacy regulations and data protection laws.</a:t>
                      </a:r>
                      <a:r>
                        <a:rPr lang="en" sz="1100" baseline="30000">
                          <a:solidFill>
                            <a:srgbClr val="080707"/>
                          </a:solidFill>
                          <a:latin typeface="Calibri"/>
                          <a:ea typeface="Calibri"/>
                          <a:cs typeface="Calibri"/>
                          <a:sym typeface="Calibri"/>
                        </a:rPr>
                        <a:t>[2][3]</a:t>
                      </a:r>
                      <a:r>
                        <a:rPr lang="en" sz="1100">
                          <a:solidFill>
                            <a:srgbClr val="080707"/>
                          </a:solidFill>
                          <a:latin typeface="Calibri"/>
                          <a:ea typeface="Calibri"/>
                          <a:cs typeface="Calibri"/>
                          <a:sym typeface="Calibri"/>
                        </a:rPr>
                        <a:t> </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100" b="1">
                          <a:solidFill>
                            <a:schemeClr val="dk1"/>
                          </a:solidFill>
                          <a:latin typeface="Calibri"/>
                          <a:ea typeface="Calibri"/>
                          <a:cs typeface="Calibri"/>
                          <a:sym typeface="Calibri"/>
                        </a:rPr>
                        <a:t>Improved Page Load Time</a:t>
                      </a:r>
                      <a:r>
                        <a:rPr lang="en" sz="1100">
                          <a:solidFill>
                            <a:schemeClr val="dk1"/>
                          </a:solidFill>
                          <a:latin typeface="Calibri"/>
                          <a:ea typeface="Calibri"/>
                          <a:cs typeface="Calibri"/>
                          <a:sym typeface="Calibri"/>
                        </a:rPr>
                        <a:t>: </a:t>
                      </a:r>
                      <a:r>
                        <a:rPr lang="en" sz="1100">
                          <a:solidFill>
                            <a:srgbClr val="080707"/>
                          </a:solidFill>
                          <a:latin typeface="Calibri"/>
                          <a:ea typeface="Calibri"/>
                          <a:cs typeface="Calibri"/>
                          <a:sym typeface="Calibri"/>
                        </a:rPr>
                        <a:t>Page Load Time and Page Response Time is an important aspect of customer experience and with a growing database, Excel would slow down the response time while MySQL provides improved application performance.</a:t>
                      </a:r>
                      <a:r>
                        <a:rPr lang="en" sz="1100" baseline="30000">
                          <a:solidFill>
                            <a:srgbClr val="080707"/>
                          </a:solidFill>
                          <a:latin typeface="Calibri"/>
                          <a:ea typeface="Calibri"/>
                          <a:cs typeface="Calibri"/>
                          <a:sym typeface="Calibri"/>
                        </a:rPr>
                        <a:t>[2]</a:t>
                      </a:r>
                      <a:r>
                        <a:rPr lang="en" sz="1100">
                          <a:solidFill>
                            <a:srgbClr val="080707"/>
                          </a:solidFill>
                          <a:latin typeface="Calibri"/>
                          <a:ea typeface="Calibri"/>
                          <a:cs typeface="Calibri"/>
                          <a:sym typeface="Calibri"/>
                        </a:rPr>
                        <a:t> </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433900">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100" b="1">
                          <a:solidFill>
                            <a:schemeClr val="dk1"/>
                          </a:solidFill>
                          <a:latin typeface="Calibri"/>
                          <a:ea typeface="Calibri"/>
                          <a:cs typeface="Calibri"/>
                          <a:sym typeface="Calibri"/>
                        </a:rPr>
                        <a:t>Backup and Recovery</a:t>
                      </a:r>
                      <a:r>
                        <a:rPr lang="en" sz="1100">
                          <a:solidFill>
                            <a:schemeClr val="dk1"/>
                          </a:solidFill>
                          <a:latin typeface="Calibri"/>
                          <a:ea typeface="Calibri"/>
                          <a:cs typeface="Calibri"/>
                          <a:sym typeface="Calibri"/>
                        </a:rPr>
                        <a:t>: </a:t>
                      </a:r>
                      <a:r>
                        <a:rPr lang="en" sz="1100">
                          <a:solidFill>
                            <a:srgbClr val="080707"/>
                          </a:solidFill>
                          <a:latin typeface="Calibri"/>
                          <a:ea typeface="Calibri"/>
                          <a:cs typeface="Calibri"/>
                          <a:sym typeface="Calibri"/>
                        </a:rPr>
                        <a:t>MySQL offers various methods for creating backups.</a:t>
                      </a:r>
                      <a:r>
                        <a:rPr lang="en" sz="1100" baseline="30000">
                          <a:solidFill>
                            <a:srgbClr val="080707"/>
                          </a:solidFill>
                          <a:latin typeface="Calibri"/>
                          <a:ea typeface="Calibri"/>
                          <a:cs typeface="Calibri"/>
                          <a:sym typeface="Calibri"/>
                        </a:rPr>
                        <a:t>[4]</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pSp>
        <p:nvGrpSpPr>
          <p:cNvPr id="330" name="Google Shape;330;p32"/>
          <p:cNvGrpSpPr/>
          <p:nvPr/>
        </p:nvGrpSpPr>
        <p:grpSpPr>
          <a:xfrm>
            <a:off x="1219272" y="1045921"/>
            <a:ext cx="198388" cy="263939"/>
            <a:chOff x="-60597975" y="3367475"/>
            <a:chExt cx="268600" cy="317425"/>
          </a:xfrm>
        </p:grpSpPr>
        <p:sp>
          <p:nvSpPr>
            <p:cNvPr id="331" name="Google Shape;331;p32"/>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657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2"/>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657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2"/>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657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2"/>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657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2"/>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657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 name="Google Shape;336;p32"/>
          <p:cNvGrpSpPr/>
          <p:nvPr/>
        </p:nvGrpSpPr>
        <p:grpSpPr>
          <a:xfrm>
            <a:off x="1149203" y="1528863"/>
            <a:ext cx="330964" cy="334004"/>
            <a:chOff x="-45673275" y="3199325"/>
            <a:chExt cx="299325" cy="302075"/>
          </a:xfrm>
        </p:grpSpPr>
        <p:sp>
          <p:nvSpPr>
            <p:cNvPr id="337" name="Google Shape;337;p32"/>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657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2"/>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657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2"/>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657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 name="Google Shape;340;p32"/>
          <p:cNvGrpSpPr/>
          <p:nvPr/>
        </p:nvGrpSpPr>
        <p:grpSpPr>
          <a:xfrm>
            <a:off x="1162594" y="2072317"/>
            <a:ext cx="304189" cy="287839"/>
            <a:chOff x="-1592325" y="3957400"/>
            <a:chExt cx="293025" cy="277275"/>
          </a:xfrm>
        </p:grpSpPr>
        <p:sp>
          <p:nvSpPr>
            <p:cNvPr id="341" name="Google Shape;341;p32"/>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657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2"/>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657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2"/>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657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2"/>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657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 name="Google Shape;345;p32"/>
          <p:cNvGrpSpPr/>
          <p:nvPr/>
        </p:nvGrpSpPr>
        <p:grpSpPr>
          <a:xfrm>
            <a:off x="1162175" y="2586668"/>
            <a:ext cx="305020" cy="303385"/>
            <a:chOff x="-3031325" y="3597450"/>
            <a:chExt cx="293825" cy="292250"/>
          </a:xfrm>
        </p:grpSpPr>
        <p:sp>
          <p:nvSpPr>
            <p:cNvPr id="346" name="Google Shape;346;p32"/>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657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2"/>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657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2"/>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657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2"/>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657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 name="Google Shape;350;p32"/>
          <p:cNvGrpSpPr/>
          <p:nvPr/>
        </p:nvGrpSpPr>
        <p:grpSpPr>
          <a:xfrm>
            <a:off x="1219255" y="3216461"/>
            <a:ext cx="198416" cy="255464"/>
            <a:chOff x="3907325" y="2620775"/>
            <a:chExt cx="395250" cy="481825"/>
          </a:xfrm>
        </p:grpSpPr>
        <p:sp>
          <p:nvSpPr>
            <p:cNvPr id="351" name="Google Shape;351;p3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657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52" name="Google Shape;352;p3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657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53" name="Google Shape;353;p3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657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54" name="Google Shape;354;p3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657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55" name="Google Shape;355;p32"/>
          <p:cNvGrpSpPr/>
          <p:nvPr/>
        </p:nvGrpSpPr>
        <p:grpSpPr>
          <a:xfrm>
            <a:off x="1153946" y="3692933"/>
            <a:ext cx="329040" cy="329934"/>
            <a:chOff x="1674750" y="3254050"/>
            <a:chExt cx="294575" cy="295375"/>
          </a:xfrm>
        </p:grpSpPr>
        <p:sp>
          <p:nvSpPr>
            <p:cNvPr id="356" name="Google Shape;356;p32"/>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657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2"/>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657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2"/>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657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32"/>
          <p:cNvSpPr txBox="1"/>
          <p:nvPr/>
        </p:nvSpPr>
        <p:spPr>
          <a:xfrm>
            <a:off x="325300" y="104850"/>
            <a:ext cx="5403600" cy="606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rgbClr val="A1C448"/>
                </a:solidFill>
                <a:latin typeface="Abril Fatface"/>
                <a:ea typeface="Abril Fatface"/>
                <a:cs typeface="Abril Fatface"/>
                <a:sym typeface="Abril Fatface"/>
              </a:rPr>
              <a:t>REASONS FOR CHOOSING MySQL</a:t>
            </a:r>
            <a:endParaRPr sz="2400">
              <a:solidFill>
                <a:srgbClr val="A1C448"/>
              </a:solidFill>
              <a:latin typeface="Abril Fatface"/>
              <a:ea typeface="Abril Fatface"/>
              <a:cs typeface="Abril Fatface"/>
              <a:sym typeface="Abril Fatface"/>
            </a:endParaRPr>
          </a:p>
        </p:txBody>
      </p:sp>
      <p:cxnSp>
        <p:nvCxnSpPr>
          <p:cNvPr id="360" name="Google Shape;360;p32"/>
          <p:cNvCxnSpPr/>
          <p:nvPr/>
        </p:nvCxnSpPr>
        <p:spPr>
          <a:xfrm>
            <a:off x="5358250" y="447900"/>
            <a:ext cx="3736800" cy="0"/>
          </a:xfrm>
          <a:prstGeom prst="straightConnector1">
            <a:avLst/>
          </a:prstGeom>
          <a:noFill/>
          <a:ln w="76200" cap="flat" cmpd="sng">
            <a:solidFill>
              <a:srgbClr val="A1C448"/>
            </a:solidFill>
            <a:prstDash val="solid"/>
            <a:round/>
            <a:headEnd type="none" w="med" len="med"/>
            <a:tailEnd type="none" w="med" len="med"/>
          </a:ln>
        </p:spPr>
      </p:cxnSp>
      <p:sp>
        <p:nvSpPr>
          <p:cNvPr id="361" name="Google Shape;361;p32"/>
          <p:cNvSpPr txBox="1"/>
          <p:nvPr/>
        </p:nvSpPr>
        <p:spPr>
          <a:xfrm>
            <a:off x="89950" y="26475"/>
            <a:ext cx="885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Title</a:t>
            </a:r>
            <a:endParaRPr sz="1000">
              <a:latin typeface="Oxygen Light"/>
              <a:ea typeface="Oxygen Light"/>
              <a:cs typeface="Oxygen Light"/>
              <a:sym typeface="Oxygen Light"/>
            </a:endParaRPr>
          </a:p>
        </p:txBody>
      </p:sp>
      <p:sp>
        <p:nvSpPr>
          <p:cNvPr id="362" name="Google Shape;362;p32"/>
          <p:cNvSpPr txBox="1"/>
          <p:nvPr/>
        </p:nvSpPr>
        <p:spPr>
          <a:xfrm>
            <a:off x="-55700" y="4583400"/>
            <a:ext cx="6882900" cy="664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700">
                <a:solidFill>
                  <a:srgbClr val="212529"/>
                </a:solidFill>
                <a:latin typeface="Calibri"/>
                <a:ea typeface="Calibri"/>
                <a:cs typeface="Calibri"/>
                <a:sym typeface="Calibri"/>
              </a:rPr>
              <a:t>[1] </a:t>
            </a:r>
            <a:r>
              <a:rPr lang="en" sz="700">
                <a:solidFill>
                  <a:srgbClr val="080707"/>
                </a:solidFill>
                <a:latin typeface="Calibri"/>
                <a:ea typeface="Calibri"/>
                <a:cs typeface="Calibri"/>
                <a:sym typeface="Calibri"/>
              </a:rPr>
              <a:t>Hershy, A. (2019), “Excel v/s MySQL: A Conceptual Comparison”, Towards Data Science (</a:t>
            </a:r>
            <a:r>
              <a:rPr lang="en" sz="700" u="sng">
                <a:solidFill>
                  <a:srgbClr val="1155CC"/>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https://towardsdatascience.com/excel-vs-sql-a-conceptual-comparison-dcfbee640c83</a:t>
            </a:r>
            <a:r>
              <a:rPr lang="en" sz="700">
                <a:solidFill>
                  <a:srgbClr val="080707"/>
                </a:solidFill>
                <a:latin typeface="Calibri"/>
                <a:ea typeface="Calibri"/>
                <a:cs typeface="Calibri"/>
                <a:sym typeface="Calibri"/>
              </a:rPr>
              <a:t>)</a:t>
            </a:r>
            <a:endParaRPr sz="700">
              <a:solidFill>
                <a:srgbClr val="080707"/>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700">
                <a:solidFill>
                  <a:srgbClr val="080707"/>
                </a:solidFill>
                <a:latin typeface="Calibri"/>
                <a:ea typeface="Calibri"/>
                <a:cs typeface="Calibri"/>
                <a:sym typeface="Calibri"/>
              </a:rPr>
              <a:t>[2] “Custella Boosts its SaaS Application”, MySQL (</a:t>
            </a:r>
            <a:r>
              <a:rPr lang="en" sz="700" u="sng">
                <a:solidFill>
                  <a:srgbClr val="1155CC"/>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https://www.mysql.com/why-mysql/case-studies/custella-saas-migrating-to-mysql-database-service.html</a:t>
            </a:r>
            <a:r>
              <a:rPr lang="en" sz="700">
                <a:solidFill>
                  <a:srgbClr val="080707"/>
                </a:solidFill>
                <a:latin typeface="Calibri"/>
                <a:ea typeface="Calibri"/>
                <a:cs typeface="Calibri"/>
                <a:sym typeface="Calibri"/>
              </a:rPr>
              <a:t>) </a:t>
            </a:r>
            <a:endParaRPr sz="700">
              <a:solidFill>
                <a:srgbClr val="080707"/>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700">
                <a:solidFill>
                  <a:srgbClr val="080707"/>
                </a:solidFill>
                <a:latin typeface="Calibri"/>
                <a:ea typeface="Calibri"/>
                <a:cs typeface="Calibri"/>
                <a:sym typeface="Calibri"/>
              </a:rPr>
              <a:t>[3] “Chapter 6 Security”, MySQL (</a:t>
            </a:r>
            <a:r>
              <a:rPr lang="en" sz="700" u="sng">
                <a:solidFill>
                  <a:srgbClr val="1155CC"/>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https://dev.mysql.com/doc/refman/8.0/en/security.html</a:t>
            </a:r>
            <a:r>
              <a:rPr lang="en" sz="700">
                <a:solidFill>
                  <a:srgbClr val="080707"/>
                </a:solidFill>
                <a:latin typeface="Calibri"/>
                <a:ea typeface="Calibri"/>
                <a:cs typeface="Calibri"/>
                <a:sym typeface="Calibri"/>
              </a:rPr>
              <a:t>) </a:t>
            </a:r>
            <a:endParaRPr sz="700">
              <a:solidFill>
                <a:srgbClr val="080707"/>
              </a:solidFill>
              <a:latin typeface="Calibri"/>
              <a:ea typeface="Calibri"/>
              <a:cs typeface="Calibri"/>
              <a:sym typeface="Calibri"/>
            </a:endParaRPr>
          </a:p>
          <a:p>
            <a:pPr marL="0" lvl="0" indent="0" algn="l" rtl="0">
              <a:lnSpc>
                <a:spcPct val="115000"/>
              </a:lnSpc>
              <a:spcBef>
                <a:spcPts val="0"/>
              </a:spcBef>
              <a:spcAft>
                <a:spcPts val="0"/>
              </a:spcAft>
              <a:buNone/>
            </a:pPr>
            <a:r>
              <a:rPr lang="en" sz="700">
                <a:solidFill>
                  <a:srgbClr val="080707"/>
                </a:solidFill>
                <a:latin typeface="Calibri"/>
                <a:ea typeface="Calibri"/>
                <a:cs typeface="Calibri"/>
                <a:sym typeface="Calibri"/>
              </a:rPr>
              <a:t>[4] “Chapter 7 Backup and Recovery”, MySQL (</a:t>
            </a:r>
            <a:r>
              <a:rPr lang="en" sz="700" u="sng">
                <a:solidFill>
                  <a:srgbClr val="1155CC"/>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https://dev.mysql.com/doc/refman/8.0/en/backup-and-recovery.html</a:t>
            </a:r>
            <a:r>
              <a:rPr lang="en" sz="700">
                <a:solidFill>
                  <a:srgbClr val="080707"/>
                </a:solidFill>
                <a:latin typeface="Calibri"/>
                <a:ea typeface="Calibri"/>
                <a:cs typeface="Calibri"/>
                <a:sym typeface="Calibri"/>
              </a:rPr>
              <a:t>)</a:t>
            </a:r>
            <a:endParaRPr sz="70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3"/>
          <p:cNvSpPr txBox="1">
            <a:spLocks noGrp="1"/>
          </p:cNvSpPr>
          <p:nvPr>
            <p:ph type="ctrTitle"/>
          </p:nvPr>
        </p:nvSpPr>
        <p:spPr>
          <a:xfrm>
            <a:off x="296600" y="7330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OSS SUMMARY</a:t>
            </a:r>
            <a:endParaRPr/>
          </a:p>
        </p:txBody>
      </p:sp>
      <p:cxnSp>
        <p:nvCxnSpPr>
          <p:cNvPr id="368" name="Google Shape;368;p33"/>
          <p:cNvCxnSpPr/>
          <p:nvPr/>
        </p:nvCxnSpPr>
        <p:spPr>
          <a:xfrm rot="10800000" flipH="1">
            <a:off x="2652275" y="376600"/>
            <a:ext cx="6572700" cy="20700"/>
          </a:xfrm>
          <a:prstGeom prst="straightConnector1">
            <a:avLst/>
          </a:prstGeom>
          <a:noFill/>
          <a:ln w="76200" cap="flat" cmpd="sng">
            <a:solidFill>
              <a:schemeClr val="accent1"/>
            </a:solidFill>
            <a:prstDash val="solid"/>
            <a:round/>
            <a:headEnd type="none" w="med" len="med"/>
            <a:tailEnd type="none" w="med" len="med"/>
          </a:ln>
        </p:spPr>
      </p:cxnSp>
      <p:sp>
        <p:nvSpPr>
          <p:cNvPr id="369" name="Google Shape;369;p33"/>
          <p:cNvSpPr txBox="1"/>
          <p:nvPr/>
        </p:nvSpPr>
        <p:spPr>
          <a:xfrm>
            <a:off x="429525" y="751650"/>
            <a:ext cx="7397700" cy="37788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Calibri"/>
              <a:buChar char="●"/>
            </a:pPr>
            <a:r>
              <a:rPr lang="en">
                <a:latin typeface="Calibri"/>
                <a:ea typeface="Calibri"/>
                <a:cs typeface="Calibri"/>
                <a:sym typeface="Calibri"/>
              </a:rPr>
              <a:t>MySQL is available under the GPL license and supported by a huge and active community of open source developers. </a:t>
            </a:r>
            <a:r>
              <a:rPr lang="en" baseline="30000">
                <a:solidFill>
                  <a:schemeClr val="dk1"/>
                </a:solidFill>
                <a:latin typeface="Calibri"/>
                <a:ea typeface="Calibri"/>
                <a:cs typeface="Calibri"/>
                <a:sym typeface="Calibri"/>
              </a:rPr>
              <a:t>[1]</a:t>
            </a:r>
            <a:endParaRPr sz="1050">
              <a:solidFill>
                <a:srgbClr val="3C4043"/>
              </a:solidFill>
              <a:highlight>
                <a:srgbClr val="FFFFFF"/>
              </a:highlight>
              <a:latin typeface="Roboto"/>
              <a:ea typeface="Roboto"/>
              <a:cs typeface="Roboto"/>
              <a:sym typeface="Roboto"/>
            </a:endParaRPr>
          </a:p>
          <a:p>
            <a:pPr marL="45720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Having end users like Facebook and Google are a testament to MySQL’s </a:t>
            </a:r>
            <a:r>
              <a:rPr lang="en" b="1">
                <a:latin typeface="Calibri"/>
                <a:ea typeface="Calibri"/>
                <a:cs typeface="Calibri"/>
                <a:sym typeface="Calibri"/>
              </a:rPr>
              <a:t>robust security and scalability features</a:t>
            </a:r>
            <a:r>
              <a:rPr lang="en">
                <a:latin typeface="Calibri"/>
                <a:ea typeface="Calibri"/>
                <a:cs typeface="Calibri"/>
                <a:sym typeface="Calibri"/>
              </a:rPr>
              <a:t>. </a:t>
            </a:r>
            <a:endParaRPr>
              <a:latin typeface="Calibri"/>
              <a:ea typeface="Calibri"/>
              <a:cs typeface="Calibri"/>
              <a:sym typeface="Calibri"/>
            </a:endParaRPr>
          </a:p>
          <a:p>
            <a:pPr marL="457200" lvl="0" indent="0" algn="l" rtl="0">
              <a:spcBef>
                <a:spcPts val="0"/>
              </a:spcBef>
              <a:spcAft>
                <a:spcPts val="0"/>
              </a:spcAft>
              <a:buNone/>
            </a:pP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With a </a:t>
            </a:r>
            <a:r>
              <a:rPr lang="en" b="1">
                <a:latin typeface="Calibri"/>
                <a:ea typeface="Calibri"/>
                <a:cs typeface="Calibri"/>
                <a:sym typeface="Calibri"/>
              </a:rPr>
              <a:t>growing customer base</a:t>
            </a:r>
            <a:r>
              <a:rPr lang="en">
                <a:latin typeface="Calibri"/>
                <a:ea typeface="Calibri"/>
                <a:cs typeface="Calibri"/>
                <a:sym typeface="Calibri"/>
              </a:rPr>
              <a:t>, the need to move from flat files in Excel to a </a:t>
            </a:r>
            <a:r>
              <a:rPr lang="en" b="1">
                <a:latin typeface="Calibri"/>
                <a:ea typeface="Calibri"/>
                <a:cs typeface="Calibri"/>
                <a:sym typeface="Calibri"/>
              </a:rPr>
              <a:t>Relational Database</a:t>
            </a:r>
            <a:r>
              <a:rPr lang="en">
                <a:latin typeface="Calibri"/>
                <a:ea typeface="Calibri"/>
                <a:cs typeface="Calibri"/>
                <a:sym typeface="Calibri"/>
              </a:rPr>
              <a:t> such as MySQL was becoming a necessity for Hungry Mile in order to analyze important business insights.</a:t>
            </a:r>
            <a:endParaRPr>
              <a:latin typeface="Calibri"/>
              <a:ea typeface="Calibri"/>
              <a:cs typeface="Calibri"/>
              <a:sym typeface="Calibri"/>
            </a:endParaRPr>
          </a:p>
          <a:p>
            <a:pPr marL="457200" lvl="0" indent="0" algn="l" rtl="0">
              <a:spcBef>
                <a:spcPts val="0"/>
              </a:spcBef>
              <a:spcAft>
                <a:spcPts val="0"/>
              </a:spcAft>
              <a:buNone/>
            </a:pP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Accessing </a:t>
            </a:r>
            <a:r>
              <a:rPr lang="en" b="1">
                <a:latin typeface="Calibri"/>
                <a:ea typeface="Calibri"/>
                <a:cs typeface="Calibri"/>
                <a:sym typeface="Calibri"/>
              </a:rPr>
              <a:t>large datasets</a:t>
            </a:r>
            <a:r>
              <a:rPr lang="en">
                <a:latin typeface="Calibri"/>
                <a:ea typeface="Calibri"/>
                <a:cs typeface="Calibri"/>
                <a:sym typeface="Calibri"/>
              </a:rPr>
              <a:t> via Excel slows down the local computer and pulling data becomes time consuming and </a:t>
            </a:r>
            <a:r>
              <a:rPr lang="en" b="1">
                <a:latin typeface="Calibri"/>
                <a:ea typeface="Calibri"/>
                <a:cs typeface="Calibri"/>
                <a:sym typeface="Calibri"/>
              </a:rPr>
              <a:t>memory intensive</a:t>
            </a:r>
            <a:r>
              <a:rPr lang="en">
                <a:latin typeface="Calibri"/>
                <a:ea typeface="Calibri"/>
                <a:cs typeface="Calibri"/>
                <a:sym typeface="Calibri"/>
              </a:rPr>
              <a:t>. Moving to MySQL will make handling large volumes of data easier. </a:t>
            </a:r>
            <a:endParaRPr>
              <a:latin typeface="Calibri"/>
              <a:ea typeface="Calibri"/>
              <a:cs typeface="Calibri"/>
              <a:sym typeface="Calibri"/>
            </a:endParaRPr>
          </a:p>
          <a:p>
            <a:pPr marL="457200" lvl="0" indent="0" algn="l" rtl="0">
              <a:spcBef>
                <a:spcPts val="0"/>
              </a:spcBef>
              <a:spcAft>
                <a:spcPts val="0"/>
              </a:spcAft>
              <a:buNone/>
            </a:pP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The </a:t>
            </a:r>
            <a:r>
              <a:rPr lang="en" b="1">
                <a:latin typeface="Calibri"/>
                <a:ea typeface="Calibri"/>
                <a:cs typeface="Calibri"/>
                <a:sym typeface="Calibri"/>
              </a:rPr>
              <a:t>Total Cost of Ownership</a:t>
            </a:r>
            <a:r>
              <a:rPr lang="en">
                <a:latin typeface="Calibri"/>
                <a:ea typeface="Calibri"/>
                <a:cs typeface="Calibri"/>
                <a:sym typeface="Calibri"/>
              </a:rPr>
              <a:t> is reduced with MySQL’s database server and architecture that uses low-cost </a:t>
            </a:r>
            <a:r>
              <a:rPr lang="en">
                <a:solidFill>
                  <a:schemeClr val="dk1"/>
                </a:solidFill>
                <a:latin typeface="Calibri"/>
                <a:ea typeface="Calibri"/>
                <a:cs typeface="Calibri"/>
                <a:sym typeface="Calibri"/>
              </a:rPr>
              <a:t>commodity </a:t>
            </a:r>
            <a:r>
              <a:rPr lang="en">
                <a:latin typeface="Calibri"/>
                <a:ea typeface="Calibri"/>
                <a:cs typeface="Calibri"/>
                <a:sym typeface="Calibri"/>
              </a:rPr>
              <a:t>hardware. </a:t>
            </a:r>
            <a:r>
              <a:rPr lang="en" baseline="30000">
                <a:latin typeface="Calibri"/>
                <a:ea typeface="Calibri"/>
                <a:cs typeface="Calibri"/>
                <a:sym typeface="Calibri"/>
              </a:rPr>
              <a:t>[2]</a:t>
            </a:r>
            <a:endParaRPr baseline="30000">
              <a:latin typeface="Calibri"/>
              <a:ea typeface="Calibri"/>
              <a:cs typeface="Calibri"/>
              <a:sym typeface="Calibri"/>
            </a:endParaRPr>
          </a:p>
          <a:p>
            <a:pPr marL="0" lvl="0" indent="0" algn="l" rtl="0">
              <a:spcBef>
                <a:spcPts val="0"/>
              </a:spcBef>
              <a:spcAft>
                <a:spcPts val="0"/>
              </a:spcAft>
              <a:buNone/>
            </a:pPr>
            <a:endParaRPr sz="1300">
              <a:latin typeface="Calibri"/>
              <a:ea typeface="Calibri"/>
              <a:cs typeface="Calibri"/>
              <a:sym typeface="Calibri"/>
            </a:endParaRPr>
          </a:p>
        </p:txBody>
      </p:sp>
      <p:sp>
        <p:nvSpPr>
          <p:cNvPr id="370" name="Google Shape;370;p33"/>
          <p:cNvSpPr txBox="1"/>
          <p:nvPr/>
        </p:nvSpPr>
        <p:spPr>
          <a:xfrm>
            <a:off x="71775" y="4750900"/>
            <a:ext cx="6375600" cy="38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600">
                <a:solidFill>
                  <a:schemeClr val="dk1"/>
                </a:solidFill>
                <a:latin typeface="Calibri"/>
                <a:ea typeface="Calibri"/>
                <a:cs typeface="Calibri"/>
                <a:sym typeface="Calibri"/>
              </a:rPr>
              <a:t>[1] “MySQL”, Wikipedia (</a:t>
            </a:r>
            <a:r>
              <a:rPr lang="en" sz="600" u="sng">
                <a:solidFill>
                  <a:srgbClr val="1155CC"/>
                </a:solidFill>
                <a:latin typeface="Calibri"/>
                <a:ea typeface="Calibri"/>
                <a:cs typeface="Calibri"/>
                <a:sym typeface="Calibri"/>
              </a:rPr>
              <a:t>https://en.wikipedia.org/wiki/MySQL</a:t>
            </a:r>
            <a:r>
              <a:rPr lang="en" sz="600">
                <a:solidFill>
                  <a:schemeClr val="dk1"/>
                </a:solidFill>
                <a:latin typeface="Calibri"/>
                <a:ea typeface="Calibri"/>
                <a:cs typeface="Calibri"/>
                <a:sym typeface="Calibri"/>
              </a:rPr>
              <a:t>)</a:t>
            </a:r>
            <a:endParaRPr sz="6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600">
                <a:solidFill>
                  <a:schemeClr val="dk1"/>
                </a:solidFill>
                <a:latin typeface="Calibri"/>
                <a:ea typeface="Calibri"/>
                <a:cs typeface="Calibri"/>
                <a:sym typeface="Calibri"/>
              </a:rPr>
              <a:t>[2] “Top Reasons to Use MySQL), DatabaseQuest, Inc. (</a:t>
            </a:r>
            <a:r>
              <a:rPr lang="en" sz="600" u="sng">
                <a:solidFill>
                  <a:srgbClr val="1155CC"/>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http://www.databasequest.com/index.php/product-service/mysql-dbquest</a:t>
            </a:r>
            <a:r>
              <a:rPr lang="en" sz="600">
                <a:solidFill>
                  <a:schemeClr val="dk1"/>
                </a:solidFill>
                <a:latin typeface="Calibri"/>
                <a:ea typeface="Calibri"/>
                <a:cs typeface="Calibri"/>
                <a:sym typeface="Calibri"/>
              </a:rPr>
              <a:t>) </a:t>
            </a:r>
            <a:endParaRPr>
              <a:latin typeface="Oxygen Light"/>
              <a:ea typeface="Oxygen Light"/>
              <a:cs typeface="Oxygen Light"/>
              <a:sym typeface="Oxygen Light"/>
            </a:endParaRPr>
          </a:p>
        </p:txBody>
      </p:sp>
      <p:sp>
        <p:nvSpPr>
          <p:cNvPr id="371" name="Google Shape;371;p33"/>
          <p:cNvSpPr txBox="1"/>
          <p:nvPr/>
        </p:nvSpPr>
        <p:spPr>
          <a:xfrm>
            <a:off x="89950" y="26475"/>
            <a:ext cx="885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Title</a:t>
            </a:r>
            <a:endParaRPr sz="1000">
              <a:latin typeface="Oxygen Light"/>
              <a:ea typeface="Oxygen Light"/>
              <a:cs typeface="Oxygen Light"/>
              <a:sym typeface="Oxygen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pic>
        <p:nvPicPr>
          <p:cNvPr id="376" name="Google Shape;376;p34"/>
          <p:cNvPicPr preferRelativeResize="0"/>
          <p:nvPr/>
        </p:nvPicPr>
        <p:blipFill>
          <a:blip r:embed="rId3">
            <a:alphaModFix/>
          </a:blip>
          <a:stretch>
            <a:fillRect/>
          </a:stretch>
        </p:blipFill>
        <p:spPr>
          <a:xfrm>
            <a:off x="0" y="422400"/>
            <a:ext cx="9144001" cy="4721100"/>
          </a:xfrm>
          <a:prstGeom prst="rect">
            <a:avLst/>
          </a:prstGeom>
          <a:noFill/>
          <a:ln>
            <a:noFill/>
          </a:ln>
        </p:spPr>
      </p:pic>
      <p:sp>
        <p:nvSpPr>
          <p:cNvPr id="377" name="Google Shape;377;p34"/>
          <p:cNvSpPr txBox="1">
            <a:spLocks noGrp="1"/>
          </p:cNvSpPr>
          <p:nvPr>
            <p:ph type="ctrTitle"/>
          </p:nvPr>
        </p:nvSpPr>
        <p:spPr>
          <a:xfrm>
            <a:off x="0" y="-6630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PERSONA 1</a:t>
            </a:r>
            <a:endParaRPr/>
          </a:p>
        </p:txBody>
      </p:sp>
      <p:cxnSp>
        <p:nvCxnSpPr>
          <p:cNvPr id="378" name="Google Shape;378;p34"/>
          <p:cNvCxnSpPr/>
          <p:nvPr/>
        </p:nvCxnSpPr>
        <p:spPr>
          <a:xfrm>
            <a:off x="2165050" y="287075"/>
            <a:ext cx="6978900" cy="16200"/>
          </a:xfrm>
          <a:prstGeom prst="straightConnector1">
            <a:avLst/>
          </a:prstGeom>
          <a:noFill/>
          <a:ln w="76200" cap="flat" cmpd="sng">
            <a:solidFill>
              <a:schemeClr val="accent1"/>
            </a:solidFill>
            <a:prstDash val="solid"/>
            <a:round/>
            <a:headEnd type="none" w="med" len="med"/>
            <a:tailEnd type="none" w="med" len="med"/>
          </a:ln>
        </p:spPr>
      </p:cxnSp>
      <p:sp>
        <p:nvSpPr>
          <p:cNvPr id="379" name="Google Shape;379;p34"/>
          <p:cNvSpPr txBox="1"/>
          <p:nvPr/>
        </p:nvSpPr>
        <p:spPr>
          <a:xfrm>
            <a:off x="4200800" y="4459125"/>
            <a:ext cx="31779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latin typeface="Calibri"/>
                <a:ea typeface="Calibri"/>
                <a:cs typeface="Calibri"/>
                <a:sym typeface="Calibri"/>
              </a:rPr>
              <a:t>[1] “30 must-see user persona templates” Justinmind. </a:t>
            </a:r>
            <a:endParaRPr sz="600">
              <a:latin typeface="Calibri"/>
              <a:ea typeface="Calibri"/>
              <a:cs typeface="Calibri"/>
              <a:sym typeface="Calibri"/>
            </a:endParaRPr>
          </a:p>
          <a:p>
            <a:pPr marL="0" lvl="0" indent="0" algn="l" rtl="0">
              <a:spcBef>
                <a:spcPts val="0"/>
              </a:spcBef>
              <a:spcAft>
                <a:spcPts val="0"/>
              </a:spcAft>
              <a:buNone/>
            </a:pPr>
            <a:r>
              <a:rPr lang="en" sz="600">
                <a:latin typeface="Calibri"/>
                <a:ea typeface="Calibri"/>
                <a:cs typeface="Calibri"/>
                <a:sym typeface="Calibri"/>
              </a:rPr>
              <a:t>(</a:t>
            </a:r>
            <a:r>
              <a:rPr lang="en" sz="600" u="sng">
                <a:solidFill>
                  <a:srgbClr val="1155CC"/>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https://www.justinmind.com/blog/user-persona-templates/</a:t>
            </a:r>
            <a:r>
              <a:rPr lang="en" sz="600">
                <a:solidFill>
                  <a:schemeClr val="dk1"/>
                </a:solidFill>
                <a:latin typeface="Calibri"/>
                <a:ea typeface="Calibri"/>
                <a:cs typeface="Calibri"/>
                <a:sym typeface="Calibri"/>
              </a:rPr>
              <a:t>)</a:t>
            </a:r>
            <a:endParaRPr sz="6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600">
                <a:solidFill>
                  <a:schemeClr val="dk1"/>
                </a:solidFill>
                <a:latin typeface="Calibri"/>
                <a:ea typeface="Calibri"/>
                <a:cs typeface="Calibri"/>
                <a:sym typeface="Calibri"/>
              </a:rPr>
              <a:t>[2] “Balsamiq brand Assets”, (</a:t>
            </a:r>
            <a:r>
              <a:rPr lang="en" sz="600" u="sng">
                <a:solidFill>
                  <a:srgbClr val="1155CC"/>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https://balsamiq.com/company/brandassets/</a:t>
            </a:r>
            <a:r>
              <a:rPr lang="en" sz="600" b="1">
                <a:solidFill>
                  <a:schemeClr val="dk1"/>
                </a:solidFill>
                <a:latin typeface="Calibri"/>
                <a:ea typeface="Calibri"/>
                <a:cs typeface="Calibri"/>
                <a:sym typeface="Calibri"/>
              </a:rPr>
              <a:t>)</a:t>
            </a:r>
            <a:endParaRPr sz="600" b="1">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600">
                <a:solidFill>
                  <a:schemeClr val="dk1"/>
                </a:solidFill>
                <a:latin typeface="Calibri"/>
                <a:ea typeface="Calibri"/>
                <a:cs typeface="Calibri"/>
                <a:sym typeface="Calibri"/>
              </a:rPr>
              <a:t>[3] “MySQL logo transparent PNG” (</a:t>
            </a:r>
            <a:r>
              <a:rPr lang="en" sz="600" u="sng">
                <a:solidFill>
                  <a:srgbClr val="1155CC"/>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https://www.subpng.com/png-1h7rzt/</a:t>
            </a:r>
            <a:r>
              <a:rPr lang="en" sz="600">
                <a:solidFill>
                  <a:schemeClr val="dk1"/>
                </a:solidFill>
                <a:latin typeface="Calibri"/>
                <a:ea typeface="Calibri"/>
                <a:cs typeface="Calibri"/>
                <a:sym typeface="Calibri"/>
              </a:rPr>
              <a:t>)</a:t>
            </a:r>
            <a:endParaRPr sz="6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600">
                <a:solidFill>
                  <a:schemeClr val="dk1"/>
                </a:solidFill>
                <a:latin typeface="Calibri"/>
                <a:ea typeface="Calibri"/>
                <a:cs typeface="Calibri"/>
                <a:sym typeface="Calibri"/>
              </a:rPr>
              <a:t>[4] “Lucid PNG images” (</a:t>
            </a:r>
            <a:r>
              <a:rPr lang="en" sz="600" u="sng">
                <a:solidFill>
                  <a:srgbClr val="1155CC"/>
                </a:solidFill>
                <a:latin typeface="Calibri"/>
                <a:ea typeface="Calibri"/>
                <a:cs typeface="Calibri"/>
                <a:sym typeface="Calibri"/>
                <a:hlinkClick r:id="rId7">
                  <a:extLst>
                    <a:ext uri="{A12FA001-AC4F-418D-AE19-62706E023703}">
                      <ahyp:hlinkClr xmlns:ahyp="http://schemas.microsoft.com/office/drawing/2018/hyperlinkcolor" val="tx"/>
                    </a:ext>
                  </a:extLst>
                </a:hlinkClick>
              </a:rPr>
              <a:t>https://www.pngwing.com/en/search?q=lucidchart</a:t>
            </a:r>
            <a:r>
              <a:rPr lang="en" sz="600">
                <a:solidFill>
                  <a:schemeClr val="dk1"/>
                </a:solidFill>
                <a:latin typeface="Calibri"/>
                <a:ea typeface="Calibri"/>
                <a:cs typeface="Calibri"/>
                <a:sym typeface="Calibri"/>
              </a:rPr>
              <a:t>)</a:t>
            </a:r>
            <a:endParaRPr sz="600">
              <a:solidFill>
                <a:schemeClr val="dk1"/>
              </a:solidFill>
              <a:latin typeface="Calibri"/>
              <a:ea typeface="Calibri"/>
              <a:cs typeface="Calibri"/>
              <a:sym typeface="Calibri"/>
            </a:endParaRPr>
          </a:p>
          <a:p>
            <a:pPr marL="0" lvl="0" indent="0" algn="l" rtl="0">
              <a:spcBef>
                <a:spcPts val="0"/>
              </a:spcBef>
              <a:spcAft>
                <a:spcPts val="0"/>
              </a:spcAft>
              <a:buNone/>
            </a:pPr>
            <a:r>
              <a:rPr lang="en" sz="600">
                <a:solidFill>
                  <a:schemeClr val="dk1"/>
                </a:solidFill>
                <a:latin typeface="Calibri"/>
                <a:ea typeface="Calibri"/>
                <a:cs typeface="Calibri"/>
                <a:sym typeface="Calibri"/>
              </a:rPr>
              <a:t>[5] “Tableau Logo”, (2022) (</a:t>
            </a:r>
            <a:r>
              <a:rPr lang="en" sz="600" u="sng">
                <a:solidFill>
                  <a:srgbClr val="1155CC"/>
                </a:solidFill>
                <a:latin typeface="Calibri"/>
                <a:ea typeface="Calibri"/>
                <a:cs typeface="Calibri"/>
                <a:sym typeface="Calibri"/>
                <a:hlinkClick r:id="rId8">
                  <a:extLst>
                    <a:ext uri="{A12FA001-AC4F-418D-AE19-62706E023703}">
                      <ahyp:hlinkClr xmlns:ahyp="http://schemas.microsoft.com/office/drawing/2018/hyperlinkcolor" val="tx"/>
                    </a:ext>
                  </a:extLst>
                </a:hlinkClick>
              </a:rPr>
              <a:t>https://logos-world.net/tableau-logo/</a:t>
            </a:r>
            <a:r>
              <a:rPr lang="en" sz="600">
                <a:solidFill>
                  <a:schemeClr val="dk1"/>
                </a:solidFill>
                <a:latin typeface="Calibri"/>
                <a:ea typeface="Calibri"/>
                <a:cs typeface="Calibri"/>
                <a:sym typeface="Calibri"/>
              </a:rPr>
              <a:t>)</a:t>
            </a:r>
            <a:endParaRPr sz="600">
              <a:solidFill>
                <a:schemeClr val="dk1"/>
              </a:solidFill>
              <a:latin typeface="Calibri"/>
              <a:ea typeface="Calibri"/>
              <a:cs typeface="Calibri"/>
              <a:sym typeface="Calibri"/>
            </a:endParaRPr>
          </a:p>
        </p:txBody>
      </p:sp>
      <p:sp>
        <p:nvSpPr>
          <p:cNvPr id="380" name="Google Shape;380;p34"/>
          <p:cNvSpPr txBox="1"/>
          <p:nvPr/>
        </p:nvSpPr>
        <p:spPr>
          <a:xfrm>
            <a:off x="8812500" y="422400"/>
            <a:ext cx="331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[1]</a:t>
            </a:r>
            <a:endParaRPr sz="1000">
              <a:latin typeface="Oxygen Light"/>
              <a:ea typeface="Oxygen Light"/>
              <a:cs typeface="Oxygen Light"/>
              <a:sym typeface="Oxygen Light"/>
            </a:endParaRPr>
          </a:p>
        </p:txBody>
      </p:sp>
      <p:sp>
        <p:nvSpPr>
          <p:cNvPr id="381" name="Google Shape;381;p34"/>
          <p:cNvSpPr txBox="1"/>
          <p:nvPr/>
        </p:nvSpPr>
        <p:spPr>
          <a:xfrm>
            <a:off x="7596300" y="4231075"/>
            <a:ext cx="3315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latin typeface="Oxygen Light"/>
                <a:ea typeface="Oxygen Light"/>
                <a:cs typeface="Oxygen Light"/>
                <a:sym typeface="Oxygen Light"/>
              </a:rPr>
              <a:t>[2]</a:t>
            </a:r>
            <a:endParaRPr sz="600">
              <a:latin typeface="Oxygen Light"/>
              <a:ea typeface="Oxygen Light"/>
              <a:cs typeface="Oxygen Light"/>
              <a:sym typeface="Oxygen Light"/>
            </a:endParaRPr>
          </a:p>
        </p:txBody>
      </p:sp>
      <p:sp>
        <p:nvSpPr>
          <p:cNvPr id="382" name="Google Shape;382;p34"/>
          <p:cNvSpPr txBox="1"/>
          <p:nvPr/>
        </p:nvSpPr>
        <p:spPr>
          <a:xfrm>
            <a:off x="8145400" y="4231075"/>
            <a:ext cx="3315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latin typeface="Oxygen Light"/>
                <a:ea typeface="Oxygen Light"/>
                <a:cs typeface="Oxygen Light"/>
                <a:sym typeface="Oxygen Light"/>
              </a:rPr>
              <a:t>[3]</a:t>
            </a:r>
            <a:endParaRPr sz="600">
              <a:latin typeface="Oxygen Light"/>
              <a:ea typeface="Oxygen Light"/>
              <a:cs typeface="Oxygen Light"/>
              <a:sym typeface="Oxygen Light"/>
            </a:endParaRPr>
          </a:p>
        </p:txBody>
      </p:sp>
      <p:sp>
        <p:nvSpPr>
          <p:cNvPr id="383" name="Google Shape;383;p34"/>
          <p:cNvSpPr txBox="1"/>
          <p:nvPr/>
        </p:nvSpPr>
        <p:spPr>
          <a:xfrm>
            <a:off x="8694500" y="4231075"/>
            <a:ext cx="3315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latin typeface="Oxygen Light"/>
                <a:ea typeface="Oxygen Light"/>
                <a:cs typeface="Oxygen Light"/>
                <a:sym typeface="Oxygen Light"/>
              </a:rPr>
              <a:t>[4]</a:t>
            </a:r>
            <a:endParaRPr sz="600">
              <a:latin typeface="Oxygen Light"/>
              <a:ea typeface="Oxygen Light"/>
              <a:cs typeface="Oxygen Light"/>
              <a:sym typeface="Oxygen Light"/>
            </a:endParaRPr>
          </a:p>
        </p:txBody>
      </p:sp>
      <p:sp>
        <p:nvSpPr>
          <p:cNvPr id="384" name="Google Shape;384;p34"/>
          <p:cNvSpPr txBox="1"/>
          <p:nvPr/>
        </p:nvSpPr>
        <p:spPr>
          <a:xfrm>
            <a:off x="7543400" y="4655200"/>
            <a:ext cx="3315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latin typeface="Oxygen Light"/>
                <a:ea typeface="Oxygen Light"/>
                <a:cs typeface="Oxygen Light"/>
                <a:sym typeface="Oxygen Light"/>
              </a:rPr>
              <a:t>[5]</a:t>
            </a:r>
            <a:endParaRPr sz="600">
              <a:latin typeface="Oxygen Light"/>
              <a:ea typeface="Oxygen Light"/>
              <a:cs typeface="Oxygen Light"/>
              <a:sym typeface="Oxygen Light"/>
            </a:endParaRPr>
          </a:p>
        </p:txBody>
      </p:sp>
      <p:sp>
        <p:nvSpPr>
          <p:cNvPr id="385" name="Google Shape;385;p34"/>
          <p:cNvSpPr txBox="1"/>
          <p:nvPr/>
        </p:nvSpPr>
        <p:spPr>
          <a:xfrm>
            <a:off x="-25925" y="-109225"/>
            <a:ext cx="763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Title</a:t>
            </a:r>
            <a:endParaRPr sz="1000">
              <a:latin typeface="Oxygen Light"/>
              <a:ea typeface="Oxygen Light"/>
              <a:cs typeface="Oxygen Light"/>
              <a:sym typeface="Oxygen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90" name="Google Shape;390;p35"/>
          <p:cNvPicPr preferRelativeResize="0"/>
          <p:nvPr/>
        </p:nvPicPr>
        <p:blipFill>
          <a:blip r:embed="rId3">
            <a:alphaModFix/>
          </a:blip>
          <a:stretch>
            <a:fillRect/>
          </a:stretch>
        </p:blipFill>
        <p:spPr>
          <a:xfrm>
            <a:off x="0" y="447125"/>
            <a:ext cx="9143999" cy="4696374"/>
          </a:xfrm>
          <a:prstGeom prst="rect">
            <a:avLst/>
          </a:prstGeom>
          <a:noFill/>
          <a:ln>
            <a:noFill/>
          </a:ln>
        </p:spPr>
      </p:pic>
      <p:sp>
        <p:nvSpPr>
          <p:cNvPr id="391" name="Google Shape;391;p35"/>
          <p:cNvSpPr txBox="1">
            <a:spLocks noGrp="1"/>
          </p:cNvSpPr>
          <p:nvPr>
            <p:ph type="ctrTitle"/>
          </p:nvPr>
        </p:nvSpPr>
        <p:spPr>
          <a:xfrm>
            <a:off x="0" y="-6630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PERSONA 2</a:t>
            </a:r>
            <a:endParaRPr/>
          </a:p>
        </p:txBody>
      </p:sp>
      <p:cxnSp>
        <p:nvCxnSpPr>
          <p:cNvPr id="392" name="Google Shape;392;p35"/>
          <p:cNvCxnSpPr/>
          <p:nvPr/>
        </p:nvCxnSpPr>
        <p:spPr>
          <a:xfrm>
            <a:off x="2165050" y="287075"/>
            <a:ext cx="6978900" cy="16200"/>
          </a:xfrm>
          <a:prstGeom prst="straightConnector1">
            <a:avLst/>
          </a:prstGeom>
          <a:noFill/>
          <a:ln w="76200" cap="flat" cmpd="sng">
            <a:solidFill>
              <a:schemeClr val="accent1"/>
            </a:solidFill>
            <a:prstDash val="solid"/>
            <a:round/>
            <a:headEnd type="none" w="med" len="med"/>
            <a:tailEnd type="none" w="med" len="med"/>
          </a:ln>
        </p:spPr>
      </p:cxnSp>
      <p:sp>
        <p:nvSpPr>
          <p:cNvPr id="393" name="Google Shape;393;p35"/>
          <p:cNvSpPr txBox="1"/>
          <p:nvPr/>
        </p:nvSpPr>
        <p:spPr>
          <a:xfrm>
            <a:off x="4261425" y="4628750"/>
            <a:ext cx="5365200" cy="56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
                <a:latin typeface="Calibri"/>
                <a:ea typeface="Calibri"/>
                <a:cs typeface="Calibri"/>
                <a:sym typeface="Calibri"/>
              </a:rPr>
              <a:t>[1] “30 must-see user persona templates” Justinmind. (</a:t>
            </a:r>
            <a:r>
              <a:rPr lang="en" sz="400" u="sng">
                <a:solidFill>
                  <a:srgbClr val="1155CC"/>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https://www.justinmind.com/blog/user-persona-templates/</a:t>
            </a:r>
            <a:r>
              <a:rPr lang="en" sz="400">
                <a:solidFill>
                  <a:schemeClr val="dk1"/>
                </a:solidFill>
                <a:latin typeface="Calibri"/>
                <a:ea typeface="Calibri"/>
                <a:cs typeface="Calibri"/>
                <a:sym typeface="Calibri"/>
              </a:rPr>
              <a:t>)</a:t>
            </a:r>
            <a:endParaRPr sz="4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400">
                <a:solidFill>
                  <a:schemeClr val="dk1"/>
                </a:solidFill>
                <a:latin typeface="Calibri"/>
                <a:ea typeface="Calibri"/>
                <a:cs typeface="Calibri"/>
                <a:sym typeface="Calibri"/>
              </a:rPr>
              <a:t>[2] Wallis M.,”Unsplash.com” (2018) (</a:t>
            </a:r>
            <a:r>
              <a:rPr lang="en" sz="400" u="sng">
                <a:solidFill>
                  <a:srgbClr val="1155CC"/>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https://unsplash.com/photos/UAMoXApIOsI</a:t>
            </a:r>
            <a:r>
              <a:rPr lang="en" sz="400">
                <a:solidFill>
                  <a:schemeClr val="dk1"/>
                </a:solidFill>
                <a:latin typeface="Calibri"/>
                <a:ea typeface="Calibri"/>
                <a:cs typeface="Calibri"/>
                <a:sym typeface="Calibri"/>
              </a:rPr>
              <a:t>) </a:t>
            </a:r>
            <a:endParaRPr sz="400">
              <a:solidFill>
                <a:schemeClr val="dk1"/>
              </a:solidFill>
              <a:latin typeface="Calibri"/>
              <a:ea typeface="Calibri"/>
              <a:cs typeface="Calibri"/>
              <a:sym typeface="Calibri"/>
            </a:endParaRPr>
          </a:p>
          <a:p>
            <a:pPr marL="0" lvl="0" indent="0" algn="l" rtl="0">
              <a:spcBef>
                <a:spcPts val="0"/>
              </a:spcBef>
              <a:spcAft>
                <a:spcPts val="0"/>
              </a:spcAft>
              <a:buNone/>
            </a:pPr>
            <a:r>
              <a:rPr lang="en" sz="400">
                <a:solidFill>
                  <a:schemeClr val="dk1"/>
                </a:solidFill>
                <a:latin typeface="Calibri"/>
                <a:ea typeface="Calibri"/>
                <a:cs typeface="Calibri"/>
                <a:sym typeface="Calibri"/>
              </a:rPr>
              <a:t>[3] “MySQL logo transparent PNG” </a:t>
            </a:r>
            <a:r>
              <a:rPr lang="en" sz="400">
                <a:solidFill>
                  <a:srgbClr val="1155CC"/>
                </a:solidFill>
                <a:latin typeface="Calibri"/>
                <a:ea typeface="Calibri"/>
                <a:cs typeface="Calibri"/>
                <a:sym typeface="Calibri"/>
              </a:rPr>
              <a:t>(</a:t>
            </a:r>
            <a:r>
              <a:rPr lang="en" sz="400" u="sng">
                <a:solidFill>
                  <a:srgbClr val="1155CC"/>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https://www.subpng.com/png-1h7rzt/</a:t>
            </a:r>
            <a:r>
              <a:rPr lang="en" sz="400">
                <a:solidFill>
                  <a:schemeClr val="dk1"/>
                </a:solidFill>
                <a:latin typeface="Calibri"/>
                <a:ea typeface="Calibri"/>
                <a:cs typeface="Calibri"/>
                <a:sym typeface="Calibri"/>
              </a:rPr>
              <a:t>)</a:t>
            </a:r>
            <a:endParaRPr sz="400">
              <a:solidFill>
                <a:schemeClr val="dk1"/>
              </a:solidFill>
              <a:latin typeface="Calibri"/>
              <a:ea typeface="Calibri"/>
              <a:cs typeface="Calibri"/>
              <a:sym typeface="Calibri"/>
            </a:endParaRPr>
          </a:p>
          <a:p>
            <a:pPr marL="0" lvl="0" indent="0" algn="l" rtl="0">
              <a:spcBef>
                <a:spcPts val="0"/>
              </a:spcBef>
              <a:spcAft>
                <a:spcPts val="0"/>
              </a:spcAft>
              <a:buNone/>
            </a:pPr>
            <a:r>
              <a:rPr lang="en" sz="400">
                <a:solidFill>
                  <a:schemeClr val="dk1"/>
                </a:solidFill>
                <a:latin typeface="Calibri"/>
                <a:ea typeface="Calibri"/>
                <a:cs typeface="Calibri"/>
                <a:sym typeface="Calibri"/>
              </a:rPr>
              <a:t>[4] Wikimedia.org, “File:Jupyter logo.svg” (</a:t>
            </a:r>
            <a:r>
              <a:rPr lang="en" sz="400" u="sng">
                <a:solidFill>
                  <a:srgbClr val="1155CC"/>
                </a:solidFill>
                <a:latin typeface="Calibri"/>
                <a:ea typeface="Calibri"/>
                <a:cs typeface="Calibri"/>
                <a:sym typeface="Calibri"/>
                <a:hlinkClick r:id="rId7">
                  <a:extLst>
                    <a:ext uri="{A12FA001-AC4F-418D-AE19-62706E023703}">
                      <ahyp:hlinkClr xmlns:ahyp="http://schemas.microsoft.com/office/drawing/2018/hyperlinkcolor" val="tx"/>
                    </a:ext>
                  </a:extLst>
                </a:hlinkClick>
              </a:rPr>
              <a:t>https://commons.wikimedia.org/wiki/File:Jupyter_logo.svg</a:t>
            </a:r>
            <a:r>
              <a:rPr lang="en" sz="400">
                <a:solidFill>
                  <a:schemeClr val="dk1"/>
                </a:solidFill>
                <a:latin typeface="Calibri"/>
                <a:ea typeface="Calibri"/>
                <a:cs typeface="Calibri"/>
                <a:sym typeface="Calibri"/>
              </a:rPr>
              <a:t>)</a:t>
            </a:r>
            <a:endParaRPr sz="400">
              <a:solidFill>
                <a:schemeClr val="dk1"/>
              </a:solidFill>
              <a:latin typeface="Calibri"/>
              <a:ea typeface="Calibri"/>
              <a:cs typeface="Calibri"/>
              <a:sym typeface="Calibri"/>
            </a:endParaRPr>
          </a:p>
          <a:p>
            <a:pPr marL="0" lvl="0" indent="0" algn="l" rtl="0">
              <a:spcBef>
                <a:spcPts val="0"/>
              </a:spcBef>
              <a:spcAft>
                <a:spcPts val="0"/>
              </a:spcAft>
              <a:buNone/>
            </a:pPr>
            <a:r>
              <a:rPr lang="en" sz="400">
                <a:solidFill>
                  <a:schemeClr val="dk1"/>
                </a:solidFill>
                <a:latin typeface="Calibri"/>
                <a:ea typeface="Calibri"/>
                <a:cs typeface="Calibri"/>
                <a:sym typeface="Calibri"/>
              </a:rPr>
              <a:t>[5] “Tableau Logo”, (2022) (</a:t>
            </a:r>
            <a:r>
              <a:rPr lang="en" sz="400" u="sng">
                <a:solidFill>
                  <a:srgbClr val="1155CC"/>
                </a:solidFill>
                <a:latin typeface="Calibri"/>
                <a:ea typeface="Calibri"/>
                <a:cs typeface="Calibri"/>
                <a:sym typeface="Calibri"/>
                <a:hlinkClick r:id="rId8">
                  <a:extLst>
                    <a:ext uri="{A12FA001-AC4F-418D-AE19-62706E023703}">
                      <ahyp:hlinkClr xmlns:ahyp="http://schemas.microsoft.com/office/drawing/2018/hyperlinkcolor" val="tx"/>
                    </a:ext>
                  </a:extLst>
                </a:hlinkClick>
              </a:rPr>
              <a:t>https://logos-world.net/tableau-logo/</a:t>
            </a:r>
            <a:r>
              <a:rPr lang="en" sz="400">
                <a:solidFill>
                  <a:schemeClr val="dk1"/>
                </a:solidFill>
                <a:latin typeface="Calibri"/>
                <a:ea typeface="Calibri"/>
                <a:cs typeface="Calibri"/>
                <a:sym typeface="Calibri"/>
              </a:rPr>
              <a:t>)</a:t>
            </a:r>
            <a:endParaRPr sz="400">
              <a:solidFill>
                <a:schemeClr val="dk1"/>
              </a:solidFill>
              <a:latin typeface="Calibri"/>
              <a:ea typeface="Calibri"/>
              <a:cs typeface="Calibri"/>
              <a:sym typeface="Calibri"/>
            </a:endParaRPr>
          </a:p>
          <a:p>
            <a:pPr marL="0" lvl="0" indent="0" algn="l" rtl="0">
              <a:spcBef>
                <a:spcPts val="0"/>
              </a:spcBef>
              <a:spcAft>
                <a:spcPts val="0"/>
              </a:spcAft>
              <a:buNone/>
            </a:pPr>
            <a:r>
              <a:rPr lang="en" sz="400">
                <a:solidFill>
                  <a:schemeClr val="dk1"/>
                </a:solidFill>
                <a:latin typeface="Calibri"/>
                <a:ea typeface="Calibri"/>
                <a:cs typeface="Calibri"/>
                <a:sym typeface="Calibri"/>
              </a:rPr>
              <a:t>[6] Pipalva, A. “Circle Microsoft office icon” (</a:t>
            </a:r>
            <a:r>
              <a:rPr lang="en" sz="400" u="sng">
                <a:solidFill>
                  <a:srgbClr val="1155CC"/>
                </a:solidFill>
                <a:latin typeface="Calibri"/>
                <a:ea typeface="Calibri"/>
                <a:cs typeface="Calibri"/>
                <a:sym typeface="Calibri"/>
                <a:hlinkClick r:id="rId9">
                  <a:extLst>
                    <a:ext uri="{A12FA001-AC4F-418D-AE19-62706E023703}">
                      <ahyp:hlinkClr xmlns:ahyp="http://schemas.microsoft.com/office/drawing/2018/hyperlinkcolor" val="tx"/>
                    </a:ext>
                  </a:extLst>
                </a:hlinkClick>
              </a:rPr>
              <a:t>https://www.iconfinder.com/icons/3069728/circle_microsoft_microsoft_office_office_round_icon_icon</a:t>
            </a:r>
            <a:r>
              <a:rPr lang="en" sz="400">
                <a:solidFill>
                  <a:srgbClr val="1155CC"/>
                </a:solidFill>
                <a:latin typeface="Calibri"/>
                <a:ea typeface="Calibri"/>
                <a:cs typeface="Calibri"/>
                <a:sym typeface="Calibri"/>
              </a:rPr>
              <a:t>)</a:t>
            </a:r>
            <a:endParaRPr sz="400">
              <a:solidFill>
                <a:srgbClr val="1155CC"/>
              </a:solidFill>
              <a:latin typeface="Calibri"/>
              <a:ea typeface="Calibri"/>
              <a:cs typeface="Calibri"/>
              <a:sym typeface="Calibri"/>
            </a:endParaRPr>
          </a:p>
        </p:txBody>
      </p:sp>
      <p:sp>
        <p:nvSpPr>
          <p:cNvPr id="394" name="Google Shape;394;p35"/>
          <p:cNvSpPr txBox="1"/>
          <p:nvPr/>
        </p:nvSpPr>
        <p:spPr>
          <a:xfrm>
            <a:off x="8812500" y="422400"/>
            <a:ext cx="331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[1]</a:t>
            </a:r>
            <a:endParaRPr sz="1000">
              <a:latin typeface="Oxygen Light"/>
              <a:ea typeface="Oxygen Light"/>
              <a:cs typeface="Oxygen Light"/>
              <a:sym typeface="Oxygen Light"/>
            </a:endParaRPr>
          </a:p>
        </p:txBody>
      </p:sp>
      <p:sp>
        <p:nvSpPr>
          <p:cNvPr id="395" name="Google Shape;395;p35"/>
          <p:cNvSpPr txBox="1"/>
          <p:nvPr/>
        </p:nvSpPr>
        <p:spPr>
          <a:xfrm>
            <a:off x="8118950" y="4231075"/>
            <a:ext cx="3315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latin typeface="Oxygen Light"/>
                <a:ea typeface="Oxygen Light"/>
                <a:cs typeface="Oxygen Light"/>
                <a:sym typeface="Oxygen Light"/>
              </a:rPr>
              <a:t>[3]</a:t>
            </a:r>
            <a:endParaRPr sz="600">
              <a:latin typeface="Oxygen Light"/>
              <a:ea typeface="Oxygen Light"/>
              <a:cs typeface="Oxygen Light"/>
              <a:sym typeface="Oxygen Light"/>
            </a:endParaRPr>
          </a:p>
        </p:txBody>
      </p:sp>
      <p:sp>
        <p:nvSpPr>
          <p:cNvPr id="396" name="Google Shape;396;p35"/>
          <p:cNvSpPr txBox="1"/>
          <p:nvPr/>
        </p:nvSpPr>
        <p:spPr>
          <a:xfrm>
            <a:off x="8660050" y="4231075"/>
            <a:ext cx="3315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latin typeface="Oxygen Light"/>
                <a:ea typeface="Oxygen Light"/>
                <a:cs typeface="Oxygen Light"/>
                <a:sym typeface="Oxygen Light"/>
              </a:rPr>
              <a:t>[4]</a:t>
            </a:r>
            <a:endParaRPr sz="600">
              <a:latin typeface="Oxygen Light"/>
              <a:ea typeface="Oxygen Light"/>
              <a:cs typeface="Oxygen Light"/>
              <a:sym typeface="Oxygen Light"/>
            </a:endParaRPr>
          </a:p>
        </p:txBody>
      </p:sp>
      <p:sp>
        <p:nvSpPr>
          <p:cNvPr id="397" name="Google Shape;397;p35"/>
          <p:cNvSpPr txBox="1"/>
          <p:nvPr/>
        </p:nvSpPr>
        <p:spPr>
          <a:xfrm>
            <a:off x="7470675" y="4628750"/>
            <a:ext cx="3315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latin typeface="Oxygen Light"/>
                <a:ea typeface="Oxygen Light"/>
                <a:cs typeface="Oxygen Light"/>
                <a:sym typeface="Oxygen Light"/>
              </a:rPr>
              <a:t>[5]</a:t>
            </a:r>
            <a:endParaRPr sz="600">
              <a:latin typeface="Oxygen Light"/>
              <a:ea typeface="Oxygen Light"/>
              <a:cs typeface="Oxygen Light"/>
              <a:sym typeface="Oxygen Light"/>
            </a:endParaRPr>
          </a:p>
        </p:txBody>
      </p:sp>
      <p:sp>
        <p:nvSpPr>
          <p:cNvPr id="398" name="Google Shape;398;p35"/>
          <p:cNvSpPr txBox="1"/>
          <p:nvPr/>
        </p:nvSpPr>
        <p:spPr>
          <a:xfrm>
            <a:off x="8118950" y="4632250"/>
            <a:ext cx="3315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latin typeface="Oxygen Light"/>
                <a:ea typeface="Oxygen Light"/>
                <a:cs typeface="Oxygen Light"/>
                <a:sym typeface="Oxygen Light"/>
              </a:rPr>
              <a:t>[6]</a:t>
            </a:r>
            <a:endParaRPr sz="600">
              <a:latin typeface="Oxygen Light"/>
              <a:ea typeface="Oxygen Light"/>
              <a:cs typeface="Oxygen Light"/>
              <a:sym typeface="Oxygen Light"/>
            </a:endParaRPr>
          </a:p>
        </p:txBody>
      </p:sp>
      <p:sp>
        <p:nvSpPr>
          <p:cNvPr id="399" name="Google Shape;399;p35"/>
          <p:cNvSpPr txBox="1"/>
          <p:nvPr/>
        </p:nvSpPr>
        <p:spPr>
          <a:xfrm>
            <a:off x="-12700" y="3305450"/>
            <a:ext cx="377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[2]</a:t>
            </a:r>
            <a:endParaRPr sz="1000">
              <a:latin typeface="Oxygen Light"/>
              <a:ea typeface="Oxygen Light"/>
              <a:cs typeface="Oxygen Light"/>
              <a:sym typeface="Oxygen Light"/>
            </a:endParaRPr>
          </a:p>
        </p:txBody>
      </p:sp>
      <p:sp>
        <p:nvSpPr>
          <p:cNvPr id="400" name="Google Shape;400;p35"/>
          <p:cNvSpPr txBox="1"/>
          <p:nvPr/>
        </p:nvSpPr>
        <p:spPr>
          <a:xfrm>
            <a:off x="-25925" y="-109225"/>
            <a:ext cx="763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Title</a:t>
            </a:r>
            <a:endParaRPr sz="1000">
              <a:latin typeface="Oxygen Light"/>
              <a:ea typeface="Oxygen Light"/>
              <a:cs typeface="Oxygen Light"/>
              <a:sym typeface="Oxygen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pic>
        <p:nvPicPr>
          <p:cNvPr id="405" name="Google Shape;405;p36"/>
          <p:cNvPicPr preferRelativeResize="0"/>
          <p:nvPr/>
        </p:nvPicPr>
        <p:blipFill>
          <a:blip r:embed="rId3">
            <a:alphaModFix/>
          </a:blip>
          <a:stretch>
            <a:fillRect/>
          </a:stretch>
        </p:blipFill>
        <p:spPr>
          <a:xfrm>
            <a:off x="6250" y="378775"/>
            <a:ext cx="9105401" cy="4764725"/>
          </a:xfrm>
          <a:prstGeom prst="rect">
            <a:avLst/>
          </a:prstGeom>
          <a:noFill/>
          <a:ln>
            <a:noFill/>
          </a:ln>
        </p:spPr>
      </p:pic>
      <p:sp>
        <p:nvSpPr>
          <p:cNvPr id="406" name="Google Shape;406;p36"/>
          <p:cNvSpPr txBox="1">
            <a:spLocks noGrp="1"/>
          </p:cNvSpPr>
          <p:nvPr>
            <p:ph type="ctrTitle"/>
          </p:nvPr>
        </p:nvSpPr>
        <p:spPr>
          <a:xfrm>
            <a:off x="0" y="-109225"/>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PERSONA 3</a:t>
            </a:r>
            <a:endParaRPr/>
          </a:p>
        </p:txBody>
      </p:sp>
      <p:cxnSp>
        <p:nvCxnSpPr>
          <p:cNvPr id="407" name="Google Shape;407;p36"/>
          <p:cNvCxnSpPr/>
          <p:nvPr/>
        </p:nvCxnSpPr>
        <p:spPr>
          <a:xfrm>
            <a:off x="2165050" y="287075"/>
            <a:ext cx="6978900" cy="16200"/>
          </a:xfrm>
          <a:prstGeom prst="straightConnector1">
            <a:avLst/>
          </a:prstGeom>
          <a:noFill/>
          <a:ln w="76200" cap="flat" cmpd="sng">
            <a:solidFill>
              <a:schemeClr val="accent1"/>
            </a:solidFill>
            <a:prstDash val="solid"/>
            <a:round/>
            <a:headEnd type="none" w="med" len="med"/>
            <a:tailEnd type="none" w="med" len="med"/>
          </a:ln>
        </p:spPr>
      </p:cxnSp>
      <p:sp>
        <p:nvSpPr>
          <p:cNvPr id="408" name="Google Shape;408;p36"/>
          <p:cNvSpPr txBox="1"/>
          <p:nvPr/>
        </p:nvSpPr>
        <p:spPr>
          <a:xfrm>
            <a:off x="8812500" y="422400"/>
            <a:ext cx="331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[1]</a:t>
            </a:r>
            <a:endParaRPr sz="1000">
              <a:latin typeface="Oxygen Light"/>
              <a:ea typeface="Oxygen Light"/>
              <a:cs typeface="Oxygen Light"/>
              <a:sym typeface="Oxygen Light"/>
            </a:endParaRPr>
          </a:p>
        </p:txBody>
      </p:sp>
      <p:sp>
        <p:nvSpPr>
          <p:cNvPr id="409" name="Google Shape;409;p36"/>
          <p:cNvSpPr txBox="1"/>
          <p:nvPr/>
        </p:nvSpPr>
        <p:spPr>
          <a:xfrm>
            <a:off x="2061400" y="336825"/>
            <a:ext cx="410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[2]</a:t>
            </a:r>
            <a:endParaRPr sz="1000">
              <a:latin typeface="Oxygen Light"/>
              <a:ea typeface="Oxygen Light"/>
              <a:cs typeface="Oxygen Light"/>
              <a:sym typeface="Oxygen Light"/>
            </a:endParaRPr>
          </a:p>
        </p:txBody>
      </p:sp>
      <p:sp>
        <p:nvSpPr>
          <p:cNvPr id="410" name="Google Shape;410;p36"/>
          <p:cNvSpPr txBox="1"/>
          <p:nvPr/>
        </p:nvSpPr>
        <p:spPr>
          <a:xfrm>
            <a:off x="-25925" y="-109225"/>
            <a:ext cx="763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Title</a:t>
            </a:r>
            <a:endParaRPr sz="1000">
              <a:latin typeface="Oxygen Light"/>
              <a:ea typeface="Oxygen Light"/>
              <a:cs typeface="Oxygen Light"/>
              <a:sym typeface="Oxygen Light"/>
            </a:endParaRPr>
          </a:p>
        </p:txBody>
      </p:sp>
      <p:sp>
        <p:nvSpPr>
          <p:cNvPr id="411" name="Google Shape;411;p36"/>
          <p:cNvSpPr txBox="1"/>
          <p:nvPr/>
        </p:nvSpPr>
        <p:spPr>
          <a:xfrm>
            <a:off x="8793700" y="4180900"/>
            <a:ext cx="3315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Oxygen Light"/>
                <a:ea typeface="Oxygen Light"/>
                <a:cs typeface="Oxygen Light"/>
                <a:sym typeface="Oxygen Light"/>
              </a:rPr>
              <a:t>[5]</a:t>
            </a:r>
            <a:endParaRPr sz="700">
              <a:latin typeface="Oxygen Light"/>
              <a:ea typeface="Oxygen Light"/>
              <a:cs typeface="Oxygen Light"/>
              <a:sym typeface="Oxygen Light"/>
            </a:endParaRPr>
          </a:p>
        </p:txBody>
      </p:sp>
      <p:sp>
        <p:nvSpPr>
          <p:cNvPr id="412" name="Google Shape;412;p36"/>
          <p:cNvSpPr txBox="1"/>
          <p:nvPr/>
        </p:nvSpPr>
        <p:spPr>
          <a:xfrm>
            <a:off x="7501625" y="4166625"/>
            <a:ext cx="3315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Oxygen Light"/>
                <a:ea typeface="Oxygen Light"/>
                <a:cs typeface="Oxygen Light"/>
                <a:sym typeface="Oxygen Light"/>
              </a:rPr>
              <a:t>[4]</a:t>
            </a:r>
            <a:endParaRPr sz="700">
              <a:latin typeface="Oxygen Light"/>
              <a:ea typeface="Oxygen Light"/>
              <a:cs typeface="Oxygen Light"/>
              <a:sym typeface="Oxygen Light"/>
            </a:endParaRPr>
          </a:p>
        </p:txBody>
      </p:sp>
      <p:sp>
        <p:nvSpPr>
          <p:cNvPr id="413" name="Google Shape;413;p36"/>
          <p:cNvSpPr txBox="1"/>
          <p:nvPr/>
        </p:nvSpPr>
        <p:spPr>
          <a:xfrm>
            <a:off x="8128550" y="4180900"/>
            <a:ext cx="3315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Oxygen Light"/>
                <a:ea typeface="Oxygen Light"/>
                <a:cs typeface="Oxygen Light"/>
                <a:sym typeface="Oxygen Light"/>
              </a:rPr>
              <a:t>[3]</a:t>
            </a:r>
            <a:endParaRPr sz="700">
              <a:latin typeface="Oxygen Light"/>
              <a:ea typeface="Oxygen Light"/>
              <a:cs typeface="Oxygen Light"/>
              <a:sym typeface="Oxygen Light"/>
            </a:endParaRPr>
          </a:p>
        </p:txBody>
      </p:sp>
      <p:sp>
        <p:nvSpPr>
          <p:cNvPr id="414" name="Google Shape;414;p36"/>
          <p:cNvSpPr txBox="1"/>
          <p:nvPr/>
        </p:nvSpPr>
        <p:spPr>
          <a:xfrm>
            <a:off x="7622075" y="4631600"/>
            <a:ext cx="3315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Oxygen Light"/>
                <a:ea typeface="Oxygen Light"/>
                <a:cs typeface="Oxygen Light"/>
                <a:sym typeface="Oxygen Light"/>
              </a:rPr>
              <a:t>[6]</a:t>
            </a:r>
            <a:endParaRPr sz="700">
              <a:latin typeface="Oxygen Light"/>
              <a:ea typeface="Oxygen Light"/>
              <a:cs typeface="Oxygen Light"/>
              <a:sym typeface="Oxygen Light"/>
            </a:endParaRPr>
          </a:p>
        </p:txBody>
      </p:sp>
      <p:sp>
        <p:nvSpPr>
          <p:cNvPr id="415" name="Google Shape;415;p36"/>
          <p:cNvSpPr txBox="1"/>
          <p:nvPr/>
        </p:nvSpPr>
        <p:spPr>
          <a:xfrm>
            <a:off x="2312575" y="4595600"/>
            <a:ext cx="471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00">
                <a:latin typeface="Calibri"/>
                <a:ea typeface="Calibri"/>
                <a:cs typeface="Calibri"/>
                <a:sym typeface="Calibri"/>
              </a:rPr>
              <a:t>[1] “30 must-see user persona templates” Justinmind. (</a:t>
            </a:r>
            <a:r>
              <a:rPr lang="en" sz="500" u="sng">
                <a:solidFill>
                  <a:srgbClr val="1155CC"/>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https://www.justinmind.com/blog/user-persona-templates/</a:t>
            </a:r>
            <a:r>
              <a:rPr lang="en" sz="500">
                <a:solidFill>
                  <a:schemeClr val="dk1"/>
                </a:solidFill>
                <a:latin typeface="Calibri"/>
                <a:ea typeface="Calibri"/>
                <a:cs typeface="Calibri"/>
                <a:sym typeface="Calibri"/>
              </a:rPr>
              <a:t>)</a:t>
            </a:r>
            <a:endParaRPr sz="500">
              <a:solidFill>
                <a:schemeClr val="dk1"/>
              </a:solidFill>
              <a:latin typeface="Calibri"/>
              <a:ea typeface="Calibri"/>
              <a:cs typeface="Calibri"/>
              <a:sym typeface="Calibri"/>
            </a:endParaRPr>
          </a:p>
          <a:p>
            <a:pPr marL="0" lvl="0" indent="0" algn="l" rtl="0">
              <a:spcBef>
                <a:spcPts val="0"/>
              </a:spcBef>
              <a:spcAft>
                <a:spcPts val="0"/>
              </a:spcAft>
              <a:buNone/>
            </a:pPr>
            <a:r>
              <a:rPr lang="en" sz="500">
                <a:solidFill>
                  <a:schemeClr val="dk1"/>
                </a:solidFill>
                <a:latin typeface="Calibri"/>
                <a:ea typeface="Calibri"/>
                <a:cs typeface="Calibri"/>
                <a:sym typeface="Calibri"/>
              </a:rPr>
              <a:t>[2] </a:t>
            </a:r>
            <a:r>
              <a:rPr lang="en" sz="500">
                <a:solidFill>
                  <a:srgbClr val="2C343E"/>
                </a:solidFill>
                <a:latin typeface="Calibri"/>
                <a:ea typeface="Calibri"/>
                <a:cs typeface="Calibri"/>
                <a:sym typeface="Calibri"/>
              </a:rPr>
              <a:t>mentatdgt. </a:t>
            </a:r>
            <a:r>
              <a:rPr lang="en" sz="500">
                <a:solidFill>
                  <a:schemeClr val="dk1"/>
                </a:solidFill>
                <a:latin typeface="Calibri"/>
                <a:ea typeface="Calibri"/>
                <a:cs typeface="Calibri"/>
                <a:sym typeface="Calibri"/>
              </a:rPr>
              <a:t>“</a:t>
            </a:r>
            <a:r>
              <a:rPr lang="en" sz="500">
                <a:solidFill>
                  <a:srgbClr val="333333"/>
                </a:solidFill>
                <a:highlight>
                  <a:srgbClr val="FFFFFF"/>
                </a:highlight>
                <a:latin typeface="Calibri"/>
                <a:ea typeface="Calibri"/>
                <a:cs typeface="Calibri"/>
                <a:sym typeface="Calibri"/>
              </a:rPr>
              <a:t>Man Wearing Black Suit Jacket and Pants · Free Stock Photo”(</a:t>
            </a:r>
            <a:r>
              <a:rPr lang="en" sz="500" u="sng">
                <a:solidFill>
                  <a:srgbClr val="1155CC"/>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https://www.pexels.com/photo/man-wearing-black-suit-jacket-and-pants-937481/</a:t>
            </a:r>
            <a:r>
              <a:rPr lang="en" sz="500">
                <a:solidFill>
                  <a:srgbClr val="1A73E8"/>
                </a:solidFill>
                <a:latin typeface="Calibri"/>
                <a:ea typeface="Calibri"/>
                <a:cs typeface="Calibri"/>
                <a:sym typeface="Calibri"/>
              </a:rPr>
              <a:t> </a:t>
            </a:r>
            <a:r>
              <a:rPr lang="en" sz="500">
                <a:solidFill>
                  <a:schemeClr val="dk1"/>
                </a:solidFill>
                <a:latin typeface="Calibri"/>
                <a:ea typeface="Calibri"/>
                <a:cs typeface="Calibri"/>
                <a:sym typeface="Calibri"/>
              </a:rPr>
              <a:t>)</a:t>
            </a:r>
            <a:endParaRPr sz="500">
              <a:solidFill>
                <a:schemeClr val="dk1"/>
              </a:solidFill>
              <a:latin typeface="Calibri"/>
              <a:ea typeface="Calibri"/>
              <a:cs typeface="Calibri"/>
              <a:sym typeface="Calibri"/>
            </a:endParaRPr>
          </a:p>
          <a:p>
            <a:pPr marL="0" lvl="0" indent="0" algn="l" rtl="0">
              <a:spcBef>
                <a:spcPts val="0"/>
              </a:spcBef>
              <a:spcAft>
                <a:spcPts val="0"/>
              </a:spcAft>
              <a:buNone/>
            </a:pPr>
            <a:r>
              <a:rPr lang="en" sz="500">
                <a:solidFill>
                  <a:schemeClr val="dk1"/>
                </a:solidFill>
                <a:latin typeface="Calibri"/>
                <a:ea typeface="Calibri"/>
                <a:cs typeface="Calibri"/>
                <a:sym typeface="Calibri"/>
              </a:rPr>
              <a:t>[3] “Database icon” (</a:t>
            </a:r>
            <a:r>
              <a:rPr lang="en" sz="500" u="sng">
                <a:solidFill>
                  <a:srgbClr val="1155CC"/>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https://logodix.com/database</a:t>
            </a:r>
            <a:r>
              <a:rPr lang="en" sz="500">
                <a:solidFill>
                  <a:srgbClr val="1155CC"/>
                </a:solidFill>
                <a:latin typeface="Calibri"/>
                <a:ea typeface="Calibri"/>
                <a:cs typeface="Calibri"/>
                <a:sym typeface="Calibri"/>
              </a:rPr>
              <a:t> </a:t>
            </a:r>
            <a:r>
              <a:rPr lang="en" sz="500">
                <a:solidFill>
                  <a:schemeClr val="dk1"/>
                </a:solidFill>
                <a:latin typeface="Calibri"/>
                <a:ea typeface="Calibri"/>
                <a:cs typeface="Calibri"/>
                <a:sym typeface="Calibri"/>
              </a:rPr>
              <a:t>)</a:t>
            </a:r>
            <a:endParaRPr sz="500">
              <a:solidFill>
                <a:schemeClr val="dk1"/>
              </a:solidFill>
              <a:latin typeface="Calibri"/>
              <a:ea typeface="Calibri"/>
              <a:cs typeface="Calibri"/>
              <a:sym typeface="Calibri"/>
            </a:endParaRPr>
          </a:p>
          <a:p>
            <a:pPr marL="0" lvl="0" indent="0" algn="l" rtl="0">
              <a:spcBef>
                <a:spcPts val="0"/>
              </a:spcBef>
              <a:spcAft>
                <a:spcPts val="0"/>
              </a:spcAft>
              <a:buNone/>
            </a:pPr>
            <a:r>
              <a:rPr lang="en" sz="500">
                <a:solidFill>
                  <a:schemeClr val="dk1"/>
                </a:solidFill>
                <a:latin typeface="Calibri"/>
                <a:ea typeface="Calibri"/>
                <a:cs typeface="Calibri"/>
                <a:sym typeface="Calibri"/>
              </a:rPr>
              <a:t>[4]  Pipalva, A. “Circle Microsoft office icon” (</a:t>
            </a:r>
            <a:r>
              <a:rPr lang="en" sz="500" u="sng">
                <a:solidFill>
                  <a:srgbClr val="1155CC"/>
                </a:solidFill>
                <a:latin typeface="Calibri"/>
                <a:ea typeface="Calibri"/>
                <a:cs typeface="Calibri"/>
                <a:sym typeface="Calibri"/>
                <a:hlinkClick r:id="rId7">
                  <a:extLst>
                    <a:ext uri="{A12FA001-AC4F-418D-AE19-62706E023703}">
                      <ahyp:hlinkClr xmlns:ahyp="http://schemas.microsoft.com/office/drawing/2018/hyperlinkcolor" val="tx"/>
                    </a:ext>
                  </a:extLst>
                </a:hlinkClick>
              </a:rPr>
              <a:t>https://www.iconfinder.com/icons/3069728/circle_microsoft_microsoft_office_office_round_icon_icon</a:t>
            </a:r>
            <a:r>
              <a:rPr lang="en" sz="500">
                <a:solidFill>
                  <a:schemeClr val="dk1"/>
                </a:solidFill>
                <a:latin typeface="Calibri"/>
                <a:ea typeface="Calibri"/>
                <a:cs typeface="Calibri"/>
                <a:sym typeface="Calibri"/>
              </a:rPr>
              <a:t>)</a:t>
            </a:r>
            <a:endParaRPr sz="500">
              <a:solidFill>
                <a:schemeClr val="dk1"/>
              </a:solidFill>
              <a:latin typeface="Calibri"/>
              <a:ea typeface="Calibri"/>
              <a:cs typeface="Calibri"/>
              <a:sym typeface="Calibri"/>
            </a:endParaRPr>
          </a:p>
          <a:p>
            <a:pPr marL="0" lvl="0" indent="0" algn="l" rtl="0">
              <a:spcBef>
                <a:spcPts val="0"/>
              </a:spcBef>
              <a:spcAft>
                <a:spcPts val="0"/>
              </a:spcAft>
              <a:buNone/>
            </a:pPr>
            <a:r>
              <a:rPr lang="en" sz="500">
                <a:solidFill>
                  <a:schemeClr val="dk1"/>
                </a:solidFill>
                <a:latin typeface="Calibri"/>
                <a:ea typeface="Calibri"/>
                <a:cs typeface="Calibri"/>
                <a:sym typeface="Calibri"/>
              </a:rPr>
              <a:t>[5]“Lucid PNG images”</a:t>
            </a:r>
            <a:r>
              <a:rPr lang="en" sz="500" u="sng">
                <a:solidFill>
                  <a:srgbClr val="1155CC"/>
                </a:solidFill>
                <a:latin typeface="Calibri"/>
                <a:ea typeface="Calibri"/>
                <a:cs typeface="Calibri"/>
                <a:sym typeface="Calibri"/>
              </a:rPr>
              <a:t> (</a:t>
            </a:r>
            <a:r>
              <a:rPr lang="en" sz="500" u="sng">
                <a:solidFill>
                  <a:srgbClr val="1155CC"/>
                </a:solidFill>
                <a:latin typeface="Calibri"/>
                <a:ea typeface="Calibri"/>
                <a:cs typeface="Calibri"/>
                <a:sym typeface="Calibri"/>
                <a:hlinkClick r:id="rId8">
                  <a:extLst>
                    <a:ext uri="{A12FA001-AC4F-418D-AE19-62706E023703}">
                      <ahyp:hlinkClr xmlns:ahyp="http://schemas.microsoft.com/office/drawing/2018/hyperlinkcolor" val="tx"/>
                    </a:ext>
                  </a:extLst>
                </a:hlinkClick>
              </a:rPr>
              <a:t>https://www.pngwing.com/en/search?q=lucidchart</a:t>
            </a:r>
            <a:r>
              <a:rPr lang="en" sz="500">
                <a:solidFill>
                  <a:schemeClr val="dk1"/>
                </a:solidFill>
                <a:latin typeface="Calibri"/>
                <a:ea typeface="Calibri"/>
                <a:cs typeface="Calibri"/>
                <a:sym typeface="Calibri"/>
              </a:rPr>
              <a:t>)</a:t>
            </a:r>
            <a:endParaRPr sz="500">
              <a:solidFill>
                <a:schemeClr val="dk1"/>
              </a:solidFill>
              <a:latin typeface="Calibri"/>
              <a:ea typeface="Calibri"/>
              <a:cs typeface="Calibri"/>
              <a:sym typeface="Calibri"/>
            </a:endParaRPr>
          </a:p>
          <a:p>
            <a:pPr marL="0" lvl="0" indent="0" algn="l" rtl="0">
              <a:spcBef>
                <a:spcPts val="0"/>
              </a:spcBef>
              <a:spcAft>
                <a:spcPts val="0"/>
              </a:spcAft>
              <a:buNone/>
            </a:pPr>
            <a:r>
              <a:rPr lang="en" sz="500">
                <a:solidFill>
                  <a:schemeClr val="dk1"/>
                </a:solidFill>
                <a:latin typeface="Calibri"/>
                <a:ea typeface="Calibri"/>
                <a:cs typeface="Calibri"/>
                <a:sym typeface="Calibri"/>
              </a:rPr>
              <a:t>[6] “phpMyAdmin icon” (</a:t>
            </a:r>
            <a:r>
              <a:rPr lang="en" sz="500" u="sng">
                <a:solidFill>
                  <a:srgbClr val="1155CC"/>
                </a:solidFill>
                <a:latin typeface="Calibri"/>
                <a:ea typeface="Calibri"/>
                <a:cs typeface="Calibri"/>
                <a:sym typeface="Calibri"/>
                <a:hlinkClick r:id="rId9">
                  <a:extLst>
                    <a:ext uri="{A12FA001-AC4F-418D-AE19-62706E023703}">
                      <ahyp:hlinkClr xmlns:ahyp="http://schemas.microsoft.com/office/drawing/2018/hyperlinkcolor" val="tx"/>
                    </a:ext>
                  </a:extLst>
                </a:hlinkClick>
              </a:rPr>
              <a:t>https://www.freeiconspng.com/images/phpmyadmin-icon</a:t>
            </a:r>
            <a:r>
              <a:rPr lang="en" sz="500">
                <a:solidFill>
                  <a:schemeClr val="dk1"/>
                </a:solidFill>
                <a:latin typeface="Calibri"/>
                <a:ea typeface="Calibri"/>
                <a:cs typeface="Calibri"/>
                <a:sym typeface="Calibri"/>
              </a:rPr>
              <a:t>)</a:t>
            </a:r>
            <a:endParaRPr sz="5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7"/>
          <p:cNvSpPr txBox="1"/>
          <p:nvPr/>
        </p:nvSpPr>
        <p:spPr>
          <a:xfrm>
            <a:off x="79212" y="54262"/>
            <a:ext cx="1927200" cy="606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rgbClr val="A1C448"/>
                </a:solidFill>
                <a:latin typeface="Abril Fatface"/>
                <a:ea typeface="Abril Fatface"/>
                <a:cs typeface="Abril Fatface"/>
                <a:sym typeface="Abril Fatface"/>
              </a:rPr>
              <a:t>User Story 1</a:t>
            </a:r>
            <a:endParaRPr sz="2400">
              <a:solidFill>
                <a:srgbClr val="A1C448"/>
              </a:solidFill>
              <a:latin typeface="Abril Fatface"/>
              <a:ea typeface="Abril Fatface"/>
              <a:cs typeface="Abril Fatface"/>
              <a:sym typeface="Abril Fatface"/>
            </a:endParaRPr>
          </a:p>
        </p:txBody>
      </p:sp>
      <p:sp>
        <p:nvSpPr>
          <p:cNvPr id="421" name="Google Shape;421;p37"/>
          <p:cNvSpPr txBox="1"/>
          <p:nvPr/>
        </p:nvSpPr>
        <p:spPr>
          <a:xfrm>
            <a:off x="1395150" y="455844"/>
            <a:ext cx="6353700" cy="33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A1C448"/>
                </a:solidFill>
                <a:latin typeface="Abril Fatface"/>
                <a:ea typeface="Abril Fatface"/>
                <a:cs typeface="Abril Fatface"/>
                <a:sym typeface="Abril Fatface"/>
              </a:rPr>
              <a:t>Epic: </a:t>
            </a:r>
            <a:r>
              <a:rPr lang="en">
                <a:latin typeface="Calibri"/>
                <a:ea typeface="Calibri"/>
                <a:cs typeface="Calibri"/>
                <a:sym typeface="Calibri"/>
              </a:rPr>
              <a:t>Storing and Retrieving Data</a:t>
            </a:r>
            <a:endParaRPr>
              <a:latin typeface="Calibri"/>
              <a:ea typeface="Calibri"/>
              <a:cs typeface="Calibri"/>
              <a:sym typeface="Calibri"/>
            </a:endParaRPr>
          </a:p>
        </p:txBody>
      </p:sp>
      <p:sp>
        <p:nvSpPr>
          <p:cNvPr id="422" name="Google Shape;422;p37"/>
          <p:cNvSpPr txBox="1"/>
          <p:nvPr/>
        </p:nvSpPr>
        <p:spPr>
          <a:xfrm>
            <a:off x="380303" y="909433"/>
            <a:ext cx="2625600" cy="307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300">
                <a:solidFill>
                  <a:schemeClr val="accent2"/>
                </a:solidFill>
                <a:latin typeface="Abril Fatface"/>
                <a:ea typeface="Abril Fatface"/>
                <a:cs typeface="Abril Fatface"/>
                <a:sym typeface="Abril Fatface"/>
              </a:rPr>
              <a:t>Functional Requirements</a:t>
            </a:r>
            <a:endParaRPr sz="1300">
              <a:solidFill>
                <a:schemeClr val="accent2"/>
              </a:solidFill>
              <a:latin typeface="Abril Fatface"/>
              <a:ea typeface="Abril Fatface"/>
              <a:cs typeface="Abril Fatface"/>
              <a:sym typeface="Abril Fatface"/>
            </a:endParaRPr>
          </a:p>
          <a:p>
            <a:pPr marL="0" lvl="0" indent="0" algn="l" rtl="0">
              <a:spcBef>
                <a:spcPts val="0"/>
              </a:spcBef>
              <a:spcAft>
                <a:spcPts val="0"/>
              </a:spcAft>
              <a:buNone/>
            </a:pPr>
            <a:endParaRPr sz="1300">
              <a:latin typeface="Calibri"/>
              <a:ea typeface="Calibri"/>
              <a:cs typeface="Calibri"/>
              <a:sym typeface="Calibri"/>
            </a:endParaRPr>
          </a:p>
          <a:p>
            <a:pPr marL="0" lvl="0" indent="0" algn="l" rtl="0">
              <a:spcBef>
                <a:spcPts val="0"/>
              </a:spcBef>
              <a:spcAft>
                <a:spcPts val="0"/>
              </a:spcAft>
              <a:buNone/>
            </a:pPr>
            <a:r>
              <a:rPr lang="en" sz="1300">
                <a:solidFill>
                  <a:srgbClr val="000000"/>
                </a:solidFill>
                <a:latin typeface="Calibri"/>
                <a:ea typeface="Calibri"/>
                <a:cs typeface="Calibri"/>
                <a:sym typeface="Calibri"/>
              </a:rPr>
              <a:t>Run query by joining multiple tables (more than 2) to gain business insights. </a:t>
            </a:r>
            <a:endParaRPr sz="1300">
              <a:solidFill>
                <a:srgbClr val="000000"/>
              </a:solidFill>
              <a:latin typeface="Calibri"/>
              <a:ea typeface="Calibri"/>
              <a:cs typeface="Calibri"/>
              <a:sym typeface="Calibri"/>
            </a:endParaRPr>
          </a:p>
          <a:p>
            <a:pPr marL="0" lvl="0" indent="0" algn="l" rtl="0">
              <a:spcBef>
                <a:spcPts val="0"/>
              </a:spcBef>
              <a:spcAft>
                <a:spcPts val="0"/>
              </a:spcAft>
              <a:buNone/>
            </a:pPr>
            <a:endParaRPr sz="1300">
              <a:latin typeface="Calibri"/>
              <a:ea typeface="Calibri"/>
              <a:cs typeface="Calibri"/>
              <a:sym typeface="Calibri"/>
            </a:endParaRPr>
          </a:p>
          <a:p>
            <a:pPr marL="0" lvl="0" indent="0" algn="l" rtl="0">
              <a:spcBef>
                <a:spcPts val="0"/>
              </a:spcBef>
              <a:spcAft>
                <a:spcPts val="0"/>
              </a:spcAft>
              <a:buNone/>
            </a:pPr>
            <a:r>
              <a:rPr lang="en" sz="1300">
                <a:solidFill>
                  <a:srgbClr val="000000"/>
                </a:solidFill>
                <a:latin typeface="Calibri"/>
                <a:ea typeface="Calibri"/>
                <a:cs typeface="Calibri"/>
                <a:sym typeface="Calibri"/>
              </a:rPr>
              <a:t>Easy and quick retrieval of the Customer table, Orders table and Employee table. </a:t>
            </a:r>
            <a:endParaRPr sz="1300">
              <a:solidFill>
                <a:srgbClr val="000000"/>
              </a:solidFill>
              <a:latin typeface="Calibri"/>
              <a:ea typeface="Calibri"/>
              <a:cs typeface="Calibri"/>
              <a:sym typeface="Calibri"/>
            </a:endParaRPr>
          </a:p>
          <a:p>
            <a:pPr marL="0" lvl="0" indent="0" algn="ctr" rtl="0">
              <a:spcBef>
                <a:spcPts val="0"/>
              </a:spcBef>
              <a:spcAft>
                <a:spcPts val="0"/>
              </a:spcAft>
              <a:buNone/>
            </a:pPr>
            <a:endParaRPr sz="1000">
              <a:solidFill>
                <a:srgbClr val="000000"/>
              </a:solidFill>
              <a:latin typeface="Oxygen Light"/>
              <a:ea typeface="Oxygen Light"/>
              <a:cs typeface="Oxygen Light"/>
              <a:sym typeface="Oxygen Light"/>
            </a:endParaRPr>
          </a:p>
        </p:txBody>
      </p:sp>
      <p:sp>
        <p:nvSpPr>
          <p:cNvPr id="423" name="Google Shape;423;p37"/>
          <p:cNvSpPr txBox="1"/>
          <p:nvPr/>
        </p:nvSpPr>
        <p:spPr>
          <a:xfrm>
            <a:off x="3005900" y="848925"/>
            <a:ext cx="3264900" cy="307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300">
                <a:solidFill>
                  <a:schemeClr val="accent2"/>
                </a:solidFill>
                <a:latin typeface="Abril Fatface"/>
                <a:ea typeface="Abril Fatface"/>
                <a:cs typeface="Abril Fatface"/>
                <a:sym typeface="Abril Fatface"/>
              </a:rPr>
              <a:t>User Story</a:t>
            </a:r>
            <a:endParaRPr sz="1300">
              <a:solidFill>
                <a:schemeClr val="accent2"/>
              </a:solidFill>
              <a:latin typeface="Abril Fatface"/>
              <a:ea typeface="Abril Fatface"/>
              <a:cs typeface="Abril Fatface"/>
              <a:sym typeface="Abril Fatface"/>
            </a:endParaRPr>
          </a:p>
          <a:p>
            <a:pPr marL="0" lvl="0" indent="0" algn="l" rtl="0">
              <a:spcBef>
                <a:spcPts val="0"/>
              </a:spcBef>
              <a:spcAft>
                <a:spcPts val="0"/>
              </a:spcAft>
              <a:buNone/>
            </a:pPr>
            <a:endParaRPr sz="1300">
              <a:latin typeface="Calibri"/>
              <a:ea typeface="Calibri"/>
              <a:cs typeface="Calibri"/>
              <a:sym typeface="Calibri"/>
            </a:endParaRPr>
          </a:p>
          <a:p>
            <a:pPr marL="0" lvl="0" indent="0" algn="l" rtl="0">
              <a:spcBef>
                <a:spcPts val="0"/>
              </a:spcBef>
              <a:spcAft>
                <a:spcPts val="0"/>
              </a:spcAft>
              <a:buNone/>
            </a:pPr>
            <a:r>
              <a:rPr lang="en" sz="1300">
                <a:solidFill>
                  <a:srgbClr val="000000"/>
                </a:solidFill>
                <a:latin typeface="Calibri"/>
                <a:ea typeface="Calibri"/>
                <a:cs typeface="Calibri"/>
                <a:sym typeface="Calibri"/>
              </a:rPr>
              <a:t>As </a:t>
            </a:r>
            <a:r>
              <a:rPr lang="en" sz="1300">
                <a:latin typeface="Calibri"/>
                <a:ea typeface="Calibri"/>
                <a:cs typeface="Calibri"/>
                <a:sym typeface="Calibri"/>
              </a:rPr>
              <a:t>Savannah Walker(Business Analyst)</a:t>
            </a:r>
            <a:r>
              <a:rPr lang="en" sz="1300">
                <a:solidFill>
                  <a:srgbClr val="000000"/>
                </a:solidFill>
                <a:latin typeface="Calibri"/>
                <a:ea typeface="Calibri"/>
                <a:cs typeface="Calibri"/>
                <a:sym typeface="Calibri"/>
              </a:rPr>
              <a:t>, I want to </a:t>
            </a:r>
            <a:r>
              <a:rPr lang="en" sz="1300">
                <a:latin typeface="Calibri"/>
                <a:ea typeface="Calibri"/>
                <a:cs typeface="Calibri"/>
                <a:sym typeface="Calibri"/>
              </a:rPr>
              <a:t>use the </a:t>
            </a:r>
            <a:r>
              <a:rPr lang="en" sz="1300">
                <a:solidFill>
                  <a:srgbClr val="000000"/>
                </a:solidFill>
                <a:latin typeface="Calibri"/>
                <a:ea typeface="Calibri"/>
                <a:cs typeface="Calibri"/>
                <a:sym typeface="Calibri"/>
              </a:rPr>
              <a:t>relational database to join multiple tables </a:t>
            </a:r>
            <a:r>
              <a:rPr lang="en" sz="1300">
                <a:latin typeface="Calibri"/>
                <a:ea typeface="Calibri"/>
                <a:cs typeface="Calibri"/>
                <a:sym typeface="Calibri"/>
              </a:rPr>
              <a:t>such as writing a join query to</a:t>
            </a:r>
            <a:r>
              <a:rPr lang="en" sz="1300">
                <a:solidFill>
                  <a:srgbClr val="000000"/>
                </a:solidFill>
                <a:latin typeface="Calibri"/>
                <a:ea typeface="Calibri"/>
                <a:cs typeface="Calibri"/>
                <a:sym typeface="Calibri"/>
              </a:rPr>
              <a:t> join the Customer table, Orders table and the Employee table(type of Employee: Delivery Personnel)</a:t>
            </a:r>
            <a:r>
              <a:rPr lang="en" sz="1300">
                <a:latin typeface="Calibri"/>
                <a:ea typeface="Calibri"/>
                <a:cs typeface="Calibri"/>
                <a:sym typeface="Calibri"/>
              </a:rPr>
              <a:t> so that I can to get insights to understand in which areas to increase number of Delivery Personnel which in turn will increase customer satisfaction scores as deliveries will be faster.</a:t>
            </a:r>
            <a:endParaRPr sz="1300">
              <a:latin typeface="Calibri"/>
              <a:ea typeface="Calibri"/>
              <a:cs typeface="Calibri"/>
              <a:sym typeface="Calibri"/>
            </a:endParaRPr>
          </a:p>
        </p:txBody>
      </p:sp>
      <p:cxnSp>
        <p:nvCxnSpPr>
          <p:cNvPr id="424" name="Google Shape;424;p37"/>
          <p:cNvCxnSpPr/>
          <p:nvPr/>
        </p:nvCxnSpPr>
        <p:spPr>
          <a:xfrm>
            <a:off x="2017050" y="392774"/>
            <a:ext cx="7163100" cy="12600"/>
          </a:xfrm>
          <a:prstGeom prst="straightConnector1">
            <a:avLst/>
          </a:prstGeom>
          <a:noFill/>
          <a:ln w="76200" cap="flat" cmpd="sng">
            <a:solidFill>
              <a:srgbClr val="A1C448"/>
            </a:solidFill>
            <a:prstDash val="solid"/>
            <a:round/>
            <a:headEnd type="none" w="med" len="med"/>
            <a:tailEnd type="none" w="med" len="med"/>
          </a:ln>
        </p:spPr>
      </p:cxnSp>
      <p:sp>
        <p:nvSpPr>
          <p:cNvPr id="425" name="Google Shape;425;p37"/>
          <p:cNvSpPr txBox="1"/>
          <p:nvPr/>
        </p:nvSpPr>
        <p:spPr>
          <a:xfrm>
            <a:off x="6399850" y="845000"/>
            <a:ext cx="2539800" cy="307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300">
                <a:solidFill>
                  <a:schemeClr val="accent2"/>
                </a:solidFill>
                <a:latin typeface="Abril Fatface"/>
                <a:ea typeface="Abril Fatface"/>
                <a:cs typeface="Abril Fatface"/>
                <a:sym typeface="Abril Fatface"/>
              </a:rPr>
              <a:t>Acceptance Criteria</a:t>
            </a:r>
            <a:endParaRPr sz="1300">
              <a:solidFill>
                <a:schemeClr val="accent2"/>
              </a:solidFill>
              <a:latin typeface="Abril Fatface"/>
              <a:ea typeface="Abril Fatface"/>
              <a:cs typeface="Abril Fatface"/>
              <a:sym typeface="Abril Fatface"/>
            </a:endParaRPr>
          </a:p>
          <a:p>
            <a:pPr marL="0" lvl="0" indent="0" algn="l" rtl="0">
              <a:spcBef>
                <a:spcPts val="0"/>
              </a:spcBef>
              <a:spcAft>
                <a:spcPts val="0"/>
              </a:spcAft>
              <a:buNone/>
            </a:pPr>
            <a:endParaRPr sz="1300">
              <a:latin typeface="Calibri"/>
              <a:ea typeface="Calibri"/>
              <a:cs typeface="Calibri"/>
              <a:sym typeface="Calibri"/>
            </a:endParaRPr>
          </a:p>
          <a:p>
            <a:pPr marL="0" lvl="0" indent="0" algn="l" rtl="0">
              <a:spcBef>
                <a:spcPts val="0"/>
              </a:spcBef>
              <a:spcAft>
                <a:spcPts val="0"/>
              </a:spcAft>
              <a:buNone/>
            </a:pPr>
            <a:r>
              <a:rPr lang="en" sz="1300">
                <a:solidFill>
                  <a:srgbClr val="000000"/>
                </a:solidFill>
                <a:latin typeface="Calibri"/>
                <a:ea typeface="Calibri"/>
                <a:cs typeface="Calibri"/>
                <a:sym typeface="Calibri"/>
              </a:rPr>
              <a:t>Database should contain the</a:t>
            </a:r>
            <a:r>
              <a:rPr lang="en" sz="1300">
                <a:latin typeface="Calibri"/>
                <a:ea typeface="Calibri"/>
                <a:cs typeface="Calibri"/>
                <a:sym typeface="Calibri"/>
              </a:rPr>
              <a:t> </a:t>
            </a:r>
            <a:r>
              <a:rPr lang="en" sz="1300">
                <a:solidFill>
                  <a:srgbClr val="000000"/>
                </a:solidFill>
                <a:latin typeface="Calibri"/>
                <a:ea typeface="Calibri"/>
                <a:cs typeface="Calibri"/>
                <a:sym typeface="Calibri"/>
              </a:rPr>
              <a:t>Customer, Orders and Employees tables.</a:t>
            </a:r>
            <a:endParaRPr sz="1300">
              <a:solidFill>
                <a:srgbClr val="000000"/>
              </a:solidFill>
              <a:latin typeface="Calibri"/>
              <a:ea typeface="Calibri"/>
              <a:cs typeface="Calibri"/>
              <a:sym typeface="Calibri"/>
            </a:endParaRPr>
          </a:p>
          <a:p>
            <a:pPr marL="0" lvl="0" indent="0" algn="l" rtl="0">
              <a:spcBef>
                <a:spcPts val="0"/>
              </a:spcBef>
              <a:spcAft>
                <a:spcPts val="0"/>
              </a:spcAft>
              <a:buNone/>
            </a:pPr>
            <a:endParaRPr sz="1300">
              <a:latin typeface="Calibri"/>
              <a:ea typeface="Calibri"/>
              <a:cs typeface="Calibri"/>
              <a:sym typeface="Calibri"/>
            </a:endParaRPr>
          </a:p>
          <a:p>
            <a:pPr marL="0" lvl="0" indent="0" algn="l" rtl="0">
              <a:spcBef>
                <a:spcPts val="0"/>
              </a:spcBef>
              <a:spcAft>
                <a:spcPts val="0"/>
              </a:spcAft>
              <a:buNone/>
            </a:pPr>
            <a:r>
              <a:rPr lang="en" sz="1300">
                <a:solidFill>
                  <a:srgbClr val="000000"/>
                </a:solidFill>
                <a:latin typeface="Calibri"/>
                <a:ea typeface="Calibri"/>
                <a:cs typeface="Calibri"/>
                <a:sym typeface="Calibri"/>
              </a:rPr>
              <a:t>Data for the past month should be available.</a:t>
            </a:r>
            <a:endParaRPr sz="1300">
              <a:solidFill>
                <a:srgbClr val="000000"/>
              </a:solidFill>
              <a:latin typeface="Calibri"/>
              <a:ea typeface="Calibri"/>
              <a:cs typeface="Calibri"/>
              <a:sym typeface="Calibri"/>
            </a:endParaRPr>
          </a:p>
          <a:p>
            <a:pPr marL="0" lvl="0" indent="0" algn="l" rtl="0">
              <a:spcBef>
                <a:spcPts val="0"/>
              </a:spcBef>
              <a:spcAft>
                <a:spcPts val="0"/>
              </a:spcAft>
              <a:buNone/>
            </a:pPr>
            <a:endParaRPr sz="1300">
              <a:latin typeface="Calibri"/>
              <a:ea typeface="Calibri"/>
              <a:cs typeface="Calibri"/>
              <a:sym typeface="Calibri"/>
            </a:endParaRPr>
          </a:p>
          <a:p>
            <a:pPr marL="0" lvl="0" indent="0" algn="l" rtl="0">
              <a:spcBef>
                <a:spcPts val="0"/>
              </a:spcBef>
              <a:spcAft>
                <a:spcPts val="0"/>
              </a:spcAft>
              <a:buNone/>
            </a:pPr>
            <a:r>
              <a:rPr lang="en" sz="1300">
                <a:solidFill>
                  <a:srgbClr val="000000"/>
                </a:solidFill>
                <a:latin typeface="Calibri"/>
                <a:ea typeface="Calibri"/>
                <a:cs typeface="Calibri"/>
                <a:sym typeface="Calibri"/>
              </a:rPr>
              <a:t>When the query is run, it should display the results or errors in the query, if any. </a:t>
            </a:r>
            <a:endParaRPr sz="1300">
              <a:solidFill>
                <a:srgbClr val="000000"/>
              </a:solidFill>
              <a:latin typeface="Calibri"/>
              <a:ea typeface="Calibri"/>
              <a:cs typeface="Calibri"/>
              <a:sym typeface="Calibri"/>
            </a:endParaRPr>
          </a:p>
          <a:p>
            <a:pPr marL="0" lvl="0" indent="0" algn="l" rtl="0">
              <a:spcBef>
                <a:spcPts val="0"/>
              </a:spcBef>
              <a:spcAft>
                <a:spcPts val="0"/>
              </a:spcAft>
              <a:buNone/>
            </a:pPr>
            <a:endParaRPr sz="1300">
              <a:latin typeface="Calibri"/>
              <a:ea typeface="Calibri"/>
              <a:cs typeface="Calibri"/>
              <a:sym typeface="Calibri"/>
            </a:endParaRPr>
          </a:p>
          <a:p>
            <a:pPr marL="0" lvl="0" indent="0" algn="l" rtl="0">
              <a:spcBef>
                <a:spcPts val="0"/>
              </a:spcBef>
              <a:spcAft>
                <a:spcPts val="0"/>
              </a:spcAft>
              <a:buNone/>
            </a:pPr>
            <a:r>
              <a:rPr lang="en" sz="1300">
                <a:solidFill>
                  <a:schemeClr val="dk1"/>
                </a:solidFill>
                <a:latin typeface="Calibri"/>
                <a:ea typeface="Calibri"/>
                <a:cs typeface="Calibri"/>
                <a:sym typeface="Calibri"/>
              </a:rPr>
              <a:t>Ensure that customer satisfaction of customers in these areas is above 7 on a scale of  10.</a:t>
            </a:r>
            <a:endParaRPr sz="1300">
              <a:latin typeface="Calibri"/>
              <a:ea typeface="Calibri"/>
              <a:cs typeface="Calibri"/>
              <a:sym typeface="Calibri"/>
            </a:endParaRPr>
          </a:p>
        </p:txBody>
      </p:sp>
      <p:sp>
        <p:nvSpPr>
          <p:cNvPr id="426" name="Google Shape;426;p37"/>
          <p:cNvSpPr txBox="1"/>
          <p:nvPr/>
        </p:nvSpPr>
        <p:spPr>
          <a:xfrm>
            <a:off x="89950" y="-48691"/>
            <a:ext cx="885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Simple</a:t>
            </a:r>
            <a:endParaRPr sz="1000">
              <a:latin typeface="Oxygen Light"/>
              <a:ea typeface="Oxygen Light"/>
              <a:cs typeface="Oxygen Light"/>
              <a:sym typeface="Oxygen Light"/>
            </a:endParaRPr>
          </a:p>
        </p:txBody>
      </p:sp>
      <p:sp>
        <p:nvSpPr>
          <p:cNvPr id="427" name="Google Shape;427;p37"/>
          <p:cNvSpPr/>
          <p:nvPr/>
        </p:nvSpPr>
        <p:spPr>
          <a:xfrm>
            <a:off x="4907274" y="3866551"/>
            <a:ext cx="311400" cy="1182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8" name="Google Shape;428;p37"/>
          <p:cNvPicPr preferRelativeResize="0"/>
          <p:nvPr/>
        </p:nvPicPr>
        <p:blipFill rotWithShape="1">
          <a:blip r:embed="rId3">
            <a:alphaModFix/>
          </a:blip>
          <a:srcRect l="1527" r="5345" b="15110"/>
          <a:stretch/>
        </p:blipFill>
        <p:spPr>
          <a:xfrm>
            <a:off x="79200" y="3371450"/>
            <a:ext cx="5508598" cy="1716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8"/>
          <p:cNvSpPr txBox="1"/>
          <p:nvPr/>
        </p:nvSpPr>
        <p:spPr>
          <a:xfrm>
            <a:off x="157500" y="333450"/>
            <a:ext cx="5403600" cy="606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rgbClr val="A1C448"/>
                </a:solidFill>
                <a:latin typeface="Abril Fatface"/>
                <a:ea typeface="Abril Fatface"/>
                <a:cs typeface="Abril Fatface"/>
                <a:sym typeface="Abril Fatface"/>
              </a:rPr>
              <a:t>User Story 2 </a:t>
            </a:r>
            <a:endParaRPr sz="2400">
              <a:solidFill>
                <a:srgbClr val="A1C448"/>
              </a:solidFill>
              <a:latin typeface="Abril Fatface"/>
              <a:ea typeface="Abril Fatface"/>
              <a:cs typeface="Abril Fatface"/>
              <a:sym typeface="Abril Fatface"/>
            </a:endParaRPr>
          </a:p>
        </p:txBody>
      </p:sp>
      <p:sp>
        <p:nvSpPr>
          <p:cNvPr id="434" name="Google Shape;434;p38"/>
          <p:cNvSpPr txBox="1"/>
          <p:nvPr/>
        </p:nvSpPr>
        <p:spPr>
          <a:xfrm>
            <a:off x="1395150" y="803075"/>
            <a:ext cx="6353700" cy="60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A1C448"/>
                </a:solidFill>
                <a:latin typeface="Abril Fatface"/>
                <a:ea typeface="Abril Fatface"/>
                <a:cs typeface="Abril Fatface"/>
                <a:sym typeface="Abril Fatface"/>
              </a:rPr>
              <a:t>Epic: </a:t>
            </a:r>
            <a:r>
              <a:rPr lang="en">
                <a:latin typeface="Calibri"/>
                <a:ea typeface="Calibri"/>
                <a:cs typeface="Calibri"/>
                <a:sym typeface="Calibri"/>
              </a:rPr>
              <a:t>Storing and Retrieving Large Datasets  </a:t>
            </a:r>
            <a:endParaRPr>
              <a:latin typeface="Calibri"/>
              <a:ea typeface="Calibri"/>
              <a:cs typeface="Calibri"/>
              <a:sym typeface="Calibri"/>
            </a:endParaRPr>
          </a:p>
        </p:txBody>
      </p:sp>
      <p:sp>
        <p:nvSpPr>
          <p:cNvPr id="435" name="Google Shape;435;p38"/>
          <p:cNvSpPr txBox="1"/>
          <p:nvPr/>
        </p:nvSpPr>
        <p:spPr>
          <a:xfrm>
            <a:off x="556875" y="1274375"/>
            <a:ext cx="2517300" cy="307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300">
                <a:solidFill>
                  <a:schemeClr val="accent2"/>
                </a:solidFill>
                <a:latin typeface="Abril Fatface"/>
                <a:ea typeface="Abril Fatface"/>
                <a:cs typeface="Abril Fatface"/>
                <a:sym typeface="Abril Fatface"/>
              </a:rPr>
              <a:t>Functional Requirements</a:t>
            </a:r>
            <a:endParaRPr sz="1300">
              <a:solidFill>
                <a:schemeClr val="accent2"/>
              </a:solidFill>
              <a:latin typeface="Abril Fatface"/>
              <a:ea typeface="Abril Fatface"/>
              <a:cs typeface="Abril Fatface"/>
              <a:sym typeface="Abril Fatface"/>
            </a:endParaRPr>
          </a:p>
          <a:p>
            <a:pPr marL="0" lvl="0" indent="0" algn="l" rtl="0">
              <a:spcBef>
                <a:spcPts val="0"/>
              </a:spcBef>
              <a:spcAft>
                <a:spcPts val="0"/>
              </a:spcAft>
              <a:buNone/>
            </a:pPr>
            <a:endParaRPr sz="1300">
              <a:latin typeface="Calibri"/>
              <a:ea typeface="Calibri"/>
              <a:cs typeface="Calibri"/>
              <a:sym typeface="Calibri"/>
            </a:endParaRPr>
          </a:p>
          <a:p>
            <a:pPr marL="0" lvl="0" indent="0" algn="l" rtl="0">
              <a:spcBef>
                <a:spcPts val="0"/>
              </a:spcBef>
              <a:spcAft>
                <a:spcPts val="0"/>
              </a:spcAft>
              <a:buNone/>
            </a:pPr>
            <a:r>
              <a:rPr lang="en" sz="1300">
                <a:solidFill>
                  <a:srgbClr val="000000"/>
                </a:solidFill>
                <a:latin typeface="Calibri"/>
                <a:ea typeface="Calibri"/>
                <a:cs typeface="Calibri"/>
                <a:sym typeface="Calibri"/>
              </a:rPr>
              <a:t>Retrieval of our 60k Customer dataset and Order dataset including information about customer address, contact information and order history to generate more customer and order insights, and ensure an automated process for easy data extraction. </a:t>
            </a:r>
            <a:endParaRPr sz="1600">
              <a:solidFill>
                <a:srgbClr val="000000"/>
              </a:solidFill>
              <a:latin typeface="Calibri"/>
              <a:ea typeface="Calibri"/>
              <a:cs typeface="Calibri"/>
              <a:sym typeface="Calibri"/>
            </a:endParaRPr>
          </a:p>
          <a:p>
            <a:pPr marL="0" lvl="0" indent="0" algn="ctr" rtl="0">
              <a:spcBef>
                <a:spcPts val="0"/>
              </a:spcBef>
              <a:spcAft>
                <a:spcPts val="0"/>
              </a:spcAft>
              <a:buNone/>
            </a:pPr>
            <a:endParaRPr sz="1000">
              <a:solidFill>
                <a:srgbClr val="000000"/>
              </a:solidFill>
              <a:latin typeface="Oxygen Light"/>
              <a:ea typeface="Oxygen Light"/>
              <a:cs typeface="Oxygen Light"/>
              <a:sym typeface="Oxygen Light"/>
            </a:endParaRPr>
          </a:p>
        </p:txBody>
      </p:sp>
      <p:sp>
        <p:nvSpPr>
          <p:cNvPr id="436" name="Google Shape;436;p38"/>
          <p:cNvSpPr txBox="1"/>
          <p:nvPr/>
        </p:nvSpPr>
        <p:spPr>
          <a:xfrm>
            <a:off x="3338725" y="1274375"/>
            <a:ext cx="2517300" cy="307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300">
                <a:solidFill>
                  <a:schemeClr val="accent2"/>
                </a:solidFill>
                <a:latin typeface="Abril Fatface"/>
                <a:ea typeface="Abril Fatface"/>
                <a:cs typeface="Abril Fatface"/>
                <a:sym typeface="Abril Fatface"/>
              </a:rPr>
              <a:t>User Story</a:t>
            </a:r>
            <a:endParaRPr sz="1300">
              <a:solidFill>
                <a:schemeClr val="accent2"/>
              </a:solidFill>
              <a:latin typeface="Abril Fatface"/>
              <a:ea typeface="Abril Fatface"/>
              <a:cs typeface="Abril Fatface"/>
              <a:sym typeface="Abril Fatface"/>
            </a:endParaRPr>
          </a:p>
          <a:p>
            <a:pPr marL="0" lvl="0" indent="0" algn="l" rtl="0">
              <a:spcBef>
                <a:spcPts val="0"/>
              </a:spcBef>
              <a:spcAft>
                <a:spcPts val="0"/>
              </a:spcAft>
              <a:buNone/>
            </a:pPr>
            <a:endParaRPr sz="1300">
              <a:latin typeface="Calibri"/>
              <a:ea typeface="Calibri"/>
              <a:cs typeface="Calibri"/>
              <a:sym typeface="Calibri"/>
            </a:endParaRPr>
          </a:p>
          <a:p>
            <a:pPr marL="0" lvl="0" indent="0" algn="l" rtl="0">
              <a:spcBef>
                <a:spcPts val="0"/>
              </a:spcBef>
              <a:spcAft>
                <a:spcPts val="0"/>
              </a:spcAft>
              <a:buNone/>
            </a:pPr>
            <a:r>
              <a:rPr lang="en" sz="1300">
                <a:solidFill>
                  <a:srgbClr val="000000"/>
                </a:solidFill>
                <a:latin typeface="Calibri"/>
                <a:ea typeface="Calibri"/>
                <a:cs typeface="Calibri"/>
                <a:sym typeface="Calibri"/>
              </a:rPr>
              <a:t>As </a:t>
            </a:r>
            <a:r>
              <a:rPr lang="en" sz="1300">
                <a:solidFill>
                  <a:schemeClr val="dk1"/>
                </a:solidFill>
                <a:latin typeface="Calibri"/>
                <a:ea typeface="Calibri"/>
                <a:cs typeface="Calibri"/>
                <a:sym typeface="Calibri"/>
              </a:rPr>
              <a:t>Savannah Walker (Business Analyst)</a:t>
            </a:r>
            <a:r>
              <a:rPr lang="en" sz="1300">
                <a:solidFill>
                  <a:srgbClr val="000000"/>
                </a:solidFill>
                <a:latin typeface="Calibri"/>
                <a:ea typeface="Calibri"/>
                <a:cs typeface="Calibri"/>
                <a:sym typeface="Calibri"/>
              </a:rPr>
              <a:t>, I want to analyse Customer and Order datasets using SQL techniques like </a:t>
            </a:r>
            <a:r>
              <a:rPr lang="en" sz="1300">
                <a:latin typeface="Calibri"/>
                <a:ea typeface="Calibri"/>
                <a:cs typeface="Calibri"/>
                <a:sym typeface="Calibri"/>
              </a:rPr>
              <a:t>j</a:t>
            </a:r>
            <a:r>
              <a:rPr lang="en" sz="1300">
                <a:solidFill>
                  <a:srgbClr val="000000"/>
                </a:solidFill>
                <a:latin typeface="Calibri"/>
                <a:ea typeface="Calibri"/>
                <a:cs typeface="Calibri"/>
                <a:sym typeface="Calibri"/>
              </a:rPr>
              <a:t>oins and procedures so that we can improve customer loyalty by providing </a:t>
            </a:r>
            <a:r>
              <a:rPr lang="en" sz="1300">
                <a:latin typeface="Calibri"/>
                <a:ea typeface="Calibri"/>
                <a:cs typeface="Calibri"/>
                <a:sym typeface="Calibri"/>
              </a:rPr>
              <a:t>returning customers with coupons and </a:t>
            </a:r>
            <a:r>
              <a:rPr lang="en" sz="1300">
                <a:solidFill>
                  <a:schemeClr val="dk1"/>
                </a:solidFill>
                <a:latin typeface="Calibri"/>
                <a:ea typeface="Calibri"/>
                <a:cs typeface="Calibri"/>
                <a:sym typeface="Calibri"/>
              </a:rPr>
              <a:t>incentivize them for choosing our services.</a:t>
            </a:r>
            <a:endParaRPr sz="1600">
              <a:latin typeface="Calibri"/>
              <a:ea typeface="Calibri"/>
              <a:cs typeface="Calibri"/>
              <a:sym typeface="Calibri"/>
            </a:endParaRPr>
          </a:p>
        </p:txBody>
      </p:sp>
      <p:cxnSp>
        <p:nvCxnSpPr>
          <p:cNvPr id="437" name="Google Shape;437;p38"/>
          <p:cNvCxnSpPr/>
          <p:nvPr/>
        </p:nvCxnSpPr>
        <p:spPr>
          <a:xfrm>
            <a:off x="2086875" y="674950"/>
            <a:ext cx="7093200" cy="20400"/>
          </a:xfrm>
          <a:prstGeom prst="straightConnector1">
            <a:avLst/>
          </a:prstGeom>
          <a:noFill/>
          <a:ln w="76200" cap="flat" cmpd="sng">
            <a:solidFill>
              <a:srgbClr val="A1C448"/>
            </a:solidFill>
            <a:prstDash val="solid"/>
            <a:round/>
            <a:headEnd type="none" w="med" len="med"/>
            <a:tailEnd type="none" w="med" len="med"/>
          </a:ln>
        </p:spPr>
      </p:cxnSp>
      <p:sp>
        <p:nvSpPr>
          <p:cNvPr id="438" name="Google Shape;438;p38"/>
          <p:cNvSpPr txBox="1"/>
          <p:nvPr/>
        </p:nvSpPr>
        <p:spPr>
          <a:xfrm>
            <a:off x="6120575" y="1274375"/>
            <a:ext cx="2781000" cy="307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300">
                <a:solidFill>
                  <a:schemeClr val="accent2"/>
                </a:solidFill>
                <a:latin typeface="Abril Fatface"/>
                <a:ea typeface="Abril Fatface"/>
                <a:cs typeface="Abril Fatface"/>
                <a:sym typeface="Abril Fatface"/>
              </a:rPr>
              <a:t>Acceptance Criteria</a:t>
            </a:r>
            <a:endParaRPr sz="1300">
              <a:solidFill>
                <a:schemeClr val="accent2"/>
              </a:solidFill>
              <a:latin typeface="Abril Fatface"/>
              <a:ea typeface="Abril Fatface"/>
              <a:cs typeface="Abril Fatface"/>
              <a:sym typeface="Abril Fatface"/>
            </a:endParaRPr>
          </a:p>
          <a:p>
            <a:pPr marL="0" lvl="0" indent="0" algn="just" rtl="0">
              <a:spcBef>
                <a:spcPts val="0"/>
              </a:spcBef>
              <a:spcAft>
                <a:spcPts val="0"/>
              </a:spcAft>
              <a:buNone/>
            </a:pPr>
            <a:endParaRPr sz="1300">
              <a:latin typeface="Calibri"/>
              <a:ea typeface="Calibri"/>
              <a:cs typeface="Calibri"/>
              <a:sym typeface="Calibri"/>
            </a:endParaRPr>
          </a:p>
          <a:p>
            <a:pPr marL="0" lvl="0" indent="0" algn="just" rtl="0">
              <a:spcBef>
                <a:spcPts val="0"/>
              </a:spcBef>
              <a:spcAft>
                <a:spcPts val="0"/>
              </a:spcAft>
              <a:buNone/>
            </a:pPr>
            <a:r>
              <a:rPr lang="en" sz="1300">
                <a:solidFill>
                  <a:srgbClr val="000000"/>
                </a:solidFill>
                <a:latin typeface="Calibri"/>
                <a:ea typeface="Calibri"/>
                <a:cs typeface="Calibri"/>
                <a:sym typeface="Calibri"/>
              </a:rPr>
              <a:t>There </a:t>
            </a:r>
            <a:r>
              <a:rPr lang="en" sz="1300">
                <a:latin typeface="Calibri"/>
                <a:ea typeface="Calibri"/>
                <a:cs typeface="Calibri"/>
                <a:sym typeface="Calibri"/>
              </a:rPr>
              <a:t>must</a:t>
            </a:r>
            <a:r>
              <a:rPr lang="en" sz="1300">
                <a:solidFill>
                  <a:srgbClr val="000000"/>
                </a:solidFill>
                <a:latin typeface="Calibri"/>
                <a:ea typeface="Calibri"/>
                <a:cs typeface="Calibri"/>
                <a:sym typeface="Calibri"/>
              </a:rPr>
              <a:t> exists SQL based views for top 1000 customers (VIP) by number of orders placed by them in the </a:t>
            </a:r>
            <a:r>
              <a:rPr lang="en" sz="1300">
                <a:latin typeface="Calibri"/>
                <a:ea typeface="Calibri"/>
                <a:cs typeface="Calibri"/>
                <a:sym typeface="Calibri"/>
              </a:rPr>
              <a:t>previous month.</a:t>
            </a:r>
            <a:endParaRPr sz="13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300">
                <a:latin typeface="Calibri"/>
                <a:ea typeface="Calibri"/>
                <a:cs typeface="Calibri"/>
                <a:sym typeface="Calibri"/>
              </a:rPr>
              <a:t>Orders which are cancelled should not be a part of the top 1000 customer dataset.</a:t>
            </a:r>
            <a:endParaRPr sz="1000">
              <a:solidFill>
                <a:schemeClr val="dk1"/>
              </a:solidFill>
              <a:latin typeface="Oxygen Light"/>
              <a:ea typeface="Oxygen Light"/>
              <a:cs typeface="Oxygen Light"/>
              <a:sym typeface="Oxygen Light"/>
            </a:endParaRPr>
          </a:p>
          <a:p>
            <a:pPr marL="0" lvl="0" indent="0" algn="just" rtl="0">
              <a:spcBef>
                <a:spcPts val="0"/>
              </a:spcBef>
              <a:spcAft>
                <a:spcPts val="0"/>
              </a:spcAft>
              <a:buNone/>
            </a:pPr>
            <a:r>
              <a:rPr lang="en" sz="1300">
                <a:latin typeface="Calibri"/>
                <a:ea typeface="Calibri"/>
                <a:cs typeface="Calibri"/>
                <a:sym typeface="Calibri"/>
              </a:rPr>
              <a:t>The view must include the Customer’s Email address, Contact Information and Location.</a:t>
            </a:r>
            <a:endParaRPr sz="1300">
              <a:solidFill>
                <a:srgbClr val="000000"/>
              </a:solidFill>
              <a:latin typeface="Calibri"/>
              <a:ea typeface="Calibri"/>
              <a:cs typeface="Calibri"/>
              <a:sym typeface="Calibri"/>
            </a:endParaRPr>
          </a:p>
          <a:p>
            <a:pPr marL="0" lvl="0" indent="0" algn="l" rtl="0">
              <a:spcBef>
                <a:spcPts val="0"/>
              </a:spcBef>
              <a:spcAft>
                <a:spcPts val="0"/>
              </a:spcAft>
              <a:buNone/>
            </a:pPr>
            <a:r>
              <a:rPr lang="en" sz="1300">
                <a:latin typeface="Calibri"/>
                <a:ea typeface="Calibri"/>
                <a:cs typeface="Calibri"/>
                <a:sym typeface="Calibri"/>
              </a:rPr>
              <a:t>SQL Procedure to find out 15 zip codes which have the lowest number of orders placed.</a:t>
            </a:r>
            <a:endParaRPr sz="13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300">
                <a:latin typeface="Calibri"/>
                <a:ea typeface="Calibri"/>
                <a:cs typeface="Calibri"/>
                <a:sym typeface="Calibri"/>
              </a:rPr>
              <a:t>SQL Script calculating the average of the top 1000 customer’s rating in the past month. </a:t>
            </a:r>
            <a:endParaRPr sz="1300">
              <a:latin typeface="Calibri"/>
              <a:ea typeface="Calibri"/>
              <a:cs typeface="Calibri"/>
              <a:sym typeface="Calibri"/>
            </a:endParaRPr>
          </a:p>
          <a:p>
            <a:pPr marL="0" lvl="0" indent="0" algn="just" rtl="0">
              <a:spcBef>
                <a:spcPts val="0"/>
              </a:spcBef>
              <a:spcAft>
                <a:spcPts val="0"/>
              </a:spcAft>
              <a:buNone/>
            </a:pPr>
            <a:endParaRPr sz="1300">
              <a:latin typeface="Calibri"/>
              <a:ea typeface="Calibri"/>
              <a:cs typeface="Calibri"/>
              <a:sym typeface="Calibri"/>
            </a:endParaRPr>
          </a:p>
          <a:p>
            <a:pPr marL="0" lvl="0" indent="0" algn="just" rtl="0">
              <a:spcBef>
                <a:spcPts val="0"/>
              </a:spcBef>
              <a:spcAft>
                <a:spcPts val="0"/>
              </a:spcAft>
              <a:buNone/>
            </a:pPr>
            <a:endParaRPr sz="1300">
              <a:solidFill>
                <a:srgbClr val="000000"/>
              </a:solidFill>
              <a:latin typeface="Calibri"/>
              <a:ea typeface="Calibri"/>
              <a:cs typeface="Calibri"/>
              <a:sym typeface="Calibri"/>
            </a:endParaRPr>
          </a:p>
          <a:p>
            <a:pPr marL="0" lvl="0" indent="0" algn="just" rtl="0">
              <a:spcBef>
                <a:spcPts val="0"/>
              </a:spcBef>
              <a:spcAft>
                <a:spcPts val="0"/>
              </a:spcAft>
              <a:buNone/>
            </a:pPr>
            <a:endParaRPr sz="1300">
              <a:solidFill>
                <a:srgbClr val="000000"/>
              </a:solidFill>
              <a:latin typeface="Calibri"/>
              <a:ea typeface="Calibri"/>
              <a:cs typeface="Calibri"/>
              <a:sym typeface="Calibri"/>
            </a:endParaRPr>
          </a:p>
        </p:txBody>
      </p:sp>
      <p:sp>
        <p:nvSpPr>
          <p:cNvPr id="439" name="Google Shape;439;p38"/>
          <p:cNvSpPr txBox="1"/>
          <p:nvPr/>
        </p:nvSpPr>
        <p:spPr>
          <a:xfrm>
            <a:off x="89950" y="26475"/>
            <a:ext cx="885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Simple</a:t>
            </a:r>
            <a:endParaRPr sz="1000">
              <a:latin typeface="Oxygen Light"/>
              <a:ea typeface="Oxygen Light"/>
              <a:cs typeface="Oxygen Light"/>
              <a:sym typeface="Oxygen Light"/>
            </a:endParaRPr>
          </a:p>
        </p:txBody>
      </p:sp>
      <p:pic>
        <p:nvPicPr>
          <p:cNvPr id="440" name="Google Shape;440;p38"/>
          <p:cNvPicPr preferRelativeResize="0"/>
          <p:nvPr/>
        </p:nvPicPr>
        <p:blipFill>
          <a:blip r:embed="rId3">
            <a:alphaModFix/>
          </a:blip>
          <a:stretch>
            <a:fillRect/>
          </a:stretch>
        </p:blipFill>
        <p:spPr>
          <a:xfrm>
            <a:off x="0" y="3734750"/>
            <a:ext cx="6042074" cy="1408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39"/>
          <p:cNvSpPr txBox="1"/>
          <p:nvPr/>
        </p:nvSpPr>
        <p:spPr>
          <a:xfrm>
            <a:off x="114775" y="85138"/>
            <a:ext cx="5403600" cy="606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rgbClr val="A1C448"/>
                </a:solidFill>
                <a:latin typeface="Abril Fatface"/>
                <a:ea typeface="Abril Fatface"/>
                <a:cs typeface="Abril Fatface"/>
                <a:sym typeface="Abril Fatface"/>
              </a:rPr>
              <a:t>User Story 3</a:t>
            </a:r>
            <a:endParaRPr sz="2400">
              <a:solidFill>
                <a:srgbClr val="A1C448"/>
              </a:solidFill>
              <a:latin typeface="Abril Fatface"/>
              <a:ea typeface="Abril Fatface"/>
              <a:cs typeface="Abril Fatface"/>
              <a:sym typeface="Abril Fatface"/>
            </a:endParaRPr>
          </a:p>
        </p:txBody>
      </p:sp>
      <p:sp>
        <p:nvSpPr>
          <p:cNvPr id="446" name="Google Shape;446;p39"/>
          <p:cNvSpPr txBox="1"/>
          <p:nvPr/>
        </p:nvSpPr>
        <p:spPr>
          <a:xfrm>
            <a:off x="1395150" y="386938"/>
            <a:ext cx="6353700" cy="60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A1C448"/>
                </a:solidFill>
                <a:latin typeface="Abril Fatface"/>
                <a:ea typeface="Abril Fatface"/>
                <a:cs typeface="Abril Fatface"/>
                <a:sym typeface="Abril Fatface"/>
              </a:rPr>
              <a:t>Epic: </a:t>
            </a:r>
            <a:r>
              <a:rPr lang="en">
                <a:latin typeface="Calibri"/>
                <a:ea typeface="Calibri"/>
                <a:cs typeface="Calibri"/>
                <a:sym typeface="Calibri"/>
              </a:rPr>
              <a:t>Storing and Retrieving Large Datasets  </a:t>
            </a:r>
            <a:endParaRPr>
              <a:latin typeface="Calibri"/>
              <a:ea typeface="Calibri"/>
              <a:cs typeface="Calibri"/>
              <a:sym typeface="Calibri"/>
            </a:endParaRPr>
          </a:p>
        </p:txBody>
      </p:sp>
      <p:sp>
        <p:nvSpPr>
          <p:cNvPr id="447" name="Google Shape;447;p39"/>
          <p:cNvSpPr txBox="1"/>
          <p:nvPr/>
        </p:nvSpPr>
        <p:spPr>
          <a:xfrm>
            <a:off x="290175" y="700650"/>
            <a:ext cx="2314800" cy="307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300">
                <a:solidFill>
                  <a:schemeClr val="accent2"/>
                </a:solidFill>
                <a:latin typeface="Abril Fatface"/>
                <a:ea typeface="Abril Fatface"/>
                <a:cs typeface="Abril Fatface"/>
                <a:sym typeface="Abril Fatface"/>
              </a:rPr>
              <a:t>Functional Requirements</a:t>
            </a:r>
            <a:endParaRPr sz="1300">
              <a:solidFill>
                <a:schemeClr val="accent2"/>
              </a:solidFill>
              <a:latin typeface="Abril Fatface"/>
              <a:ea typeface="Abril Fatface"/>
              <a:cs typeface="Abril Fatface"/>
              <a:sym typeface="Abril Fatface"/>
            </a:endParaRPr>
          </a:p>
          <a:p>
            <a:pPr marL="0" lvl="0" indent="0" algn="l" rtl="0">
              <a:spcBef>
                <a:spcPts val="0"/>
              </a:spcBef>
              <a:spcAft>
                <a:spcPts val="0"/>
              </a:spcAft>
              <a:buNone/>
            </a:pPr>
            <a:endParaRPr sz="1300">
              <a:latin typeface="Calibri"/>
              <a:ea typeface="Calibri"/>
              <a:cs typeface="Calibri"/>
              <a:sym typeface="Calibri"/>
            </a:endParaRPr>
          </a:p>
          <a:p>
            <a:pPr marL="0" lvl="0" indent="0" algn="l" rtl="0">
              <a:spcBef>
                <a:spcPts val="0"/>
              </a:spcBef>
              <a:spcAft>
                <a:spcPts val="0"/>
              </a:spcAft>
              <a:buNone/>
            </a:pPr>
            <a:r>
              <a:rPr lang="en" sz="1300">
                <a:solidFill>
                  <a:srgbClr val="000000"/>
                </a:solidFill>
                <a:latin typeface="Calibri"/>
                <a:ea typeface="Calibri"/>
                <a:cs typeface="Calibri"/>
                <a:sym typeface="Calibri"/>
              </a:rPr>
              <a:t>Retrieval of </a:t>
            </a:r>
            <a:r>
              <a:rPr lang="en" sz="1300">
                <a:latin typeface="Calibri"/>
                <a:ea typeface="Calibri"/>
                <a:cs typeface="Calibri"/>
                <a:sym typeface="Calibri"/>
              </a:rPr>
              <a:t>the transactional datasets (customer names from the customer table and business partner names from the businessPartner table, and </a:t>
            </a:r>
            <a:r>
              <a:rPr lang="en" sz="1300">
                <a:solidFill>
                  <a:schemeClr val="dk1"/>
                </a:solidFill>
                <a:latin typeface="Calibri"/>
                <a:ea typeface="Calibri"/>
                <a:cs typeface="Calibri"/>
                <a:sym typeface="Calibri"/>
              </a:rPr>
              <a:t>customer and </a:t>
            </a:r>
            <a:r>
              <a:rPr lang="en" sz="1300">
                <a:latin typeface="Calibri"/>
                <a:ea typeface="Calibri"/>
                <a:cs typeface="Calibri"/>
                <a:sym typeface="Calibri"/>
              </a:rPr>
              <a:t>business partner </a:t>
            </a:r>
            <a:r>
              <a:rPr lang="en" sz="1300">
                <a:solidFill>
                  <a:schemeClr val="dk1"/>
                </a:solidFill>
                <a:latin typeface="Calibri"/>
                <a:ea typeface="Calibri"/>
                <a:cs typeface="Calibri"/>
                <a:sym typeface="Calibri"/>
              </a:rPr>
              <a:t>payment record </a:t>
            </a:r>
            <a:r>
              <a:rPr lang="en" sz="1300">
                <a:latin typeface="Calibri"/>
                <a:ea typeface="Calibri"/>
                <a:cs typeface="Calibri"/>
                <a:sym typeface="Calibri"/>
              </a:rPr>
              <a:t>from the order and payment table</a:t>
            </a:r>
            <a:r>
              <a:rPr lang="en" sz="1300">
                <a:solidFill>
                  <a:srgbClr val="000000"/>
                </a:solidFill>
                <a:latin typeface="Calibri"/>
                <a:ea typeface="Calibri"/>
                <a:cs typeface="Calibri"/>
                <a:sym typeface="Calibri"/>
              </a:rPr>
              <a:t>).</a:t>
            </a:r>
            <a:endParaRPr sz="1300">
              <a:latin typeface="Calibri"/>
              <a:ea typeface="Calibri"/>
              <a:cs typeface="Calibri"/>
              <a:sym typeface="Calibri"/>
            </a:endParaRPr>
          </a:p>
          <a:p>
            <a:pPr marL="0" lvl="0" indent="0" algn="ctr" rtl="0">
              <a:spcBef>
                <a:spcPts val="0"/>
              </a:spcBef>
              <a:spcAft>
                <a:spcPts val="0"/>
              </a:spcAft>
              <a:buNone/>
            </a:pPr>
            <a:endParaRPr sz="1000">
              <a:solidFill>
                <a:srgbClr val="000000"/>
              </a:solidFill>
              <a:latin typeface="Oxygen Light"/>
              <a:ea typeface="Oxygen Light"/>
              <a:cs typeface="Oxygen Light"/>
              <a:sym typeface="Oxygen Light"/>
            </a:endParaRPr>
          </a:p>
        </p:txBody>
      </p:sp>
      <p:sp>
        <p:nvSpPr>
          <p:cNvPr id="448" name="Google Shape;448;p39"/>
          <p:cNvSpPr txBox="1"/>
          <p:nvPr/>
        </p:nvSpPr>
        <p:spPr>
          <a:xfrm>
            <a:off x="2673900" y="691450"/>
            <a:ext cx="3645600" cy="347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300">
                <a:solidFill>
                  <a:schemeClr val="accent2"/>
                </a:solidFill>
                <a:latin typeface="Abril Fatface"/>
                <a:ea typeface="Abril Fatface"/>
                <a:cs typeface="Abril Fatface"/>
                <a:sym typeface="Abril Fatface"/>
              </a:rPr>
              <a:t>User Story</a:t>
            </a:r>
            <a:endParaRPr sz="1300">
              <a:solidFill>
                <a:schemeClr val="accent2"/>
              </a:solidFill>
              <a:latin typeface="Abril Fatface"/>
              <a:ea typeface="Abril Fatface"/>
              <a:cs typeface="Abril Fatface"/>
              <a:sym typeface="Abril Fatface"/>
            </a:endParaRPr>
          </a:p>
          <a:p>
            <a:pPr marL="0" lvl="0" indent="0" algn="just" rtl="0">
              <a:spcBef>
                <a:spcPts val="0"/>
              </a:spcBef>
              <a:spcAft>
                <a:spcPts val="0"/>
              </a:spcAft>
              <a:buNone/>
            </a:pPr>
            <a:endParaRPr sz="1300">
              <a:latin typeface="Calibri"/>
              <a:ea typeface="Calibri"/>
              <a:cs typeface="Calibri"/>
              <a:sym typeface="Calibri"/>
            </a:endParaRPr>
          </a:p>
          <a:p>
            <a:pPr marL="0" lvl="0" indent="0" algn="l" rtl="0">
              <a:spcBef>
                <a:spcPts val="0"/>
              </a:spcBef>
              <a:spcAft>
                <a:spcPts val="0"/>
              </a:spcAft>
              <a:buNone/>
            </a:pPr>
            <a:r>
              <a:rPr lang="en" sz="1300">
                <a:solidFill>
                  <a:srgbClr val="000000"/>
                </a:solidFill>
                <a:latin typeface="Calibri"/>
                <a:ea typeface="Calibri"/>
                <a:cs typeface="Calibri"/>
                <a:sym typeface="Calibri"/>
              </a:rPr>
              <a:t>As Marcus Wallace (Sr</a:t>
            </a:r>
            <a:r>
              <a:rPr lang="en" sz="1300">
                <a:latin typeface="Calibri"/>
                <a:ea typeface="Calibri"/>
                <a:cs typeface="Calibri"/>
                <a:sym typeface="Calibri"/>
              </a:rPr>
              <a:t>. Data</a:t>
            </a:r>
            <a:r>
              <a:rPr lang="en" sz="1300">
                <a:solidFill>
                  <a:srgbClr val="000000"/>
                </a:solidFill>
                <a:latin typeface="Calibri"/>
                <a:ea typeface="Calibri"/>
                <a:cs typeface="Calibri"/>
                <a:sym typeface="Calibri"/>
              </a:rPr>
              <a:t> Analyst), </a:t>
            </a:r>
            <a:r>
              <a:rPr lang="en" sz="1300">
                <a:solidFill>
                  <a:schemeClr val="dk1"/>
                </a:solidFill>
                <a:latin typeface="Calibri"/>
                <a:ea typeface="Calibri"/>
                <a:cs typeface="Calibri"/>
                <a:sym typeface="Calibri"/>
              </a:rPr>
              <a:t>I want to be able to extract data joining the customer table, payment table, order table and businessPartner table and use trigger to automatically generating the transactional report for the finance team so that the finance team can prepare financial report on revenue part for tax return purpose or for doing the sales analysis to see how the company is performing in terms of sales perspective.</a:t>
            </a:r>
            <a:endParaRPr sz="1300">
              <a:solidFill>
                <a:schemeClr val="dk1"/>
              </a:solidFill>
              <a:latin typeface="Calibri"/>
              <a:ea typeface="Calibri"/>
              <a:cs typeface="Calibri"/>
              <a:sym typeface="Calibri"/>
            </a:endParaRPr>
          </a:p>
          <a:p>
            <a:pPr marL="0" lvl="0" indent="0" algn="just" rtl="0">
              <a:spcBef>
                <a:spcPts val="0"/>
              </a:spcBef>
              <a:spcAft>
                <a:spcPts val="0"/>
              </a:spcAft>
              <a:buNone/>
            </a:pPr>
            <a:endParaRPr sz="1300">
              <a:latin typeface="Calibri"/>
              <a:ea typeface="Calibri"/>
              <a:cs typeface="Calibri"/>
              <a:sym typeface="Calibri"/>
            </a:endParaRPr>
          </a:p>
        </p:txBody>
      </p:sp>
      <p:cxnSp>
        <p:nvCxnSpPr>
          <p:cNvPr id="449" name="Google Shape;449;p39"/>
          <p:cNvCxnSpPr/>
          <p:nvPr/>
        </p:nvCxnSpPr>
        <p:spPr>
          <a:xfrm rot="10800000" flipH="1">
            <a:off x="2066400" y="386938"/>
            <a:ext cx="7077600" cy="2700"/>
          </a:xfrm>
          <a:prstGeom prst="straightConnector1">
            <a:avLst/>
          </a:prstGeom>
          <a:noFill/>
          <a:ln w="76200" cap="flat" cmpd="sng">
            <a:solidFill>
              <a:srgbClr val="A1C448"/>
            </a:solidFill>
            <a:prstDash val="solid"/>
            <a:round/>
            <a:headEnd type="none" w="med" len="med"/>
            <a:tailEnd type="none" w="med" len="med"/>
          </a:ln>
        </p:spPr>
      </p:cxnSp>
      <p:sp>
        <p:nvSpPr>
          <p:cNvPr id="450" name="Google Shape;450;p39"/>
          <p:cNvSpPr txBox="1"/>
          <p:nvPr/>
        </p:nvSpPr>
        <p:spPr>
          <a:xfrm>
            <a:off x="6262600" y="700650"/>
            <a:ext cx="2778600" cy="30714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Clr>
                <a:schemeClr val="dk1"/>
              </a:buClr>
              <a:buSzPts val="1100"/>
              <a:buFont typeface="Arial"/>
              <a:buNone/>
            </a:pPr>
            <a:r>
              <a:rPr lang="en" sz="1300">
                <a:solidFill>
                  <a:schemeClr val="accent2"/>
                </a:solidFill>
                <a:latin typeface="Abril Fatface"/>
                <a:ea typeface="Abril Fatface"/>
                <a:cs typeface="Abril Fatface"/>
                <a:sym typeface="Abril Fatface"/>
              </a:rPr>
              <a:t>Acceptance Criteria</a:t>
            </a:r>
            <a:endParaRPr sz="1300">
              <a:solidFill>
                <a:schemeClr val="accent2"/>
              </a:solidFill>
              <a:latin typeface="Abril Fatface"/>
              <a:ea typeface="Abril Fatface"/>
              <a:cs typeface="Abril Fatface"/>
              <a:sym typeface="Abril Fatface"/>
            </a:endParaRPr>
          </a:p>
          <a:p>
            <a:pPr marL="0" lvl="0" indent="0" algn="just" rtl="0">
              <a:lnSpc>
                <a:spcPct val="100000"/>
              </a:lnSpc>
              <a:spcBef>
                <a:spcPts val="0"/>
              </a:spcBef>
              <a:spcAft>
                <a:spcPts val="0"/>
              </a:spcAft>
              <a:buNone/>
            </a:pPr>
            <a:endParaRPr sz="1200">
              <a:solidFill>
                <a:schemeClr val="dk1"/>
              </a:solidFill>
              <a:latin typeface="Calibri"/>
              <a:ea typeface="Calibri"/>
              <a:cs typeface="Calibri"/>
              <a:sym typeface="Calibri"/>
            </a:endParaRPr>
          </a:p>
          <a:p>
            <a:pPr marL="0" lvl="0" indent="0" algn="just" rtl="0">
              <a:lnSpc>
                <a:spcPct val="100000"/>
              </a:lnSpc>
              <a:spcBef>
                <a:spcPts val="0"/>
              </a:spcBef>
              <a:spcAft>
                <a:spcPts val="0"/>
              </a:spcAft>
              <a:buNone/>
            </a:pPr>
            <a:r>
              <a:rPr lang="en" sz="1200">
                <a:solidFill>
                  <a:schemeClr val="dk1"/>
                </a:solidFill>
                <a:latin typeface="Calibri"/>
                <a:ea typeface="Calibri"/>
                <a:cs typeface="Calibri"/>
                <a:sym typeface="Calibri"/>
              </a:rPr>
              <a:t>The transactional report must have the sales data including meals fee and shop/restaurants commission fee.</a:t>
            </a:r>
            <a:endParaRPr sz="1200">
              <a:solidFill>
                <a:schemeClr val="dk1"/>
              </a:solidFill>
              <a:latin typeface="Calibri"/>
              <a:ea typeface="Calibri"/>
              <a:cs typeface="Calibri"/>
              <a:sym typeface="Calibri"/>
            </a:endParaRPr>
          </a:p>
          <a:p>
            <a:pPr marL="0" lvl="0" indent="0" algn="just" rtl="0">
              <a:lnSpc>
                <a:spcPct val="100000"/>
              </a:lnSpc>
              <a:spcBef>
                <a:spcPts val="0"/>
              </a:spcBef>
              <a:spcAft>
                <a:spcPts val="0"/>
              </a:spcAft>
              <a:buNone/>
            </a:pPr>
            <a:endParaRPr sz="1200">
              <a:solidFill>
                <a:schemeClr val="dk1"/>
              </a:solidFill>
              <a:latin typeface="Calibri"/>
              <a:ea typeface="Calibri"/>
              <a:cs typeface="Calibri"/>
              <a:sym typeface="Calibri"/>
            </a:endParaRPr>
          </a:p>
          <a:p>
            <a:pPr marL="0" lvl="0" indent="0" algn="just" rtl="0">
              <a:lnSpc>
                <a:spcPct val="100000"/>
              </a:lnSpc>
              <a:spcBef>
                <a:spcPts val="0"/>
              </a:spcBef>
              <a:spcAft>
                <a:spcPts val="0"/>
              </a:spcAft>
              <a:buNone/>
            </a:pPr>
            <a:r>
              <a:rPr lang="en" sz="1200">
                <a:solidFill>
                  <a:schemeClr val="dk1"/>
                </a:solidFill>
                <a:latin typeface="Calibri"/>
                <a:ea typeface="Calibri"/>
                <a:cs typeface="Calibri"/>
                <a:sym typeface="Calibri"/>
              </a:rPr>
              <a:t>The report must display sales data  based on the time frame (can be quarterly, monthly, yearly) requested by the finance team. </a:t>
            </a:r>
            <a:endParaRPr sz="1200">
              <a:solidFill>
                <a:schemeClr val="dk1"/>
              </a:solidFill>
              <a:latin typeface="Calibri"/>
              <a:ea typeface="Calibri"/>
              <a:cs typeface="Calibri"/>
              <a:sym typeface="Calibri"/>
            </a:endParaRPr>
          </a:p>
          <a:p>
            <a:pPr marL="0" lvl="0" indent="0" algn="just" rtl="0">
              <a:lnSpc>
                <a:spcPct val="100000"/>
              </a:lnSpc>
              <a:spcBef>
                <a:spcPts val="0"/>
              </a:spcBef>
              <a:spcAft>
                <a:spcPts val="0"/>
              </a:spcAft>
              <a:buNone/>
            </a:pPr>
            <a:endParaRPr sz="1200">
              <a:solidFill>
                <a:schemeClr val="dk1"/>
              </a:solidFill>
              <a:latin typeface="Calibri"/>
              <a:ea typeface="Calibri"/>
              <a:cs typeface="Calibri"/>
              <a:sym typeface="Calibri"/>
            </a:endParaRPr>
          </a:p>
          <a:p>
            <a:pPr marL="0" lvl="0" indent="0" algn="just" rtl="0">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 report should include dates, and customer and business partner names without null values.</a:t>
            </a:r>
            <a:endParaRPr sz="1200">
              <a:solidFill>
                <a:schemeClr val="dk1"/>
              </a:solidFill>
              <a:latin typeface="Calibri"/>
              <a:ea typeface="Calibri"/>
              <a:cs typeface="Calibri"/>
              <a:sym typeface="Calibri"/>
            </a:endParaRPr>
          </a:p>
          <a:p>
            <a:pPr marL="0" lvl="0" indent="0" algn="just" rtl="0">
              <a:lnSpc>
                <a:spcPct val="100000"/>
              </a:lnSpc>
              <a:spcBef>
                <a:spcPts val="0"/>
              </a:spcBef>
              <a:spcAft>
                <a:spcPts val="0"/>
              </a:spcAft>
              <a:buClr>
                <a:schemeClr val="dk1"/>
              </a:buClr>
              <a:buSzPts val="1100"/>
              <a:buFont typeface="Arial"/>
              <a:buNone/>
            </a:pPr>
            <a:endParaRPr sz="1200">
              <a:solidFill>
                <a:schemeClr val="dk1"/>
              </a:solidFill>
              <a:latin typeface="Calibri"/>
              <a:ea typeface="Calibri"/>
              <a:cs typeface="Calibri"/>
              <a:sym typeface="Calibri"/>
            </a:endParaRPr>
          </a:p>
          <a:p>
            <a:pPr marL="0" lvl="0" indent="0" algn="just" rtl="0">
              <a:lnSpc>
                <a:spcPct val="100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 report should have amount great/less than 0.</a:t>
            </a:r>
            <a:endParaRPr sz="1200">
              <a:solidFill>
                <a:schemeClr val="dk1"/>
              </a:solidFill>
              <a:latin typeface="Calibri"/>
              <a:ea typeface="Calibri"/>
              <a:cs typeface="Calibri"/>
              <a:sym typeface="Calibri"/>
            </a:endParaRPr>
          </a:p>
          <a:p>
            <a:pPr marL="0" lvl="0" indent="0" algn="just" rtl="0">
              <a:lnSpc>
                <a:spcPct val="100000"/>
              </a:lnSpc>
              <a:spcBef>
                <a:spcPts val="0"/>
              </a:spcBef>
              <a:spcAft>
                <a:spcPts val="0"/>
              </a:spcAft>
              <a:buNone/>
            </a:pPr>
            <a:endParaRPr sz="1200">
              <a:latin typeface="Calibri"/>
              <a:ea typeface="Calibri"/>
              <a:cs typeface="Calibri"/>
              <a:sym typeface="Calibri"/>
            </a:endParaRPr>
          </a:p>
          <a:p>
            <a:pPr marL="0" lvl="0" indent="0" algn="just" rtl="0">
              <a:lnSpc>
                <a:spcPct val="100000"/>
              </a:lnSpc>
              <a:spcBef>
                <a:spcPts val="0"/>
              </a:spcBef>
              <a:spcAft>
                <a:spcPts val="0"/>
              </a:spcAft>
              <a:buNone/>
            </a:pPr>
            <a:endParaRPr sz="1200">
              <a:solidFill>
                <a:srgbClr val="000000"/>
              </a:solidFill>
              <a:latin typeface="Calibri"/>
              <a:ea typeface="Calibri"/>
              <a:cs typeface="Calibri"/>
              <a:sym typeface="Calibri"/>
            </a:endParaRPr>
          </a:p>
        </p:txBody>
      </p:sp>
      <p:sp>
        <p:nvSpPr>
          <p:cNvPr id="451" name="Google Shape;451;p39"/>
          <p:cNvSpPr txBox="1"/>
          <p:nvPr/>
        </p:nvSpPr>
        <p:spPr>
          <a:xfrm>
            <a:off x="53950" y="-90025"/>
            <a:ext cx="885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Simple</a:t>
            </a:r>
            <a:endParaRPr sz="1000">
              <a:latin typeface="Oxygen Light"/>
              <a:ea typeface="Oxygen Light"/>
              <a:cs typeface="Oxygen Light"/>
              <a:sym typeface="Oxygen Light"/>
            </a:endParaRPr>
          </a:p>
        </p:txBody>
      </p:sp>
      <p:pic>
        <p:nvPicPr>
          <p:cNvPr id="452" name="Google Shape;452;p39"/>
          <p:cNvPicPr preferRelativeResize="0"/>
          <p:nvPr/>
        </p:nvPicPr>
        <p:blipFill>
          <a:blip r:embed="rId3">
            <a:alphaModFix/>
          </a:blip>
          <a:stretch>
            <a:fillRect/>
          </a:stretch>
        </p:blipFill>
        <p:spPr>
          <a:xfrm>
            <a:off x="0" y="3030700"/>
            <a:ext cx="5238523" cy="21128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40"/>
          <p:cNvSpPr txBox="1"/>
          <p:nvPr/>
        </p:nvSpPr>
        <p:spPr>
          <a:xfrm>
            <a:off x="96225" y="333450"/>
            <a:ext cx="5403600" cy="606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rgbClr val="A1C448"/>
                </a:solidFill>
                <a:latin typeface="Abril Fatface"/>
                <a:ea typeface="Abril Fatface"/>
                <a:cs typeface="Abril Fatface"/>
                <a:sym typeface="Abril Fatface"/>
              </a:rPr>
              <a:t>User Story 4</a:t>
            </a:r>
            <a:endParaRPr sz="2400">
              <a:solidFill>
                <a:srgbClr val="A1C448"/>
              </a:solidFill>
              <a:latin typeface="Abril Fatface"/>
              <a:ea typeface="Abril Fatface"/>
              <a:cs typeface="Abril Fatface"/>
              <a:sym typeface="Abril Fatface"/>
            </a:endParaRPr>
          </a:p>
        </p:txBody>
      </p:sp>
      <p:sp>
        <p:nvSpPr>
          <p:cNvPr id="458" name="Google Shape;458;p40"/>
          <p:cNvSpPr txBox="1"/>
          <p:nvPr/>
        </p:nvSpPr>
        <p:spPr>
          <a:xfrm>
            <a:off x="1395150" y="663400"/>
            <a:ext cx="6353700" cy="60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A1C448"/>
                </a:solidFill>
                <a:latin typeface="Abril Fatface"/>
                <a:ea typeface="Abril Fatface"/>
                <a:cs typeface="Abril Fatface"/>
                <a:sym typeface="Abril Fatface"/>
              </a:rPr>
              <a:t>Epic: </a:t>
            </a:r>
            <a:r>
              <a:rPr lang="en">
                <a:latin typeface="Calibri"/>
                <a:ea typeface="Calibri"/>
                <a:cs typeface="Calibri"/>
                <a:sym typeface="Calibri"/>
              </a:rPr>
              <a:t>Storing and Retrieving Large Datasets  </a:t>
            </a:r>
            <a:endParaRPr>
              <a:latin typeface="Calibri"/>
              <a:ea typeface="Calibri"/>
              <a:cs typeface="Calibri"/>
              <a:sym typeface="Calibri"/>
            </a:endParaRPr>
          </a:p>
        </p:txBody>
      </p:sp>
      <p:sp>
        <p:nvSpPr>
          <p:cNvPr id="459" name="Google Shape;459;p40"/>
          <p:cNvSpPr txBox="1"/>
          <p:nvPr/>
        </p:nvSpPr>
        <p:spPr>
          <a:xfrm>
            <a:off x="165525" y="1078075"/>
            <a:ext cx="2517300" cy="307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300">
                <a:solidFill>
                  <a:schemeClr val="accent2"/>
                </a:solidFill>
                <a:latin typeface="Abril Fatface"/>
                <a:ea typeface="Abril Fatface"/>
                <a:cs typeface="Abril Fatface"/>
                <a:sym typeface="Abril Fatface"/>
              </a:rPr>
              <a:t>Functional Requirements</a:t>
            </a:r>
            <a:endParaRPr sz="1300">
              <a:solidFill>
                <a:schemeClr val="accent2"/>
              </a:solidFill>
              <a:latin typeface="Abril Fatface"/>
              <a:ea typeface="Abril Fatface"/>
              <a:cs typeface="Abril Fatface"/>
              <a:sym typeface="Abril Fatface"/>
            </a:endParaRPr>
          </a:p>
          <a:p>
            <a:pPr marL="0" lvl="0" indent="0" algn="l" rtl="0">
              <a:spcBef>
                <a:spcPts val="0"/>
              </a:spcBef>
              <a:spcAft>
                <a:spcPts val="0"/>
              </a:spcAft>
              <a:buNone/>
            </a:pPr>
            <a:endParaRPr sz="1300">
              <a:latin typeface="Calibri"/>
              <a:ea typeface="Calibri"/>
              <a:cs typeface="Calibri"/>
              <a:sym typeface="Calibri"/>
            </a:endParaRPr>
          </a:p>
          <a:p>
            <a:pPr marL="0" lvl="0" indent="0" algn="l" rtl="0">
              <a:spcBef>
                <a:spcPts val="0"/>
              </a:spcBef>
              <a:spcAft>
                <a:spcPts val="0"/>
              </a:spcAft>
              <a:buNone/>
            </a:pPr>
            <a:r>
              <a:rPr lang="en" sz="1300">
                <a:solidFill>
                  <a:srgbClr val="000000"/>
                </a:solidFill>
                <a:latin typeface="Calibri"/>
                <a:ea typeface="Calibri"/>
                <a:cs typeface="Calibri"/>
                <a:sym typeface="Calibri"/>
              </a:rPr>
              <a:t>Retrieval of </a:t>
            </a:r>
            <a:r>
              <a:rPr lang="en" sz="1300">
                <a:latin typeface="Calibri"/>
                <a:ea typeface="Calibri"/>
                <a:cs typeface="Calibri"/>
                <a:sym typeface="Calibri"/>
              </a:rPr>
              <a:t>huge amount of </a:t>
            </a:r>
            <a:r>
              <a:rPr lang="en" sz="1300">
                <a:solidFill>
                  <a:srgbClr val="000000"/>
                </a:solidFill>
                <a:latin typeface="Calibri"/>
                <a:ea typeface="Calibri"/>
                <a:cs typeface="Calibri"/>
                <a:sym typeface="Calibri"/>
              </a:rPr>
              <a:t>order data </a:t>
            </a:r>
            <a:endParaRPr sz="1000">
              <a:solidFill>
                <a:srgbClr val="000000"/>
              </a:solidFill>
              <a:latin typeface="Oxygen Light"/>
              <a:ea typeface="Oxygen Light"/>
              <a:cs typeface="Oxygen Light"/>
              <a:sym typeface="Oxygen Light"/>
            </a:endParaRPr>
          </a:p>
        </p:txBody>
      </p:sp>
      <p:sp>
        <p:nvSpPr>
          <p:cNvPr id="460" name="Google Shape;460;p40"/>
          <p:cNvSpPr txBox="1"/>
          <p:nvPr/>
        </p:nvSpPr>
        <p:spPr>
          <a:xfrm>
            <a:off x="2587325" y="1078075"/>
            <a:ext cx="3412200" cy="274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300">
                <a:solidFill>
                  <a:schemeClr val="accent2"/>
                </a:solidFill>
                <a:latin typeface="Abril Fatface"/>
                <a:ea typeface="Abril Fatface"/>
                <a:cs typeface="Abril Fatface"/>
                <a:sym typeface="Abril Fatface"/>
              </a:rPr>
              <a:t>User Story</a:t>
            </a:r>
            <a:endParaRPr sz="1300">
              <a:solidFill>
                <a:schemeClr val="accent2"/>
              </a:solidFill>
              <a:latin typeface="Abril Fatface"/>
              <a:ea typeface="Abril Fatface"/>
              <a:cs typeface="Abril Fatface"/>
              <a:sym typeface="Abril Fatface"/>
            </a:endParaRPr>
          </a:p>
          <a:p>
            <a:pPr marL="0" lvl="0" indent="0" algn="just" rtl="0">
              <a:spcBef>
                <a:spcPts val="0"/>
              </a:spcBef>
              <a:spcAft>
                <a:spcPts val="0"/>
              </a:spcAft>
              <a:buNone/>
            </a:pPr>
            <a:endParaRPr sz="1300">
              <a:latin typeface="Calibri"/>
              <a:ea typeface="Calibri"/>
              <a:cs typeface="Calibri"/>
              <a:sym typeface="Calibri"/>
            </a:endParaRPr>
          </a:p>
          <a:p>
            <a:pPr marL="0" lvl="0" indent="0" algn="just" rtl="0">
              <a:spcBef>
                <a:spcPts val="0"/>
              </a:spcBef>
              <a:spcAft>
                <a:spcPts val="0"/>
              </a:spcAft>
              <a:buNone/>
            </a:pPr>
            <a:r>
              <a:rPr lang="en" sz="1300">
                <a:latin typeface="Calibri"/>
                <a:ea typeface="Calibri"/>
                <a:cs typeface="Calibri"/>
                <a:sym typeface="Calibri"/>
              </a:rPr>
              <a:t>As </a:t>
            </a:r>
            <a:r>
              <a:rPr lang="en" sz="1300">
                <a:solidFill>
                  <a:schemeClr val="dk1"/>
                </a:solidFill>
                <a:latin typeface="Calibri"/>
                <a:ea typeface="Calibri"/>
                <a:cs typeface="Calibri"/>
                <a:sym typeface="Calibri"/>
              </a:rPr>
              <a:t>Marcus Wallace (Sr. Data Analyst)</a:t>
            </a:r>
            <a:r>
              <a:rPr lang="en" sz="1300">
                <a:latin typeface="Calibri"/>
                <a:ea typeface="Calibri"/>
                <a:cs typeface="Calibri"/>
                <a:sym typeface="Calibri"/>
              </a:rPr>
              <a:t>, I want to be able to retrieve large amount of order data from ‘order’ table, ‘payment’ table and ‘businessPartner’ table so that we can see customer’s order trend and accordingly provide analysis to rank the popular restaurants. We can then decide if our company needs to explore more potential similar alternatives to satisfy customers’ need. By adding new restaurants we expect our business to grow, resulting in an increase in revenue by 0.5%</a:t>
            </a:r>
            <a:r>
              <a:rPr lang="en" sz="1300" baseline="30000">
                <a:latin typeface="Calibri"/>
                <a:ea typeface="Calibri"/>
                <a:cs typeface="Calibri"/>
                <a:sym typeface="Calibri"/>
              </a:rPr>
              <a:t>*</a:t>
            </a:r>
            <a:r>
              <a:rPr lang="en" sz="1300">
                <a:latin typeface="Calibri"/>
                <a:ea typeface="Calibri"/>
                <a:cs typeface="Calibri"/>
                <a:sym typeface="Calibri"/>
              </a:rPr>
              <a:t>.</a:t>
            </a:r>
            <a:endParaRPr sz="1300">
              <a:latin typeface="Calibri"/>
              <a:ea typeface="Calibri"/>
              <a:cs typeface="Calibri"/>
              <a:sym typeface="Calibri"/>
            </a:endParaRPr>
          </a:p>
        </p:txBody>
      </p:sp>
      <p:cxnSp>
        <p:nvCxnSpPr>
          <p:cNvPr id="461" name="Google Shape;461;p40"/>
          <p:cNvCxnSpPr/>
          <p:nvPr/>
        </p:nvCxnSpPr>
        <p:spPr>
          <a:xfrm>
            <a:off x="2024825" y="682700"/>
            <a:ext cx="7155300" cy="12900"/>
          </a:xfrm>
          <a:prstGeom prst="straightConnector1">
            <a:avLst/>
          </a:prstGeom>
          <a:noFill/>
          <a:ln w="76200" cap="flat" cmpd="sng">
            <a:solidFill>
              <a:srgbClr val="A1C448"/>
            </a:solidFill>
            <a:prstDash val="solid"/>
            <a:round/>
            <a:headEnd type="none" w="med" len="med"/>
            <a:tailEnd type="none" w="med" len="med"/>
          </a:ln>
        </p:spPr>
      </p:cxnSp>
      <p:sp>
        <p:nvSpPr>
          <p:cNvPr id="462" name="Google Shape;462;p40"/>
          <p:cNvSpPr txBox="1"/>
          <p:nvPr/>
        </p:nvSpPr>
        <p:spPr>
          <a:xfrm>
            <a:off x="5999525" y="1078075"/>
            <a:ext cx="2800800" cy="236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300">
                <a:solidFill>
                  <a:schemeClr val="accent2"/>
                </a:solidFill>
                <a:latin typeface="Abril Fatface"/>
                <a:ea typeface="Abril Fatface"/>
                <a:cs typeface="Abril Fatface"/>
                <a:sym typeface="Abril Fatface"/>
              </a:rPr>
              <a:t>Acceptance Criteria</a:t>
            </a:r>
            <a:endParaRPr sz="1300">
              <a:solidFill>
                <a:schemeClr val="accent2"/>
              </a:solidFill>
              <a:latin typeface="Abril Fatface"/>
              <a:ea typeface="Abril Fatface"/>
              <a:cs typeface="Abril Fatface"/>
              <a:sym typeface="Abril Fatface"/>
            </a:endParaRPr>
          </a:p>
          <a:p>
            <a:pPr marL="0" lvl="0" indent="0" algn="just" rtl="0">
              <a:spcBef>
                <a:spcPts val="0"/>
              </a:spcBef>
              <a:spcAft>
                <a:spcPts val="0"/>
              </a:spcAft>
              <a:buNone/>
            </a:pPr>
            <a:endParaRPr sz="1300">
              <a:latin typeface="Calibri"/>
              <a:ea typeface="Calibri"/>
              <a:cs typeface="Calibri"/>
              <a:sym typeface="Calibri"/>
            </a:endParaRPr>
          </a:p>
          <a:p>
            <a:pPr marL="0" lvl="0" indent="0" algn="just" rtl="0">
              <a:spcBef>
                <a:spcPts val="0"/>
              </a:spcBef>
              <a:spcAft>
                <a:spcPts val="0"/>
              </a:spcAft>
              <a:buNone/>
            </a:pPr>
            <a:r>
              <a:rPr lang="en" sz="1300">
                <a:latin typeface="Calibri"/>
                <a:ea typeface="Calibri"/>
                <a:cs typeface="Calibri"/>
                <a:sym typeface="Calibri"/>
              </a:rPr>
              <a:t>The row of the dataset must be able to exceed 10 million rows because Excel’s current limitation is 1048576 rows. </a:t>
            </a:r>
            <a:endParaRPr sz="1300">
              <a:latin typeface="Calibri"/>
              <a:ea typeface="Calibri"/>
              <a:cs typeface="Calibri"/>
              <a:sym typeface="Calibri"/>
            </a:endParaRPr>
          </a:p>
          <a:p>
            <a:pPr marL="0" lvl="0" indent="0" algn="just" rtl="0">
              <a:spcBef>
                <a:spcPts val="0"/>
              </a:spcBef>
              <a:spcAft>
                <a:spcPts val="0"/>
              </a:spcAft>
              <a:buNone/>
            </a:pPr>
            <a:endParaRPr sz="1300">
              <a:latin typeface="Calibri"/>
              <a:ea typeface="Calibri"/>
              <a:cs typeface="Calibri"/>
              <a:sym typeface="Calibri"/>
            </a:endParaRPr>
          </a:p>
          <a:p>
            <a:pPr marL="0" lvl="0" indent="0" algn="just" rtl="0">
              <a:spcBef>
                <a:spcPts val="0"/>
              </a:spcBef>
              <a:spcAft>
                <a:spcPts val="0"/>
              </a:spcAft>
              <a:buNone/>
            </a:pPr>
            <a:r>
              <a:rPr lang="en" sz="1300">
                <a:latin typeface="Calibri"/>
                <a:ea typeface="Calibri"/>
                <a:cs typeface="Calibri"/>
                <a:sym typeface="Calibri"/>
              </a:rPr>
              <a:t>The order must contain the shop or restaurant name, cuisine/category of food, restaurants’ location/distance, business hours, item price.</a:t>
            </a:r>
            <a:endParaRPr sz="1300">
              <a:latin typeface="Calibri"/>
              <a:ea typeface="Calibri"/>
              <a:cs typeface="Calibri"/>
              <a:sym typeface="Calibri"/>
            </a:endParaRPr>
          </a:p>
          <a:p>
            <a:pPr marL="0" lvl="0" indent="0" algn="just" rtl="0">
              <a:spcBef>
                <a:spcPts val="0"/>
              </a:spcBef>
              <a:spcAft>
                <a:spcPts val="0"/>
              </a:spcAft>
              <a:buNone/>
            </a:pPr>
            <a:endParaRPr sz="1300">
              <a:latin typeface="Calibri"/>
              <a:ea typeface="Calibri"/>
              <a:cs typeface="Calibri"/>
              <a:sym typeface="Calibri"/>
            </a:endParaRPr>
          </a:p>
          <a:p>
            <a:pPr marL="0" lvl="0" indent="0" algn="just" rtl="0">
              <a:spcBef>
                <a:spcPts val="0"/>
              </a:spcBef>
              <a:spcAft>
                <a:spcPts val="0"/>
              </a:spcAft>
              <a:buNone/>
            </a:pPr>
            <a:r>
              <a:rPr lang="en" sz="1300">
                <a:latin typeface="Calibri"/>
                <a:ea typeface="Calibri"/>
                <a:cs typeface="Calibri"/>
                <a:sym typeface="Calibri"/>
              </a:rPr>
              <a:t>The order must have the sales from largest to smallest amount and be filtered by cuisine and location.</a:t>
            </a:r>
            <a:endParaRPr sz="1300">
              <a:latin typeface="Calibri"/>
              <a:ea typeface="Calibri"/>
              <a:cs typeface="Calibri"/>
              <a:sym typeface="Calibri"/>
            </a:endParaRPr>
          </a:p>
        </p:txBody>
      </p:sp>
      <p:sp>
        <p:nvSpPr>
          <p:cNvPr id="463" name="Google Shape;463;p40"/>
          <p:cNvSpPr txBox="1"/>
          <p:nvPr/>
        </p:nvSpPr>
        <p:spPr>
          <a:xfrm>
            <a:off x="89950" y="26475"/>
            <a:ext cx="885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Simple</a:t>
            </a:r>
            <a:endParaRPr sz="1000">
              <a:latin typeface="Oxygen Light"/>
              <a:ea typeface="Oxygen Light"/>
              <a:cs typeface="Oxygen Light"/>
              <a:sym typeface="Oxygen Light"/>
            </a:endParaRPr>
          </a:p>
        </p:txBody>
      </p:sp>
      <p:sp>
        <p:nvSpPr>
          <p:cNvPr id="464" name="Google Shape;464;p40"/>
          <p:cNvSpPr txBox="1"/>
          <p:nvPr/>
        </p:nvSpPr>
        <p:spPr>
          <a:xfrm>
            <a:off x="6215850" y="4535325"/>
            <a:ext cx="2750400" cy="231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
              <a:latin typeface="Oxygen Light"/>
              <a:ea typeface="Oxygen Light"/>
              <a:cs typeface="Oxygen Light"/>
              <a:sym typeface="Oxygen Light"/>
            </a:endParaRPr>
          </a:p>
        </p:txBody>
      </p:sp>
      <p:pic>
        <p:nvPicPr>
          <p:cNvPr id="465" name="Google Shape;465;p40"/>
          <p:cNvPicPr preferRelativeResize="0"/>
          <p:nvPr/>
        </p:nvPicPr>
        <p:blipFill>
          <a:blip r:embed="rId3">
            <a:alphaModFix/>
          </a:blip>
          <a:stretch>
            <a:fillRect/>
          </a:stretch>
        </p:blipFill>
        <p:spPr>
          <a:xfrm>
            <a:off x="-38150" y="3893100"/>
            <a:ext cx="5894326" cy="1250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3"/>
          <p:cNvSpPr txBox="1">
            <a:spLocks noGrp="1"/>
          </p:cNvSpPr>
          <p:nvPr>
            <p:ph type="ctrTitle"/>
          </p:nvPr>
        </p:nvSpPr>
        <p:spPr>
          <a:xfrm>
            <a:off x="5625" y="2572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ABOUT THE COMPANY</a:t>
            </a:r>
            <a:endParaRPr/>
          </a:p>
        </p:txBody>
      </p:sp>
      <p:cxnSp>
        <p:nvCxnSpPr>
          <p:cNvPr id="161" name="Google Shape;161;p23"/>
          <p:cNvCxnSpPr/>
          <p:nvPr/>
        </p:nvCxnSpPr>
        <p:spPr>
          <a:xfrm>
            <a:off x="3481500" y="666700"/>
            <a:ext cx="5729700" cy="28800"/>
          </a:xfrm>
          <a:prstGeom prst="straightConnector1">
            <a:avLst/>
          </a:prstGeom>
          <a:noFill/>
          <a:ln w="76200" cap="flat" cmpd="sng">
            <a:solidFill>
              <a:schemeClr val="accent1"/>
            </a:solidFill>
            <a:prstDash val="solid"/>
            <a:round/>
            <a:headEnd type="none" w="med" len="med"/>
            <a:tailEnd type="none" w="med" len="med"/>
          </a:ln>
        </p:spPr>
      </p:cxnSp>
      <p:sp>
        <p:nvSpPr>
          <p:cNvPr id="162" name="Google Shape;162;p23"/>
          <p:cNvSpPr txBox="1">
            <a:spLocks noGrp="1"/>
          </p:cNvSpPr>
          <p:nvPr>
            <p:ph type="subTitle" idx="1"/>
          </p:nvPr>
        </p:nvSpPr>
        <p:spPr>
          <a:xfrm>
            <a:off x="89950" y="2208000"/>
            <a:ext cx="2216100" cy="213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accent2"/>
                </a:solidFill>
                <a:latin typeface="Calibri"/>
                <a:ea typeface="Calibri"/>
                <a:cs typeface="Calibri"/>
                <a:sym typeface="Calibri"/>
              </a:rPr>
              <a:t>Founded in 2019</a:t>
            </a:r>
            <a:endParaRPr sz="1000" b="1">
              <a:solidFill>
                <a:schemeClr val="accent2"/>
              </a:solidFill>
              <a:latin typeface="Calibri"/>
              <a:ea typeface="Calibri"/>
              <a:cs typeface="Calibri"/>
              <a:sym typeface="Calibri"/>
            </a:endParaRPr>
          </a:p>
          <a:p>
            <a:pPr marL="114300" lvl="0" indent="-120650" algn="l" rtl="0">
              <a:lnSpc>
                <a:spcPct val="115000"/>
              </a:lnSpc>
              <a:spcBef>
                <a:spcPts val="0"/>
              </a:spcBef>
              <a:spcAft>
                <a:spcPts val="0"/>
              </a:spcAft>
              <a:buClr>
                <a:srgbClr val="080707"/>
              </a:buClr>
              <a:buSzPts val="1000"/>
              <a:buFont typeface="Calibri"/>
              <a:buChar char="●"/>
            </a:pPr>
            <a:r>
              <a:rPr lang="en" sz="1000">
                <a:solidFill>
                  <a:srgbClr val="080707"/>
                </a:solidFill>
                <a:latin typeface="Calibri"/>
                <a:ea typeface="Calibri"/>
                <a:cs typeface="Calibri"/>
                <a:sym typeface="Calibri"/>
              </a:rPr>
              <a:t>100 employees</a:t>
            </a:r>
            <a:endParaRPr sz="1000">
              <a:solidFill>
                <a:srgbClr val="080707"/>
              </a:solidFill>
              <a:latin typeface="Calibri"/>
              <a:ea typeface="Calibri"/>
              <a:cs typeface="Calibri"/>
              <a:sym typeface="Calibri"/>
            </a:endParaRPr>
          </a:p>
          <a:p>
            <a:pPr marL="114300" lvl="0" indent="-120650" algn="l" rtl="0">
              <a:lnSpc>
                <a:spcPct val="115000"/>
              </a:lnSpc>
              <a:spcBef>
                <a:spcPts val="0"/>
              </a:spcBef>
              <a:spcAft>
                <a:spcPts val="0"/>
              </a:spcAft>
              <a:buClr>
                <a:srgbClr val="080707"/>
              </a:buClr>
              <a:buSzPts val="1000"/>
              <a:buFont typeface="Calibri"/>
              <a:buChar char="●"/>
            </a:pPr>
            <a:r>
              <a:rPr lang="en" sz="1000">
                <a:solidFill>
                  <a:srgbClr val="080707"/>
                </a:solidFill>
                <a:latin typeface="Calibri"/>
                <a:ea typeface="Calibri"/>
                <a:cs typeface="Calibri"/>
                <a:sym typeface="Calibri"/>
              </a:rPr>
              <a:t>Gross revenue: $5.9M a year</a:t>
            </a:r>
            <a:endParaRPr sz="1000">
              <a:solidFill>
                <a:srgbClr val="080707"/>
              </a:solidFill>
              <a:latin typeface="Calibri"/>
              <a:ea typeface="Calibri"/>
              <a:cs typeface="Calibri"/>
              <a:sym typeface="Calibri"/>
            </a:endParaRPr>
          </a:p>
          <a:p>
            <a:pPr marL="114300" lvl="0" indent="-120650" algn="l" rtl="0">
              <a:lnSpc>
                <a:spcPct val="115000"/>
              </a:lnSpc>
              <a:spcBef>
                <a:spcPts val="0"/>
              </a:spcBef>
              <a:spcAft>
                <a:spcPts val="0"/>
              </a:spcAft>
              <a:buClr>
                <a:srgbClr val="080707"/>
              </a:buClr>
              <a:buSzPts val="1000"/>
              <a:buFont typeface="Calibri"/>
              <a:buChar char="●"/>
            </a:pPr>
            <a:r>
              <a:rPr lang="en" sz="1000">
                <a:solidFill>
                  <a:srgbClr val="080707"/>
                </a:solidFill>
                <a:latin typeface="Calibri"/>
                <a:ea typeface="Calibri"/>
                <a:cs typeface="Calibri"/>
                <a:sym typeface="Calibri"/>
              </a:rPr>
              <a:t>Only serving the Bay Area</a:t>
            </a:r>
            <a:endParaRPr sz="1000">
              <a:solidFill>
                <a:srgbClr val="080707"/>
              </a:solidFill>
              <a:latin typeface="Calibri"/>
              <a:ea typeface="Calibri"/>
              <a:cs typeface="Calibri"/>
              <a:sym typeface="Calibri"/>
            </a:endParaRPr>
          </a:p>
          <a:p>
            <a:pPr marL="114300" lvl="0" indent="-120650" algn="l" rtl="0">
              <a:lnSpc>
                <a:spcPct val="115000"/>
              </a:lnSpc>
              <a:spcBef>
                <a:spcPts val="0"/>
              </a:spcBef>
              <a:spcAft>
                <a:spcPts val="0"/>
              </a:spcAft>
              <a:buClr>
                <a:srgbClr val="080707"/>
              </a:buClr>
              <a:buSzPts val="1000"/>
              <a:buFont typeface="Calibri"/>
              <a:buChar char="●"/>
            </a:pPr>
            <a:r>
              <a:rPr lang="en" sz="1000">
                <a:solidFill>
                  <a:srgbClr val="080707"/>
                </a:solidFill>
                <a:latin typeface="Calibri"/>
                <a:ea typeface="Calibri"/>
                <a:cs typeface="Calibri"/>
                <a:sym typeface="Calibri"/>
              </a:rPr>
              <a:t>Avg. total orders in a day: 1200</a:t>
            </a:r>
            <a:endParaRPr sz="1000">
              <a:solidFill>
                <a:srgbClr val="080707"/>
              </a:solidFill>
              <a:latin typeface="Calibri"/>
              <a:ea typeface="Calibri"/>
              <a:cs typeface="Calibri"/>
              <a:sym typeface="Calibri"/>
            </a:endParaRPr>
          </a:p>
          <a:p>
            <a:pPr marL="0" lvl="0" indent="0" algn="l" rtl="0">
              <a:lnSpc>
                <a:spcPct val="115000"/>
              </a:lnSpc>
              <a:spcBef>
                <a:spcPts val="0"/>
              </a:spcBef>
              <a:spcAft>
                <a:spcPts val="0"/>
              </a:spcAft>
              <a:buNone/>
            </a:pPr>
            <a:endParaRPr sz="1000">
              <a:solidFill>
                <a:srgbClr val="080707"/>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000" b="1">
                <a:solidFill>
                  <a:schemeClr val="accent2"/>
                </a:solidFill>
                <a:latin typeface="Calibri"/>
                <a:ea typeface="Calibri"/>
                <a:cs typeface="Calibri"/>
                <a:sym typeface="Calibri"/>
              </a:rPr>
              <a:t>Who we serve</a:t>
            </a:r>
            <a:endParaRPr sz="1000" b="1">
              <a:solidFill>
                <a:schemeClr val="accent2"/>
              </a:solidFill>
              <a:latin typeface="Calibri"/>
              <a:ea typeface="Calibri"/>
              <a:cs typeface="Calibri"/>
              <a:sym typeface="Calibri"/>
            </a:endParaRPr>
          </a:p>
          <a:p>
            <a:pPr marL="114300" lvl="0" indent="-120650" algn="l" rtl="0">
              <a:lnSpc>
                <a:spcPct val="115000"/>
              </a:lnSpc>
              <a:spcBef>
                <a:spcPts val="0"/>
              </a:spcBef>
              <a:spcAft>
                <a:spcPts val="0"/>
              </a:spcAft>
              <a:buClr>
                <a:srgbClr val="080707"/>
              </a:buClr>
              <a:buSzPts val="1000"/>
              <a:buFont typeface="Calibri"/>
              <a:buChar char="●"/>
            </a:pPr>
            <a:r>
              <a:rPr lang="en" sz="1000">
                <a:solidFill>
                  <a:srgbClr val="080707"/>
                </a:solidFill>
                <a:latin typeface="Calibri"/>
                <a:ea typeface="Calibri"/>
                <a:cs typeface="Calibri"/>
                <a:sym typeface="Calibri"/>
              </a:rPr>
              <a:t>Customers: 60k unique individuals</a:t>
            </a:r>
            <a:endParaRPr sz="1000">
              <a:solidFill>
                <a:srgbClr val="080707"/>
              </a:solidFill>
              <a:latin typeface="Calibri"/>
              <a:ea typeface="Calibri"/>
              <a:cs typeface="Calibri"/>
              <a:sym typeface="Calibri"/>
            </a:endParaRPr>
          </a:p>
          <a:p>
            <a:pPr marL="114300" lvl="0" indent="-120650" algn="l" rtl="0">
              <a:lnSpc>
                <a:spcPct val="115000"/>
              </a:lnSpc>
              <a:spcBef>
                <a:spcPts val="0"/>
              </a:spcBef>
              <a:spcAft>
                <a:spcPts val="0"/>
              </a:spcAft>
              <a:buClr>
                <a:srgbClr val="080707"/>
              </a:buClr>
              <a:buSzPts val="1000"/>
              <a:buFont typeface="Calibri"/>
              <a:buChar char="●"/>
            </a:pPr>
            <a:r>
              <a:rPr lang="en" sz="1000">
                <a:solidFill>
                  <a:srgbClr val="080707"/>
                </a:solidFill>
                <a:latin typeface="Calibri"/>
                <a:ea typeface="Calibri"/>
                <a:cs typeface="Calibri"/>
                <a:sym typeface="Calibri"/>
              </a:rPr>
              <a:t>Current Partners: 500 partners</a:t>
            </a:r>
            <a:endParaRPr sz="1000">
              <a:solidFill>
                <a:srgbClr val="080707"/>
              </a:solidFill>
              <a:latin typeface="Calibri"/>
              <a:ea typeface="Calibri"/>
              <a:cs typeface="Calibri"/>
              <a:sym typeface="Calibri"/>
            </a:endParaRPr>
          </a:p>
          <a:p>
            <a:pPr marL="114300" lvl="0" indent="-120650" algn="l" rtl="0">
              <a:lnSpc>
                <a:spcPct val="115000"/>
              </a:lnSpc>
              <a:spcBef>
                <a:spcPts val="0"/>
              </a:spcBef>
              <a:spcAft>
                <a:spcPts val="0"/>
              </a:spcAft>
              <a:buClr>
                <a:srgbClr val="080707"/>
              </a:buClr>
              <a:buSzPts val="1000"/>
              <a:buFont typeface="Calibri"/>
              <a:buChar char="●"/>
            </a:pPr>
            <a:r>
              <a:rPr lang="en" sz="1000">
                <a:solidFill>
                  <a:srgbClr val="080707"/>
                </a:solidFill>
                <a:latin typeface="Calibri"/>
                <a:ea typeface="Calibri"/>
                <a:cs typeface="Calibri"/>
                <a:sym typeface="Calibri"/>
              </a:rPr>
              <a:t>Fleet: 80 delivery partners</a:t>
            </a:r>
            <a:r>
              <a:rPr lang="en" sz="1000" baseline="30000">
                <a:solidFill>
                  <a:srgbClr val="080707"/>
                </a:solidFill>
                <a:latin typeface="Calibri"/>
                <a:ea typeface="Calibri"/>
                <a:cs typeface="Calibri"/>
                <a:sym typeface="Calibri"/>
              </a:rPr>
              <a:t>[1]</a:t>
            </a:r>
            <a:r>
              <a:rPr lang="en" sz="1000">
                <a:solidFill>
                  <a:srgbClr val="080707"/>
                </a:solidFill>
                <a:latin typeface="Calibri"/>
                <a:ea typeface="Calibri"/>
                <a:cs typeface="Calibri"/>
                <a:sym typeface="Calibri"/>
              </a:rPr>
              <a:t> </a:t>
            </a:r>
            <a:endParaRPr sz="1000">
              <a:solidFill>
                <a:srgbClr val="080707"/>
              </a:solidFill>
              <a:latin typeface="Calibri"/>
              <a:ea typeface="Calibri"/>
              <a:cs typeface="Calibri"/>
              <a:sym typeface="Calibri"/>
            </a:endParaRPr>
          </a:p>
          <a:p>
            <a:pPr marL="0" lvl="0" indent="0" algn="l" rtl="0">
              <a:lnSpc>
                <a:spcPct val="115000"/>
              </a:lnSpc>
              <a:spcBef>
                <a:spcPts val="0"/>
              </a:spcBef>
              <a:spcAft>
                <a:spcPts val="0"/>
              </a:spcAft>
              <a:buNone/>
            </a:pPr>
            <a:endParaRPr sz="1000">
              <a:solidFill>
                <a:srgbClr val="080707"/>
              </a:solidFill>
              <a:latin typeface="Calibri"/>
              <a:ea typeface="Calibri"/>
              <a:cs typeface="Calibri"/>
              <a:sym typeface="Calibri"/>
            </a:endParaRPr>
          </a:p>
        </p:txBody>
      </p:sp>
      <p:sp>
        <p:nvSpPr>
          <p:cNvPr id="163" name="Google Shape;163;p23"/>
          <p:cNvSpPr txBox="1">
            <a:spLocks noGrp="1"/>
          </p:cNvSpPr>
          <p:nvPr>
            <p:ph type="subTitle" idx="1"/>
          </p:nvPr>
        </p:nvSpPr>
        <p:spPr>
          <a:xfrm>
            <a:off x="2455800" y="2208000"/>
            <a:ext cx="6318900" cy="208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accent2"/>
                </a:solidFill>
                <a:latin typeface="Calibri"/>
                <a:ea typeface="Calibri"/>
                <a:cs typeface="Calibri"/>
                <a:sym typeface="Calibri"/>
              </a:rPr>
              <a:t>Company History</a:t>
            </a:r>
            <a:endParaRPr sz="1000" b="1">
              <a:solidFill>
                <a:schemeClr val="accent2"/>
              </a:solidFill>
              <a:latin typeface="Calibri"/>
              <a:ea typeface="Calibri"/>
              <a:cs typeface="Calibri"/>
              <a:sym typeface="Calibri"/>
            </a:endParaRPr>
          </a:p>
          <a:p>
            <a:pPr marL="114300" lvl="0" indent="-120650" algn="l" rtl="0">
              <a:lnSpc>
                <a:spcPct val="115000"/>
              </a:lnSpc>
              <a:spcBef>
                <a:spcPts val="0"/>
              </a:spcBef>
              <a:spcAft>
                <a:spcPts val="0"/>
              </a:spcAft>
              <a:buClr>
                <a:srgbClr val="080707"/>
              </a:buClr>
              <a:buSzPts val="1000"/>
              <a:buFont typeface="Calibri"/>
              <a:buChar char="●"/>
            </a:pPr>
            <a:r>
              <a:rPr lang="en" sz="1000">
                <a:solidFill>
                  <a:srgbClr val="080707"/>
                </a:solidFill>
                <a:latin typeface="Calibri"/>
                <a:ea typeface="Calibri"/>
                <a:cs typeface="Calibri"/>
                <a:sym typeface="Calibri"/>
              </a:rPr>
              <a:t>In 2019, we were a food delivery website for local businesses and have now transitioned to mobile app</a:t>
            </a:r>
            <a:endParaRPr sz="1000">
              <a:solidFill>
                <a:srgbClr val="080707"/>
              </a:solidFill>
              <a:latin typeface="Calibri"/>
              <a:ea typeface="Calibri"/>
              <a:cs typeface="Calibri"/>
              <a:sym typeface="Calibri"/>
            </a:endParaRPr>
          </a:p>
          <a:p>
            <a:pPr marL="114300" lvl="0" indent="-120650" algn="l" rtl="0">
              <a:lnSpc>
                <a:spcPct val="115000"/>
              </a:lnSpc>
              <a:spcBef>
                <a:spcPts val="0"/>
              </a:spcBef>
              <a:spcAft>
                <a:spcPts val="0"/>
              </a:spcAft>
              <a:buClr>
                <a:srgbClr val="080707"/>
              </a:buClr>
              <a:buSzPts val="1000"/>
              <a:buFont typeface="Calibri"/>
              <a:buChar char="●"/>
            </a:pPr>
            <a:r>
              <a:rPr lang="en" sz="1000">
                <a:solidFill>
                  <a:srgbClr val="080707"/>
                </a:solidFill>
                <a:latin typeface="Calibri"/>
                <a:ea typeface="Calibri"/>
                <a:cs typeface="Calibri"/>
                <a:sym typeface="Calibri"/>
              </a:rPr>
              <a:t>In 2020, started working towards reducing food waste and have partnered with 200 of our businesses that includes restaurants, recycle centres, etc.</a:t>
            </a:r>
            <a:endParaRPr sz="1000">
              <a:solidFill>
                <a:srgbClr val="080707"/>
              </a:solidFill>
              <a:latin typeface="Calibri"/>
              <a:ea typeface="Calibri"/>
              <a:cs typeface="Calibri"/>
              <a:sym typeface="Calibri"/>
            </a:endParaRPr>
          </a:p>
          <a:p>
            <a:pPr marL="0" lvl="0" indent="0" algn="l" rtl="0">
              <a:lnSpc>
                <a:spcPct val="115000"/>
              </a:lnSpc>
              <a:spcBef>
                <a:spcPts val="0"/>
              </a:spcBef>
              <a:spcAft>
                <a:spcPts val="0"/>
              </a:spcAft>
              <a:buNone/>
            </a:pPr>
            <a:endParaRPr sz="1000">
              <a:solidFill>
                <a:srgbClr val="080707"/>
              </a:solidFill>
              <a:latin typeface="Calibri"/>
              <a:ea typeface="Calibri"/>
              <a:cs typeface="Calibri"/>
              <a:sym typeface="Calibri"/>
            </a:endParaRPr>
          </a:p>
          <a:p>
            <a:pPr marL="0" lvl="0" indent="0" algn="l" rtl="0">
              <a:lnSpc>
                <a:spcPct val="115000"/>
              </a:lnSpc>
              <a:spcBef>
                <a:spcPts val="0"/>
              </a:spcBef>
              <a:spcAft>
                <a:spcPts val="0"/>
              </a:spcAft>
              <a:buNone/>
            </a:pPr>
            <a:endParaRPr sz="1000">
              <a:solidFill>
                <a:srgbClr val="080707"/>
              </a:solidFill>
              <a:latin typeface="Calibri"/>
              <a:ea typeface="Calibri"/>
              <a:cs typeface="Calibri"/>
              <a:sym typeface="Calibri"/>
            </a:endParaRPr>
          </a:p>
          <a:p>
            <a:pPr marL="0" lvl="0" indent="0" algn="l" rtl="0">
              <a:spcBef>
                <a:spcPts val="0"/>
              </a:spcBef>
              <a:spcAft>
                <a:spcPts val="0"/>
              </a:spcAft>
              <a:buNone/>
            </a:pPr>
            <a:r>
              <a:rPr lang="en" sz="1000" b="1">
                <a:solidFill>
                  <a:schemeClr val="accent2"/>
                </a:solidFill>
                <a:latin typeface="Calibri"/>
                <a:ea typeface="Calibri"/>
                <a:cs typeface="Calibri"/>
                <a:sym typeface="Calibri"/>
              </a:rPr>
              <a:t>Product &amp; Services</a:t>
            </a:r>
            <a:endParaRPr sz="1000" b="1">
              <a:solidFill>
                <a:schemeClr val="accent2"/>
              </a:solidFill>
              <a:latin typeface="Calibri"/>
              <a:ea typeface="Calibri"/>
              <a:cs typeface="Calibri"/>
              <a:sym typeface="Calibri"/>
            </a:endParaRPr>
          </a:p>
          <a:p>
            <a:pPr marL="114300" lvl="0" indent="-120650" algn="l" rtl="0">
              <a:lnSpc>
                <a:spcPct val="115000"/>
              </a:lnSpc>
              <a:spcBef>
                <a:spcPts val="0"/>
              </a:spcBef>
              <a:spcAft>
                <a:spcPts val="0"/>
              </a:spcAft>
              <a:buClr>
                <a:srgbClr val="080707"/>
              </a:buClr>
              <a:buSzPts val="1000"/>
              <a:buFont typeface="Calibri"/>
              <a:buChar char="●"/>
            </a:pPr>
            <a:r>
              <a:rPr lang="en" sz="1000">
                <a:solidFill>
                  <a:srgbClr val="080707"/>
                </a:solidFill>
                <a:latin typeface="Calibri"/>
                <a:ea typeface="Calibri"/>
                <a:cs typeface="Calibri"/>
                <a:sym typeface="Calibri"/>
              </a:rPr>
              <a:t>We currently have an established food ordering app where customers can order meals from their favorite restaurants.</a:t>
            </a:r>
            <a:endParaRPr sz="1000">
              <a:solidFill>
                <a:srgbClr val="080707"/>
              </a:solidFill>
              <a:latin typeface="Calibri"/>
              <a:ea typeface="Calibri"/>
              <a:cs typeface="Calibri"/>
              <a:sym typeface="Calibri"/>
            </a:endParaRPr>
          </a:p>
          <a:p>
            <a:pPr marL="114300" lvl="0" indent="-120650" algn="l" rtl="0">
              <a:lnSpc>
                <a:spcPct val="115000"/>
              </a:lnSpc>
              <a:spcBef>
                <a:spcPts val="0"/>
              </a:spcBef>
              <a:spcAft>
                <a:spcPts val="0"/>
              </a:spcAft>
              <a:buClr>
                <a:srgbClr val="080707"/>
              </a:buClr>
              <a:buSzPts val="1000"/>
              <a:buFont typeface="Calibri"/>
              <a:buChar char="●"/>
            </a:pPr>
            <a:r>
              <a:rPr lang="en" sz="1000">
                <a:solidFill>
                  <a:srgbClr val="080707"/>
                </a:solidFill>
                <a:latin typeface="Calibri"/>
                <a:ea typeface="Calibri"/>
                <a:cs typeface="Calibri"/>
                <a:sym typeface="Calibri"/>
              </a:rPr>
              <a:t>We aim to reduce food wastage and partner with businesses to offer food or ingredients to be sold at discounted price.</a:t>
            </a:r>
            <a:endParaRPr sz="1000">
              <a:solidFill>
                <a:srgbClr val="080707"/>
              </a:solidFill>
              <a:latin typeface="Calibri"/>
              <a:ea typeface="Calibri"/>
              <a:cs typeface="Calibri"/>
              <a:sym typeface="Calibri"/>
            </a:endParaRPr>
          </a:p>
          <a:p>
            <a:pPr marL="0" lvl="0" indent="0" algn="l" rtl="0">
              <a:lnSpc>
                <a:spcPct val="115000"/>
              </a:lnSpc>
              <a:spcBef>
                <a:spcPts val="0"/>
              </a:spcBef>
              <a:spcAft>
                <a:spcPts val="0"/>
              </a:spcAft>
              <a:buNone/>
            </a:pPr>
            <a:endParaRPr sz="1000">
              <a:solidFill>
                <a:srgbClr val="080707"/>
              </a:solidFill>
              <a:latin typeface="Calibri"/>
              <a:ea typeface="Calibri"/>
              <a:cs typeface="Calibri"/>
              <a:sym typeface="Calibri"/>
            </a:endParaRPr>
          </a:p>
        </p:txBody>
      </p:sp>
      <p:sp>
        <p:nvSpPr>
          <p:cNvPr id="164" name="Google Shape;164;p23"/>
          <p:cNvSpPr txBox="1"/>
          <p:nvPr/>
        </p:nvSpPr>
        <p:spPr>
          <a:xfrm>
            <a:off x="89950" y="26475"/>
            <a:ext cx="885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Simple</a:t>
            </a:r>
            <a:endParaRPr sz="1000">
              <a:latin typeface="Oxygen Light"/>
              <a:ea typeface="Oxygen Light"/>
              <a:cs typeface="Oxygen Light"/>
              <a:sym typeface="Oxygen Light"/>
            </a:endParaRPr>
          </a:p>
        </p:txBody>
      </p:sp>
      <p:sp>
        <p:nvSpPr>
          <p:cNvPr id="165" name="Google Shape;165;p23"/>
          <p:cNvSpPr txBox="1">
            <a:spLocks noGrp="1"/>
          </p:cNvSpPr>
          <p:nvPr>
            <p:ph type="subTitle" idx="1"/>
          </p:nvPr>
        </p:nvSpPr>
        <p:spPr>
          <a:xfrm>
            <a:off x="3481500" y="4202325"/>
            <a:ext cx="5403600" cy="666000"/>
          </a:xfrm>
          <a:prstGeom prst="rect">
            <a:avLst/>
          </a:prstGeom>
          <a:ln w="952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baseline="30000">
                <a:latin typeface="Calibri"/>
                <a:ea typeface="Calibri"/>
                <a:cs typeface="Calibri"/>
                <a:sym typeface="Calibri"/>
              </a:rPr>
              <a:t>[1] </a:t>
            </a:r>
            <a:r>
              <a:rPr lang="en" sz="1000">
                <a:latin typeface="Calibri"/>
                <a:ea typeface="Calibri"/>
                <a:cs typeface="Calibri"/>
                <a:sym typeface="Calibri"/>
              </a:rPr>
              <a:t>Ratio for Customers to merchant partners : (118:1) </a:t>
            </a:r>
            <a:endParaRPr sz="1000">
              <a:latin typeface="Calibri"/>
              <a:ea typeface="Calibri"/>
              <a:cs typeface="Calibri"/>
              <a:sym typeface="Calibri"/>
            </a:endParaRPr>
          </a:p>
          <a:p>
            <a:pPr marL="0" lvl="0" indent="0" algn="l" rtl="0">
              <a:spcBef>
                <a:spcPts val="0"/>
              </a:spcBef>
              <a:spcAft>
                <a:spcPts val="0"/>
              </a:spcAft>
              <a:buNone/>
            </a:pPr>
            <a:r>
              <a:rPr lang="en" sz="1000">
                <a:latin typeface="Calibri"/>
                <a:ea typeface="Calibri"/>
                <a:cs typeface="Calibri"/>
                <a:sym typeface="Calibri"/>
              </a:rPr>
              <a:t>Ratio for Customers to orders per day: 50: 1</a:t>
            </a:r>
            <a:endParaRPr sz="10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000">
                <a:latin typeface="Calibri"/>
                <a:ea typeface="Calibri"/>
                <a:cs typeface="Calibri"/>
                <a:sym typeface="Calibri"/>
              </a:rPr>
              <a:t>Avg of 2 deliveries in an hour per driver : 2(orders/hr)*8(hours)*80(drivers) = 1280 orders per day</a:t>
            </a:r>
            <a:endParaRPr sz="1000">
              <a:latin typeface="Calibri"/>
              <a:ea typeface="Calibri"/>
              <a:cs typeface="Calibri"/>
              <a:sym typeface="Calibri"/>
            </a:endParaRPr>
          </a:p>
        </p:txBody>
      </p:sp>
      <p:sp>
        <p:nvSpPr>
          <p:cNvPr id="166" name="Google Shape;166;p23"/>
          <p:cNvSpPr txBox="1"/>
          <p:nvPr/>
        </p:nvSpPr>
        <p:spPr>
          <a:xfrm>
            <a:off x="0" y="4866600"/>
            <a:ext cx="83916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latin typeface="Calibri"/>
                <a:ea typeface="Calibri"/>
                <a:cs typeface="Calibri"/>
                <a:sym typeface="Calibri"/>
              </a:rPr>
              <a:t>[1] Curry, D. (2022)</a:t>
            </a:r>
            <a:r>
              <a:rPr lang="en" sz="600">
                <a:solidFill>
                  <a:schemeClr val="dk1"/>
                </a:solidFill>
                <a:latin typeface="Calibri"/>
                <a:ea typeface="Calibri"/>
                <a:cs typeface="Calibri"/>
                <a:sym typeface="Calibri"/>
              </a:rPr>
              <a:t>“Grubhub revenue and Usage report”, BusinessOfApps (</a:t>
            </a:r>
            <a:r>
              <a:rPr lang="en" sz="600" u="sng">
                <a:solidFill>
                  <a:srgbClr val="1155CC"/>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https://www.businessofapps.com/data/grubhub-statistics/#:~:text=From%20a%20high%20of%2070,every%20year%20since%20going%20public</a:t>
            </a:r>
            <a:r>
              <a:rPr lang="en" sz="600">
                <a:solidFill>
                  <a:schemeClr val="dk1"/>
                </a:solidFill>
                <a:latin typeface="Calibri"/>
                <a:ea typeface="Calibri"/>
                <a:cs typeface="Calibri"/>
                <a:sym typeface="Calibri"/>
              </a:rPr>
              <a:t>.)</a:t>
            </a:r>
            <a:endParaRPr sz="600">
              <a:latin typeface="Calibri"/>
              <a:ea typeface="Calibri"/>
              <a:cs typeface="Calibri"/>
              <a:sym typeface="Calibri"/>
            </a:endParaRPr>
          </a:p>
        </p:txBody>
      </p:sp>
      <p:sp>
        <p:nvSpPr>
          <p:cNvPr id="167" name="Google Shape;167;p23"/>
          <p:cNvSpPr txBox="1">
            <a:spLocks noGrp="1"/>
          </p:cNvSpPr>
          <p:nvPr>
            <p:ph type="subTitle" idx="1"/>
          </p:nvPr>
        </p:nvSpPr>
        <p:spPr>
          <a:xfrm>
            <a:off x="89950" y="939750"/>
            <a:ext cx="6187200" cy="94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accent6"/>
                </a:solidFill>
                <a:latin typeface="Calibri"/>
                <a:ea typeface="Calibri"/>
                <a:cs typeface="Calibri"/>
                <a:sym typeface="Calibri"/>
              </a:rPr>
              <a:t>HUNGRY MILE</a:t>
            </a:r>
            <a:endParaRPr sz="1000" b="1">
              <a:solidFill>
                <a:schemeClr val="accent6"/>
              </a:solidFill>
              <a:latin typeface="Calibri"/>
              <a:ea typeface="Calibri"/>
              <a:cs typeface="Calibri"/>
              <a:sym typeface="Calibri"/>
            </a:endParaRPr>
          </a:p>
          <a:p>
            <a:pPr marL="0" lvl="0" indent="0" algn="l" rtl="0">
              <a:lnSpc>
                <a:spcPct val="115000"/>
              </a:lnSpc>
              <a:spcBef>
                <a:spcPts val="0"/>
              </a:spcBef>
              <a:spcAft>
                <a:spcPts val="0"/>
              </a:spcAft>
              <a:buNone/>
            </a:pPr>
            <a:r>
              <a:rPr lang="en" sz="1000">
                <a:solidFill>
                  <a:srgbClr val="080707"/>
                </a:solidFill>
                <a:latin typeface="Calibri"/>
                <a:ea typeface="Calibri"/>
                <a:cs typeface="Calibri"/>
                <a:sym typeface="Calibri"/>
              </a:rPr>
              <a:t>We are a small local online food ordering and food delivery platform working towards helping restaurants reduce food waste.</a:t>
            </a:r>
            <a:endParaRPr sz="1000">
              <a:solidFill>
                <a:srgbClr val="080707"/>
              </a:solidFill>
              <a:latin typeface="Calibri"/>
              <a:ea typeface="Calibri"/>
              <a:cs typeface="Calibri"/>
              <a:sym typeface="Calibri"/>
            </a:endParaRPr>
          </a:p>
          <a:p>
            <a:pPr marL="0" lvl="0" indent="0" algn="l" rtl="0">
              <a:lnSpc>
                <a:spcPct val="115000"/>
              </a:lnSpc>
              <a:spcBef>
                <a:spcPts val="0"/>
              </a:spcBef>
              <a:spcAft>
                <a:spcPts val="0"/>
              </a:spcAft>
              <a:buNone/>
            </a:pPr>
            <a:endParaRPr sz="1000">
              <a:solidFill>
                <a:srgbClr val="080707"/>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000" b="1">
                <a:solidFill>
                  <a:schemeClr val="accent6"/>
                </a:solidFill>
                <a:latin typeface="Calibri"/>
                <a:ea typeface="Calibri"/>
                <a:cs typeface="Calibri"/>
                <a:sym typeface="Calibri"/>
              </a:rPr>
              <a:t>MISSION STATEMENT</a:t>
            </a:r>
            <a:endParaRPr sz="1000" b="1">
              <a:solidFill>
                <a:schemeClr val="accent6"/>
              </a:solidFill>
              <a:latin typeface="Calibri"/>
              <a:ea typeface="Calibri"/>
              <a:cs typeface="Calibri"/>
              <a:sym typeface="Calibri"/>
            </a:endParaRPr>
          </a:p>
          <a:p>
            <a:pPr marL="0" lvl="0" indent="0" algn="l" rtl="0">
              <a:lnSpc>
                <a:spcPct val="115000"/>
              </a:lnSpc>
              <a:spcBef>
                <a:spcPts val="0"/>
              </a:spcBef>
              <a:spcAft>
                <a:spcPts val="0"/>
              </a:spcAft>
              <a:buNone/>
            </a:pPr>
            <a:r>
              <a:rPr lang="en" sz="1000">
                <a:solidFill>
                  <a:srgbClr val="080707"/>
                </a:solidFill>
                <a:latin typeface="Calibri"/>
                <a:ea typeface="Calibri"/>
                <a:cs typeface="Calibri"/>
                <a:sym typeface="Calibri"/>
              </a:rPr>
              <a:t>We deliver your food and we go the extra mile for a better future</a:t>
            </a:r>
            <a:endParaRPr sz="1000">
              <a:solidFill>
                <a:srgbClr val="080707"/>
              </a:solidFill>
              <a:latin typeface="Calibri"/>
              <a:ea typeface="Calibri"/>
              <a:cs typeface="Calibri"/>
              <a:sym typeface="Calibri"/>
            </a:endParaRPr>
          </a:p>
        </p:txBody>
      </p:sp>
      <p:sp>
        <p:nvSpPr>
          <p:cNvPr id="168" name="Google Shape;168;p23"/>
          <p:cNvSpPr txBox="1">
            <a:spLocks noGrp="1"/>
          </p:cNvSpPr>
          <p:nvPr>
            <p:ph type="subTitle" idx="1"/>
          </p:nvPr>
        </p:nvSpPr>
        <p:spPr>
          <a:xfrm>
            <a:off x="6277150" y="939750"/>
            <a:ext cx="2753400" cy="159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accent6"/>
                </a:solidFill>
                <a:latin typeface="Calibri"/>
                <a:ea typeface="Calibri"/>
                <a:cs typeface="Calibri"/>
                <a:sym typeface="Calibri"/>
              </a:rPr>
              <a:t>COMPANY SECTOR</a:t>
            </a:r>
            <a:endParaRPr sz="1000" b="1">
              <a:solidFill>
                <a:schemeClr val="accent6"/>
              </a:solidFill>
              <a:latin typeface="Calibri"/>
              <a:ea typeface="Calibri"/>
              <a:cs typeface="Calibri"/>
              <a:sym typeface="Calibri"/>
            </a:endParaRPr>
          </a:p>
          <a:p>
            <a:pPr marL="0" lvl="0" indent="0" algn="l" rtl="0">
              <a:lnSpc>
                <a:spcPct val="115000"/>
              </a:lnSpc>
              <a:spcBef>
                <a:spcPts val="0"/>
              </a:spcBef>
              <a:spcAft>
                <a:spcPts val="0"/>
              </a:spcAft>
              <a:buNone/>
            </a:pPr>
            <a:r>
              <a:rPr lang="en" sz="1000">
                <a:latin typeface="Calibri"/>
                <a:ea typeface="Calibri"/>
                <a:cs typeface="Calibri"/>
                <a:sym typeface="Calibri"/>
              </a:rPr>
              <a:t>Tech for Good</a:t>
            </a:r>
            <a:endParaRPr sz="1000">
              <a:latin typeface="Calibri"/>
              <a:ea typeface="Calibri"/>
              <a:cs typeface="Calibri"/>
              <a:sym typeface="Calibri"/>
            </a:endParaRPr>
          </a:p>
          <a:p>
            <a:pPr marL="0" lvl="0" indent="0" algn="l" rtl="0">
              <a:lnSpc>
                <a:spcPct val="115000"/>
              </a:lnSpc>
              <a:spcBef>
                <a:spcPts val="0"/>
              </a:spcBef>
              <a:spcAft>
                <a:spcPts val="0"/>
              </a:spcAft>
              <a:buNone/>
            </a:pPr>
            <a:r>
              <a:rPr lang="en" sz="1000">
                <a:latin typeface="Calibri"/>
                <a:ea typeface="Calibri"/>
                <a:cs typeface="Calibri"/>
                <a:sym typeface="Calibri"/>
              </a:rPr>
              <a:t>Reduce Carbon Emissions</a:t>
            </a:r>
            <a:endParaRPr sz="1000">
              <a:solidFill>
                <a:srgbClr val="080707"/>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41"/>
          <p:cNvSpPr txBox="1"/>
          <p:nvPr/>
        </p:nvSpPr>
        <p:spPr>
          <a:xfrm>
            <a:off x="42000" y="333450"/>
            <a:ext cx="5403600" cy="606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rgbClr val="A1C448"/>
                </a:solidFill>
                <a:latin typeface="Abril Fatface"/>
                <a:ea typeface="Abril Fatface"/>
                <a:cs typeface="Abril Fatface"/>
                <a:sym typeface="Abril Fatface"/>
              </a:rPr>
              <a:t>User Story 5  	</a:t>
            </a:r>
            <a:endParaRPr sz="2400">
              <a:solidFill>
                <a:srgbClr val="A1C448"/>
              </a:solidFill>
              <a:latin typeface="Abril Fatface"/>
              <a:ea typeface="Abril Fatface"/>
              <a:cs typeface="Abril Fatface"/>
              <a:sym typeface="Abril Fatface"/>
            </a:endParaRPr>
          </a:p>
        </p:txBody>
      </p:sp>
      <p:sp>
        <p:nvSpPr>
          <p:cNvPr id="471" name="Google Shape;471;p41"/>
          <p:cNvSpPr txBox="1"/>
          <p:nvPr/>
        </p:nvSpPr>
        <p:spPr>
          <a:xfrm>
            <a:off x="1395150" y="695375"/>
            <a:ext cx="6353700" cy="60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A1C448"/>
                </a:solidFill>
                <a:latin typeface="Abril Fatface"/>
                <a:ea typeface="Abril Fatface"/>
                <a:cs typeface="Abril Fatface"/>
                <a:sym typeface="Abril Fatface"/>
              </a:rPr>
              <a:t>Epic: </a:t>
            </a:r>
            <a:r>
              <a:rPr lang="en">
                <a:solidFill>
                  <a:schemeClr val="dk1"/>
                </a:solidFill>
                <a:latin typeface="Calibri"/>
                <a:ea typeface="Calibri"/>
                <a:cs typeface="Calibri"/>
                <a:sym typeface="Calibri"/>
              </a:rPr>
              <a:t>Security Improvements</a:t>
            </a:r>
            <a:endParaRPr>
              <a:solidFill>
                <a:schemeClr val="dk1"/>
              </a:solidFill>
              <a:latin typeface="Calibri"/>
              <a:ea typeface="Calibri"/>
              <a:cs typeface="Calibri"/>
              <a:sym typeface="Calibri"/>
            </a:endParaRPr>
          </a:p>
        </p:txBody>
      </p:sp>
      <p:sp>
        <p:nvSpPr>
          <p:cNvPr id="472" name="Google Shape;472;p41"/>
          <p:cNvSpPr txBox="1"/>
          <p:nvPr/>
        </p:nvSpPr>
        <p:spPr>
          <a:xfrm>
            <a:off x="110075" y="1102963"/>
            <a:ext cx="2329800" cy="164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300">
                <a:solidFill>
                  <a:schemeClr val="accent2"/>
                </a:solidFill>
                <a:latin typeface="Abril Fatface"/>
                <a:ea typeface="Abril Fatface"/>
                <a:cs typeface="Abril Fatface"/>
                <a:sym typeface="Abril Fatface"/>
              </a:rPr>
              <a:t>Functional Requirements</a:t>
            </a:r>
            <a:endParaRPr sz="1300">
              <a:solidFill>
                <a:schemeClr val="accent2"/>
              </a:solidFill>
              <a:latin typeface="Abril Fatface"/>
              <a:ea typeface="Abril Fatface"/>
              <a:cs typeface="Abril Fatface"/>
              <a:sym typeface="Abril Fatface"/>
            </a:endParaRPr>
          </a:p>
          <a:p>
            <a:pPr marL="0" lvl="0" indent="0" algn="ctr" rtl="0">
              <a:spcBef>
                <a:spcPts val="0"/>
              </a:spcBef>
              <a:spcAft>
                <a:spcPts val="0"/>
              </a:spcAft>
              <a:buClr>
                <a:schemeClr val="dk1"/>
              </a:buClr>
              <a:buSzPts val="1100"/>
              <a:buFont typeface="Arial"/>
              <a:buNone/>
            </a:pPr>
            <a:endParaRPr sz="1300">
              <a:solidFill>
                <a:schemeClr val="accent2"/>
              </a:solidFill>
              <a:latin typeface="Abril Fatface"/>
              <a:ea typeface="Abril Fatface"/>
              <a:cs typeface="Abril Fatface"/>
              <a:sym typeface="Abril Fatface"/>
            </a:endParaRPr>
          </a:p>
          <a:p>
            <a:pPr marL="0" lvl="0" indent="0" algn="l" rtl="0">
              <a:spcBef>
                <a:spcPts val="0"/>
              </a:spcBef>
              <a:spcAft>
                <a:spcPts val="0"/>
              </a:spcAft>
              <a:buNone/>
            </a:pPr>
            <a:r>
              <a:rPr lang="en" sz="1300">
                <a:latin typeface="Calibri"/>
                <a:ea typeface="Calibri"/>
                <a:cs typeface="Calibri"/>
                <a:sym typeface="Calibri"/>
              </a:rPr>
              <a:t>Restrict access to privileged information by setting access permissions to view, edit and modify data.</a:t>
            </a:r>
            <a:endParaRPr sz="1300">
              <a:latin typeface="Calibri"/>
              <a:ea typeface="Calibri"/>
              <a:cs typeface="Calibri"/>
              <a:sym typeface="Calibri"/>
            </a:endParaRPr>
          </a:p>
          <a:p>
            <a:pPr marL="0" lvl="0" indent="0" algn="just" rtl="0">
              <a:spcBef>
                <a:spcPts val="0"/>
              </a:spcBef>
              <a:spcAft>
                <a:spcPts val="0"/>
              </a:spcAft>
              <a:buNone/>
            </a:pPr>
            <a:endParaRPr sz="1300">
              <a:latin typeface="Calibri"/>
              <a:ea typeface="Calibri"/>
              <a:cs typeface="Calibri"/>
              <a:sym typeface="Calibri"/>
            </a:endParaRPr>
          </a:p>
        </p:txBody>
      </p:sp>
      <p:sp>
        <p:nvSpPr>
          <p:cNvPr id="473" name="Google Shape;473;p41"/>
          <p:cNvSpPr txBox="1"/>
          <p:nvPr/>
        </p:nvSpPr>
        <p:spPr>
          <a:xfrm>
            <a:off x="2439875" y="1045750"/>
            <a:ext cx="3945000" cy="340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300">
                <a:solidFill>
                  <a:schemeClr val="accent2"/>
                </a:solidFill>
                <a:latin typeface="Abril Fatface"/>
                <a:ea typeface="Abril Fatface"/>
                <a:cs typeface="Abril Fatface"/>
                <a:sym typeface="Abril Fatface"/>
              </a:rPr>
              <a:t>User Story</a:t>
            </a:r>
            <a:endParaRPr sz="1300">
              <a:solidFill>
                <a:schemeClr val="accent2"/>
              </a:solidFill>
              <a:latin typeface="Abril Fatface"/>
              <a:ea typeface="Abril Fatface"/>
              <a:cs typeface="Abril Fatface"/>
              <a:sym typeface="Abril Fatface"/>
            </a:endParaRPr>
          </a:p>
          <a:p>
            <a:pPr marL="0" lvl="0" indent="0" algn="ctr" rtl="0">
              <a:spcBef>
                <a:spcPts val="0"/>
              </a:spcBef>
              <a:spcAft>
                <a:spcPts val="0"/>
              </a:spcAft>
              <a:buClr>
                <a:schemeClr val="dk1"/>
              </a:buClr>
              <a:buSzPts val="1100"/>
              <a:buFont typeface="Arial"/>
              <a:buNone/>
            </a:pPr>
            <a:endParaRPr sz="1300">
              <a:solidFill>
                <a:schemeClr val="accent2"/>
              </a:solidFill>
              <a:latin typeface="Abril Fatface"/>
              <a:ea typeface="Abril Fatface"/>
              <a:cs typeface="Abril Fatface"/>
              <a:sym typeface="Abril Fatface"/>
            </a:endParaRPr>
          </a:p>
          <a:p>
            <a:pPr marL="0" lvl="0" indent="0" algn="l" rtl="0">
              <a:spcBef>
                <a:spcPts val="0"/>
              </a:spcBef>
              <a:spcAft>
                <a:spcPts val="0"/>
              </a:spcAft>
              <a:buNone/>
            </a:pPr>
            <a:r>
              <a:rPr lang="en" sz="1300">
                <a:solidFill>
                  <a:srgbClr val="000000"/>
                </a:solidFill>
                <a:latin typeface="Calibri"/>
                <a:ea typeface="Calibri"/>
                <a:cs typeface="Calibri"/>
                <a:sym typeface="Calibri"/>
              </a:rPr>
              <a:t>As </a:t>
            </a:r>
            <a:r>
              <a:rPr lang="en" sz="1300">
                <a:latin typeface="Calibri"/>
                <a:ea typeface="Calibri"/>
                <a:cs typeface="Calibri"/>
                <a:sym typeface="Calibri"/>
              </a:rPr>
              <a:t>Bruce Young</a:t>
            </a:r>
            <a:r>
              <a:rPr lang="en" sz="1300" b="1">
                <a:latin typeface="Calibri"/>
                <a:ea typeface="Calibri"/>
                <a:cs typeface="Calibri"/>
                <a:sym typeface="Calibri"/>
              </a:rPr>
              <a:t> </a:t>
            </a:r>
            <a:r>
              <a:rPr lang="en" sz="1300">
                <a:latin typeface="Calibri"/>
                <a:ea typeface="Calibri"/>
                <a:cs typeface="Calibri"/>
                <a:sym typeface="Calibri"/>
              </a:rPr>
              <a:t>(Database Administrator)</a:t>
            </a:r>
            <a:r>
              <a:rPr lang="en" sz="1300">
                <a:solidFill>
                  <a:srgbClr val="000000"/>
                </a:solidFill>
                <a:latin typeface="Calibri"/>
                <a:ea typeface="Calibri"/>
                <a:cs typeface="Calibri"/>
                <a:sym typeface="Calibri"/>
              </a:rPr>
              <a:t>, I want to utilize the </a:t>
            </a:r>
            <a:r>
              <a:rPr lang="en" sz="1300">
                <a:latin typeface="Calibri"/>
                <a:ea typeface="Calibri"/>
                <a:cs typeface="Calibri"/>
                <a:sym typeface="Calibri"/>
              </a:rPr>
              <a:t>security features in MySQL to set up user groups and assign privileges based on their roles restricting access of objects such as tables, columns, indexes, views, and stored routines within the database so that, I can manage data confidentiality, integrity, and availability to User groups allowing them access to perform actions that are permitted to them.</a:t>
            </a:r>
            <a:endParaRPr sz="1050">
              <a:solidFill>
                <a:srgbClr val="172B4D"/>
              </a:solidFill>
              <a:highlight>
                <a:srgbClr val="EBECF0"/>
              </a:highlight>
              <a:latin typeface="Roboto"/>
              <a:ea typeface="Roboto"/>
              <a:cs typeface="Roboto"/>
              <a:sym typeface="Roboto"/>
            </a:endParaRPr>
          </a:p>
          <a:p>
            <a:pPr marL="0" lvl="0" indent="0" algn="l" rtl="0">
              <a:spcBef>
                <a:spcPts val="0"/>
              </a:spcBef>
              <a:spcAft>
                <a:spcPts val="0"/>
              </a:spcAft>
              <a:buNone/>
            </a:pPr>
            <a:endParaRPr sz="1300">
              <a:latin typeface="Calibri"/>
              <a:ea typeface="Calibri"/>
              <a:cs typeface="Calibri"/>
              <a:sym typeface="Calibri"/>
            </a:endParaRPr>
          </a:p>
        </p:txBody>
      </p:sp>
      <p:cxnSp>
        <p:nvCxnSpPr>
          <p:cNvPr id="474" name="Google Shape;474;p41"/>
          <p:cNvCxnSpPr/>
          <p:nvPr/>
        </p:nvCxnSpPr>
        <p:spPr>
          <a:xfrm>
            <a:off x="2040950" y="665375"/>
            <a:ext cx="7139400" cy="30000"/>
          </a:xfrm>
          <a:prstGeom prst="straightConnector1">
            <a:avLst/>
          </a:prstGeom>
          <a:noFill/>
          <a:ln w="76200" cap="flat" cmpd="sng">
            <a:solidFill>
              <a:srgbClr val="A1C448"/>
            </a:solidFill>
            <a:prstDash val="solid"/>
            <a:round/>
            <a:headEnd type="none" w="med" len="med"/>
            <a:tailEnd type="none" w="med" len="med"/>
          </a:ln>
        </p:spPr>
      </p:cxnSp>
      <p:sp>
        <p:nvSpPr>
          <p:cNvPr id="475" name="Google Shape;475;p41"/>
          <p:cNvSpPr txBox="1"/>
          <p:nvPr/>
        </p:nvSpPr>
        <p:spPr>
          <a:xfrm>
            <a:off x="6384875" y="1102975"/>
            <a:ext cx="2517300" cy="312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300">
                <a:solidFill>
                  <a:schemeClr val="accent2"/>
                </a:solidFill>
                <a:latin typeface="Abril Fatface"/>
                <a:ea typeface="Abril Fatface"/>
                <a:cs typeface="Abril Fatface"/>
                <a:sym typeface="Abril Fatface"/>
              </a:rPr>
              <a:t>Acceptance Criteria</a:t>
            </a:r>
            <a:endParaRPr sz="1300">
              <a:solidFill>
                <a:schemeClr val="accent2"/>
              </a:solidFill>
              <a:latin typeface="Abril Fatface"/>
              <a:ea typeface="Abril Fatface"/>
              <a:cs typeface="Abril Fatface"/>
              <a:sym typeface="Abril Fatface"/>
            </a:endParaRPr>
          </a:p>
          <a:p>
            <a:pPr marL="0" lvl="0" indent="0" algn="ctr" rtl="0">
              <a:spcBef>
                <a:spcPts val="0"/>
              </a:spcBef>
              <a:spcAft>
                <a:spcPts val="0"/>
              </a:spcAft>
              <a:buClr>
                <a:schemeClr val="dk1"/>
              </a:buClr>
              <a:buSzPts val="1100"/>
              <a:buFont typeface="Arial"/>
              <a:buNone/>
            </a:pPr>
            <a:endParaRPr sz="1300">
              <a:solidFill>
                <a:schemeClr val="accent2"/>
              </a:solidFill>
              <a:latin typeface="Abril Fatface"/>
              <a:ea typeface="Abril Fatface"/>
              <a:cs typeface="Abril Fatface"/>
              <a:sym typeface="Abril Fatface"/>
            </a:endParaRPr>
          </a:p>
          <a:p>
            <a:pPr marL="0" marR="0" lvl="0" indent="0" algn="l" rtl="0">
              <a:lnSpc>
                <a:spcPct val="100000"/>
              </a:lnSpc>
              <a:spcBef>
                <a:spcPts val="0"/>
              </a:spcBef>
              <a:spcAft>
                <a:spcPts val="0"/>
              </a:spcAft>
              <a:buNone/>
            </a:pPr>
            <a:r>
              <a:rPr lang="en" sz="1300">
                <a:latin typeface="Calibri"/>
                <a:ea typeface="Calibri"/>
                <a:cs typeface="Calibri"/>
                <a:sym typeface="Calibri"/>
              </a:rPr>
              <a:t>Employees with low level authorization(read-only) must not be able to perform UPDATE, DELETE queries. </a:t>
            </a:r>
            <a:endParaRPr sz="1300">
              <a:latin typeface="Calibri"/>
              <a:ea typeface="Calibri"/>
              <a:cs typeface="Calibri"/>
              <a:sym typeface="Calibri"/>
            </a:endParaRPr>
          </a:p>
          <a:p>
            <a:pPr marL="0" marR="0" lvl="0" indent="0" algn="l" rtl="0">
              <a:lnSpc>
                <a:spcPct val="100000"/>
              </a:lnSpc>
              <a:spcBef>
                <a:spcPts val="0"/>
              </a:spcBef>
              <a:spcAft>
                <a:spcPts val="0"/>
              </a:spcAft>
              <a:buNone/>
            </a:pPr>
            <a:endParaRPr sz="1300">
              <a:latin typeface="Calibri"/>
              <a:ea typeface="Calibri"/>
              <a:cs typeface="Calibri"/>
              <a:sym typeface="Calibri"/>
            </a:endParaRPr>
          </a:p>
          <a:p>
            <a:pPr marL="0" marR="0" lvl="0" indent="0" algn="l" rtl="0">
              <a:lnSpc>
                <a:spcPct val="100000"/>
              </a:lnSpc>
              <a:spcBef>
                <a:spcPts val="0"/>
              </a:spcBef>
              <a:spcAft>
                <a:spcPts val="0"/>
              </a:spcAft>
              <a:buNone/>
            </a:pPr>
            <a:r>
              <a:rPr lang="en" sz="1300">
                <a:latin typeface="Calibri"/>
                <a:ea typeface="Calibri"/>
                <a:cs typeface="Calibri"/>
                <a:sym typeface="Calibri"/>
              </a:rPr>
              <a:t>Incorrect password must prevent access to the database.</a:t>
            </a:r>
            <a:endParaRPr sz="1300">
              <a:latin typeface="Calibri"/>
              <a:ea typeface="Calibri"/>
              <a:cs typeface="Calibri"/>
              <a:sym typeface="Calibri"/>
            </a:endParaRPr>
          </a:p>
          <a:p>
            <a:pPr marL="0" marR="0" lvl="0" indent="0" algn="l" rtl="0">
              <a:lnSpc>
                <a:spcPct val="100000"/>
              </a:lnSpc>
              <a:spcBef>
                <a:spcPts val="0"/>
              </a:spcBef>
              <a:spcAft>
                <a:spcPts val="0"/>
              </a:spcAft>
              <a:buNone/>
            </a:pPr>
            <a:endParaRPr sz="1300">
              <a:latin typeface="Calibri"/>
              <a:ea typeface="Calibri"/>
              <a:cs typeface="Calibri"/>
              <a:sym typeface="Calibri"/>
            </a:endParaRPr>
          </a:p>
          <a:p>
            <a:pPr marL="0" lvl="0" indent="0" algn="l" rtl="0">
              <a:lnSpc>
                <a:spcPct val="100000"/>
              </a:lnSpc>
              <a:spcBef>
                <a:spcPts val="0"/>
              </a:spcBef>
              <a:spcAft>
                <a:spcPts val="0"/>
              </a:spcAft>
              <a:buNone/>
            </a:pPr>
            <a:r>
              <a:rPr lang="en" sz="1300">
                <a:latin typeface="Calibri"/>
                <a:ea typeface="Calibri"/>
                <a:cs typeface="Calibri"/>
                <a:sym typeface="Calibri"/>
              </a:rPr>
              <a:t>Connection to the database must be end to end encrypted.</a:t>
            </a:r>
            <a:endParaRPr sz="1300">
              <a:latin typeface="Calibri"/>
              <a:ea typeface="Calibri"/>
              <a:cs typeface="Calibri"/>
              <a:sym typeface="Calibri"/>
            </a:endParaRPr>
          </a:p>
          <a:p>
            <a:pPr marL="0" lvl="0" indent="0" algn="l" rtl="0">
              <a:lnSpc>
                <a:spcPct val="100000"/>
              </a:lnSpc>
              <a:spcBef>
                <a:spcPts val="0"/>
              </a:spcBef>
              <a:spcAft>
                <a:spcPts val="0"/>
              </a:spcAft>
              <a:buNone/>
            </a:pPr>
            <a:endParaRPr sz="1300">
              <a:latin typeface="Calibri"/>
              <a:ea typeface="Calibri"/>
              <a:cs typeface="Calibri"/>
              <a:sym typeface="Calibri"/>
            </a:endParaRPr>
          </a:p>
          <a:p>
            <a:pPr marL="0" lvl="0" indent="0" algn="l" rtl="0">
              <a:lnSpc>
                <a:spcPct val="100000"/>
              </a:lnSpc>
              <a:spcBef>
                <a:spcPts val="0"/>
              </a:spcBef>
              <a:spcAft>
                <a:spcPts val="0"/>
              </a:spcAft>
              <a:buNone/>
            </a:pPr>
            <a:r>
              <a:rPr lang="en" sz="1300">
                <a:solidFill>
                  <a:schemeClr val="dk1"/>
                </a:solidFill>
                <a:latin typeface="Calibri"/>
                <a:ea typeface="Calibri"/>
                <a:cs typeface="Calibri"/>
                <a:sym typeface="Calibri"/>
              </a:rPr>
              <a:t>DBA must be able to create roles and GRANT privileges to them</a:t>
            </a:r>
            <a:endParaRPr sz="13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endParaRPr sz="13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en" sz="1300">
                <a:latin typeface="Calibri"/>
                <a:ea typeface="Calibri"/>
                <a:cs typeface="Calibri"/>
                <a:sym typeface="Calibri"/>
              </a:rPr>
              <a:t>DBA must be able to REVOKE </a:t>
            </a:r>
            <a:endParaRPr sz="1300">
              <a:latin typeface="Calibri"/>
              <a:ea typeface="Calibri"/>
              <a:cs typeface="Calibri"/>
              <a:sym typeface="Calibri"/>
            </a:endParaRPr>
          </a:p>
          <a:p>
            <a:pPr marL="0" lvl="0" indent="0" algn="l" rtl="0">
              <a:lnSpc>
                <a:spcPct val="100000"/>
              </a:lnSpc>
              <a:spcBef>
                <a:spcPts val="0"/>
              </a:spcBef>
              <a:spcAft>
                <a:spcPts val="0"/>
              </a:spcAft>
              <a:buNone/>
            </a:pPr>
            <a:r>
              <a:rPr lang="en" sz="1300">
                <a:latin typeface="Calibri"/>
                <a:ea typeface="Calibri"/>
                <a:cs typeface="Calibri"/>
                <a:sym typeface="Calibri"/>
              </a:rPr>
              <a:t>access for objects in the database</a:t>
            </a:r>
            <a:endParaRPr sz="1300">
              <a:latin typeface="Calibri"/>
              <a:ea typeface="Calibri"/>
              <a:cs typeface="Calibri"/>
              <a:sym typeface="Calibri"/>
            </a:endParaRPr>
          </a:p>
          <a:p>
            <a:pPr marL="0" lvl="0" indent="0" algn="l" rtl="0">
              <a:lnSpc>
                <a:spcPct val="100000"/>
              </a:lnSpc>
              <a:spcBef>
                <a:spcPts val="0"/>
              </a:spcBef>
              <a:spcAft>
                <a:spcPts val="0"/>
              </a:spcAft>
              <a:buNone/>
            </a:pPr>
            <a:endParaRPr sz="1300">
              <a:latin typeface="Calibri"/>
              <a:ea typeface="Calibri"/>
              <a:cs typeface="Calibri"/>
              <a:sym typeface="Calibri"/>
            </a:endParaRPr>
          </a:p>
        </p:txBody>
      </p:sp>
      <p:sp>
        <p:nvSpPr>
          <p:cNvPr id="476" name="Google Shape;476;p41"/>
          <p:cNvSpPr txBox="1"/>
          <p:nvPr/>
        </p:nvSpPr>
        <p:spPr>
          <a:xfrm>
            <a:off x="89950" y="26475"/>
            <a:ext cx="885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Simple</a:t>
            </a:r>
            <a:endParaRPr sz="1000">
              <a:latin typeface="Oxygen Light"/>
              <a:ea typeface="Oxygen Light"/>
              <a:cs typeface="Oxygen Light"/>
              <a:sym typeface="Oxygen Light"/>
            </a:endParaRPr>
          </a:p>
        </p:txBody>
      </p:sp>
      <p:pic>
        <p:nvPicPr>
          <p:cNvPr id="477" name="Google Shape;477;p41"/>
          <p:cNvPicPr preferRelativeResize="0"/>
          <p:nvPr/>
        </p:nvPicPr>
        <p:blipFill>
          <a:blip r:embed="rId3">
            <a:alphaModFix/>
          </a:blip>
          <a:stretch>
            <a:fillRect/>
          </a:stretch>
        </p:blipFill>
        <p:spPr>
          <a:xfrm>
            <a:off x="0" y="3152725"/>
            <a:ext cx="4066775" cy="1990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2"/>
          <p:cNvSpPr txBox="1"/>
          <p:nvPr/>
        </p:nvSpPr>
        <p:spPr>
          <a:xfrm>
            <a:off x="34250" y="333450"/>
            <a:ext cx="5403600" cy="606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rgbClr val="A1C448"/>
                </a:solidFill>
                <a:latin typeface="Abril Fatface"/>
                <a:ea typeface="Abril Fatface"/>
                <a:cs typeface="Abril Fatface"/>
                <a:sym typeface="Abril Fatface"/>
              </a:rPr>
              <a:t>User Story 6 </a:t>
            </a:r>
            <a:endParaRPr sz="2400">
              <a:solidFill>
                <a:srgbClr val="A1C448"/>
              </a:solidFill>
              <a:latin typeface="Abril Fatface"/>
              <a:ea typeface="Abril Fatface"/>
              <a:cs typeface="Abril Fatface"/>
              <a:sym typeface="Abril Fatface"/>
            </a:endParaRPr>
          </a:p>
        </p:txBody>
      </p:sp>
      <p:sp>
        <p:nvSpPr>
          <p:cNvPr id="483" name="Google Shape;483;p42"/>
          <p:cNvSpPr txBox="1"/>
          <p:nvPr/>
        </p:nvSpPr>
        <p:spPr>
          <a:xfrm>
            <a:off x="1395150" y="863550"/>
            <a:ext cx="6353700" cy="41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A1C448"/>
                </a:solidFill>
                <a:latin typeface="Abril Fatface"/>
                <a:ea typeface="Abril Fatface"/>
                <a:cs typeface="Abril Fatface"/>
                <a:sym typeface="Abril Fatface"/>
              </a:rPr>
              <a:t>Epic: </a:t>
            </a:r>
            <a:r>
              <a:rPr lang="en">
                <a:solidFill>
                  <a:schemeClr val="dk1"/>
                </a:solidFill>
                <a:latin typeface="Calibri"/>
                <a:ea typeface="Calibri"/>
                <a:cs typeface="Calibri"/>
                <a:sym typeface="Calibri"/>
              </a:rPr>
              <a:t>Creation and Manipulation of Data</a:t>
            </a:r>
            <a:endParaRPr>
              <a:solidFill>
                <a:schemeClr val="dk1"/>
              </a:solidFill>
              <a:latin typeface="Calibri"/>
              <a:ea typeface="Calibri"/>
              <a:cs typeface="Calibri"/>
              <a:sym typeface="Calibri"/>
            </a:endParaRPr>
          </a:p>
        </p:txBody>
      </p:sp>
      <p:sp>
        <p:nvSpPr>
          <p:cNvPr id="484" name="Google Shape;484;p42"/>
          <p:cNvSpPr txBox="1"/>
          <p:nvPr/>
        </p:nvSpPr>
        <p:spPr>
          <a:xfrm>
            <a:off x="458725" y="1317450"/>
            <a:ext cx="2517300" cy="167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300">
                <a:solidFill>
                  <a:schemeClr val="accent2"/>
                </a:solidFill>
                <a:latin typeface="Abril Fatface"/>
                <a:ea typeface="Abril Fatface"/>
                <a:cs typeface="Abril Fatface"/>
                <a:sym typeface="Abril Fatface"/>
              </a:rPr>
              <a:t>Functional Requirements</a:t>
            </a:r>
            <a:endParaRPr sz="1300">
              <a:solidFill>
                <a:schemeClr val="accent2"/>
              </a:solidFill>
              <a:latin typeface="Abril Fatface"/>
              <a:ea typeface="Abril Fatface"/>
              <a:cs typeface="Abril Fatface"/>
              <a:sym typeface="Abril Fatface"/>
            </a:endParaRPr>
          </a:p>
          <a:p>
            <a:pPr marL="0" lvl="0" indent="0" algn="l" rtl="0">
              <a:spcBef>
                <a:spcPts val="0"/>
              </a:spcBef>
              <a:spcAft>
                <a:spcPts val="0"/>
              </a:spcAft>
              <a:buNone/>
            </a:pPr>
            <a:endParaRPr sz="1300">
              <a:latin typeface="Calibri"/>
              <a:ea typeface="Calibri"/>
              <a:cs typeface="Calibri"/>
              <a:sym typeface="Calibri"/>
            </a:endParaRPr>
          </a:p>
          <a:p>
            <a:pPr marL="0" lvl="0" indent="0" algn="l" rtl="0">
              <a:spcBef>
                <a:spcPts val="0"/>
              </a:spcBef>
              <a:spcAft>
                <a:spcPts val="0"/>
              </a:spcAft>
              <a:buNone/>
            </a:pPr>
            <a:r>
              <a:rPr lang="en" sz="1300">
                <a:latin typeface="Calibri"/>
                <a:ea typeface="Calibri"/>
                <a:cs typeface="Calibri"/>
                <a:sym typeface="Calibri"/>
              </a:rPr>
              <a:t>Allow retrieval of data from multiple sources in order to create Views for Marketing team that has no authorization to UPDATE or DELETE queries and have limited knowledge on SQL.</a:t>
            </a:r>
            <a:endParaRPr sz="1300">
              <a:latin typeface="Calibri"/>
              <a:ea typeface="Calibri"/>
              <a:cs typeface="Calibri"/>
              <a:sym typeface="Calibri"/>
            </a:endParaRPr>
          </a:p>
        </p:txBody>
      </p:sp>
      <p:sp>
        <p:nvSpPr>
          <p:cNvPr id="485" name="Google Shape;485;p42"/>
          <p:cNvSpPr txBox="1"/>
          <p:nvPr/>
        </p:nvSpPr>
        <p:spPr>
          <a:xfrm>
            <a:off x="3313350" y="1336250"/>
            <a:ext cx="2517300" cy="307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300">
                <a:solidFill>
                  <a:schemeClr val="accent2"/>
                </a:solidFill>
                <a:latin typeface="Abril Fatface"/>
                <a:ea typeface="Abril Fatface"/>
                <a:cs typeface="Abril Fatface"/>
                <a:sym typeface="Abril Fatface"/>
              </a:rPr>
              <a:t>User Story</a:t>
            </a:r>
            <a:endParaRPr sz="1300">
              <a:solidFill>
                <a:schemeClr val="accent2"/>
              </a:solidFill>
              <a:latin typeface="Abril Fatface"/>
              <a:ea typeface="Abril Fatface"/>
              <a:cs typeface="Abril Fatface"/>
              <a:sym typeface="Abril Fatface"/>
            </a:endParaRPr>
          </a:p>
          <a:p>
            <a:pPr marL="0" lvl="0" indent="0" algn="l" rtl="0">
              <a:spcBef>
                <a:spcPts val="0"/>
              </a:spcBef>
              <a:spcAft>
                <a:spcPts val="0"/>
              </a:spcAft>
              <a:buNone/>
            </a:pPr>
            <a:endParaRPr sz="1300">
              <a:latin typeface="Calibri"/>
              <a:ea typeface="Calibri"/>
              <a:cs typeface="Calibri"/>
              <a:sym typeface="Calibri"/>
            </a:endParaRPr>
          </a:p>
          <a:p>
            <a:pPr marL="0" lvl="0" indent="0" algn="l" rtl="0">
              <a:spcBef>
                <a:spcPts val="0"/>
              </a:spcBef>
              <a:spcAft>
                <a:spcPts val="0"/>
              </a:spcAft>
              <a:buNone/>
            </a:pPr>
            <a:r>
              <a:rPr lang="en" sz="1300">
                <a:solidFill>
                  <a:srgbClr val="000000"/>
                </a:solidFill>
                <a:latin typeface="Calibri"/>
                <a:ea typeface="Calibri"/>
                <a:cs typeface="Calibri"/>
                <a:sym typeface="Calibri"/>
              </a:rPr>
              <a:t>As Bruce Youn</a:t>
            </a:r>
            <a:r>
              <a:rPr lang="en" sz="1300">
                <a:latin typeface="Calibri"/>
                <a:ea typeface="Calibri"/>
                <a:cs typeface="Calibri"/>
                <a:sym typeface="Calibri"/>
              </a:rPr>
              <a:t>g </a:t>
            </a:r>
            <a:r>
              <a:rPr lang="en" sz="1300">
                <a:solidFill>
                  <a:srgbClr val="000000"/>
                </a:solidFill>
                <a:latin typeface="Calibri"/>
                <a:ea typeface="Calibri"/>
                <a:cs typeface="Calibri"/>
                <a:sym typeface="Calibri"/>
              </a:rPr>
              <a:t>(</a:t>
            </a:r>
            <a:r>
              <a:rPr lang="en" sz="1300">
                <a:latin typeface="Calibri"/>
                <a:ea typeface="Calibri"/>
                <a:cs typeface="Calibri"/>
                <a:sym typeface="Calibri"/>
              </a:rPr>
              <a:t>Database Administrator)</a:t>
            </a:r>
            <a:r>
              <a:rPr lang="en" sz="1300">
                <a:solidFill>
                  <a:srgbClr val="000000"/>
                </a:solidFill>
                <a:latin typeface="Calibri"/>
                <a:ea typeface="Calibri"/>
                <a:cs typeface="Calibri"/>
                <a:sym typeface="Calibri"/>
              </a:rPr>
              <a:t>, </a:t>
            </a:r>
            <a:r>
              <a:rPr lang="en" sz="1300">
                <a:latin typeface="Calibri"/>
                <a:ea typeface="Calibri"/>
                <a:cs typeface="Calibri"/>
                <a:sym typeface="Calibri"/>
              </a:rPr>
              <a:t>I want to create ‘Views’ For the Marketing team so that, they can analyze our 60k customer demographics including age, gender and geographical location and target the customer groups for their Dec marketing campaign, helping to increase the revenue by 2.5% due to improvement in marketing strategy.</a:t>
            </a:r>
            <a:endParaRPr sz="1300">
              <a:latin typeface="Calibri"/>
              <a:ea typeface="Calibri"/>
              <a:cs typeface="Calibri"/>
              <a:sym typeface="Calibri"/>
            </a:endParaRPr>
          </a:p>
        </p:txBody>
      </p:sp>
      <p:cxnSp>
        <p:nvCxnSpPr>
          <p:cNvPr id="486" name="Google Shape;486;p42"/>
          <p:cNvCxnSpPr/>
          <p:nvPr/>
        </p:nvCxnSpPr>
        <p:spPr>
          <a:xfrm>
            <a:off x="2048425" y="665375"/>
            <a:ext cx="7131600" cy="30300"/>
          </a:xfrm>
          <a:prstGeom prst="straightConnector1">
            <a:avLst/>
          </a:prstGeom>
          <a:noFill/>
          <a:ln w="76200" cap="flat" cmpd="sng">
            <a:solidFill>
              <a:srgbClr val="A1C448"/>
            </a:solidFill>
            <a:prstDash val="solid"/>
            <a:round/>
            <a:headEnd type="none" w="med" len="med"/>
            <a:tailEnd type="none" w="med" len="med"/>
          </a:ln>
        </p:spPr>
      </p:cxnSp>
      <p:sp>
        <p:nvSpPr>
          <p:cNvPr id="487" name="Google Shape;487;p42"/>
          <p:cNvSpPr txBox="1"/>
          <p:nvPr/>
        </p:nvSpPr>
        <p:spPr>
          <a:xfrm>
            <a:off x="6167975" y="1317450"/>
            <a:ext cx="2517300" cy="307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300">
                <a:solidFill>
                  <a:schemeClr val="accent2"/>
                </a:solidFill>
                <a:latin typeface="Abril Fatface"/>
                <a:ea typeface="Abril Fatface"/>
                <a:cs typeface="Abril Fatface"/>
                <a:sym typeface="Abril Fatface"/>
              </a:rPr>
              <a:t>Acceptance Criteria</a:t>
            </a:r>
            <a:endParaRPr sz="1300">
              <a:solidFill>
                <a:schemeClr val="accent2"/>
              </a:solidFill>
              <a:latin typeface="Abril Fatface"/>
              <a:ea typeface="Abril Fatface"/>
              <a:cs typeface="Abril Fatface"/>
              <a:sym typeface="Abril Fatface"/>
            </a:endParaRPr>
          </a:p>
          <a:p>
            <a:pPr marL="0" lvl="0" indent="0" algn="l" rtl="0">
              <a:spcBef>
                <a:spcPts val="0"/>
              </a:spcBef>
              <a:spcAft>
                <a:spcPts val="0"/>
              </a:spcAft>
              <a:buNone/>
            </a:pPr>
            <a:endParaRPr sz="1300">
              <a:solidFill>
                <a:schemeClr val="dk1"/>
              </a:solidFill>
              <a:latin typeface="Calibri"/>
              <a:ea typeface="Calibri"/>
              <a:cs typeface="Calibri"/>
              <a:sym typeface="Calibri"/>
            </a:endParaRPr>
          </a:p>
          <a:p>
            <a:pPr marL="0" lvl="0" indent="0" algn="l" rtl="0">
              <a:spcBef>
                <a:spcPts val="0"/>
              </a:spcBef>
              <a:spcAft>
                <a:spcPts val="0"/>
              </a:spcAft>
              <a:buNone/>
            </a:pPr>
            <a:r>
              <a:rPr lang="en" sz="1300">
                <a:solidFill>
                  <a:schemeClr val="dk1"/>
                </a:solidFill>
                <a:latin typeface="Calibri"/>
                <a:ea typeface="Calibri"/>
                <a:cs typeface="Calibri"/>
                <a:sym typeface="Calibri"/>
              </a:rPr>
              <a:t>The data of customer demographics should not include null values.</a:t>
            </a:r>
            <a:endParaRPr sz="1300">
              <a:solidFill>
                <a:schemeClr val="dk1"/>
              </a:solidFill>
              <a:latin typeface="Calibri"/>
              <a:ea typeface="Calibri"/>
              <a:cs typeface="Calibri"/>
              <a:sym typeface="Calibri"/>
            </a:endParaRPr>
          </a:p>
          <a:p>
            <a:pPr marL="0" lvl="0" indent="0" algn="l" rtl="0">
              <a:spcBef>
                <a:spcPts val="0"/>
              </a:spcBef>
              <a:spcAft>
                <a:spcPts val="0"/>
              </a:spcAft>
              <a:buNone/>
            </a:pPr>
            <a:r>
              <a:rPr lang="en" sz="1300">
                <a:solidFill>
                  <a:schemeClr val="dk1"/>
                </a:solidFill>
                <a:latin typeface="Calibri"/>
                <a:ea typeface="Calibri"/>
                <a:cs typeface="Calibri"/>
                <a:sym typeface="Calibri"/>
              </a:rPr>
              <a:t> </a:t>
            </a:r>
            <a:endParaRPr sz="1300">
              <a:solidFill>
                <a:schemeClr val="dk1"/>
              </a:solidFill>
              <a:latin typeface="Calibri"/>
              <a:ea typeface="Calibri"/>
              <a:cs typeface="Calibri"/>
              <a:sym typeface="Calibri"/>
            </a:endParaRPr>
          </a:p>
          <a:p>
            <a:pPr marL="0" lvl="0" indent="0" algn="l" rtl="0">
              <a:spcBef>
                <a:spcPts val="0"/>
              </a:spcBef>
              <a:spcAft>
                <a:spcPts val="0"/>
              </a:spcAft>
              <a:buNone/>
            </a:pPr>
            <a:r>
              <a:rPr lang="en" sz="1300">
                <a:solidFill>
                  <a:schemeClr val="dk1"/>
                </a:solidFill>
                <a:latin typeface="Calibri"/>
                <a:ea typeface="Calibri"/>
                <a:cs typeface="Calibri"/>
                <a:sym typeface="Calibri"/>
              </a:rPr>
              <a:t>The dataset should include Names, addresses, gender, age and location of the customers; it should also have the Transaction history from last quarter to calculate the total order cost for a cohort in a location.</a:t>
            </a:r>
            <a:endParaRPr sz="1300">
              <a:solidFill>
                <a:schemeClr val="dk1"/>
              </a:solidFill>
              <a:latin typeface="Calibri"/>
              <a:ea typeface="Calibri"/>
              <a:cs typeface="Calibri"/>
              <a:sym typeface="Calibri"/>
            </a:endParaRPr>
          </a:p>
          <a:p>
            <a:pPr marL="0" lvl="0" indent="0" algn="l" rtl="0">
              <a:spcBef>
                <a:spcPts val="0"/>
              </a:spcBef>
              <a:spcAft>
                <a:spcPts val="0"/>
              </a:spcAft>
              <a:buNone/>
            </a:pPr>
            <a:endParaRPr sz="1300">
              <a:solidFill>
                <a:schemeClr val="dk1"/>
              </a:solidFill>
              <a:latin typeface="Calibri"/>
              <a:ea typeface="Calibri"/>
              <a:cs typeface="Calibri"/>
              <a:sym typeface="Calibri"/>
            </a:endParaRPr>
          </a:p>
          <a:p>
            <a:pPr marL="0" lvl="0" indent="0" algn="l" rtl="0">
              <a:spcBef>
                <a:spcPts val="0"/>
              </a:spcBef>
              <a:spcAft>
                <a:spcPts val="0"/>
              </a:spcAft>
              <a:buNone/>
            </a:pPr>
            <a:r>
              <a:rPr lang="en" sz="1300">
                <a:solidFill>
                  <a:schemeClr val="dk1"/>
                </a:solidFill>
                <a:latin typeface="Calibri"/>
                <a:ea typeface="Calibri"/>
                <a:cs typeface="Calibri"/>
                <a:sym typeface="Calibri"/>
              </a:rPr>
              <a:t>View should have sorted information on total spent from largest to smallest grouped by location and age.</a:t>
            </a:r>
            <a:endParaRPr sz="1300">
              <a:solidFill>
                <a:schemeClr val="dk1"/>
              </a:solidFill>
              <a:latin typeface="Calibri"/>
              <a:ea typeface="Calibri"/>
              <a:cs typeface="Calibri"/>
              <a:sym typeface="Calibri"/>
            </a:endParaRPr>
          </a:p>
          <a:p>
            <a:pPr marL="0" lvl="0" indent="0" algn="l" rtl="0">
              <a:spcBef>
                <a:spcPts val="0"/>
              </a:spcBef>
              <a:spcAft>
                <a:spcPts val="0"/>
              </a:spcAft>
              <a:buNone/>
            </a:pPr>
            <a:endParaRPr sz="1300">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endParaRPr sz="1300">
              <a:latin typeface="Calibri"/>
              <a:ea typeface="Calibri"/>
              <a:cs typeface="Calibri"/>
              <a:sym typeface="Calibri"/>
            </a:endParaRPr>
          </a:p>
          <a:p>
            <a:pPr marL="0" lvl="0" indent="0" algn="l" rtl="0">
              <a:lnSpc>
                <a:spcPct val="100000"/>
              </a:lnSpc>
              <a:spcBef>
                <a:spcPts val="0"/>
              </a:spcBef>
              <a:spcAft>
                <a:spcPts val="0"/>
              </a:spcAft>
              <a:buNone/>
            </a:pPr>
            <a:endParaRPr sz="1300">
              <a:latin typeface="Calibri"/>
              <a:ea typeface="Calibri"/>
              <a:cs typeface="Calibri"/>
              <a:sym typeface="Calibri"/>
            </a:endParaRPr>
          </a:p>
        </p:txBody>
      </p:sp>
      <p:sp>
        <p:nvSpPr>
          <p:cNvPr id="488" name="Google Shape;488;p42"/>
          <p:cNvSpPr txBox="1"/>
          <p:nvPr/>
        </p:nvSpPr>
        <p:spPr>
          <a:xfrm>
            <a:off x="89950" y="26475"/>
            <a:ext cx="885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Simple</a:t>
            </a:r>
            <a:endParaRPr sz="1000">
              <a:latin typeface="Oxygen Light"/>
              <a:ea typeface="Oxygen Light"/>
              <a:cs typeface="Oxygen Light"/>
              <a:sym typeface="Oxygen Light"/>
            </a:endParaRPr>
          </a:p>
        </p:txBody>
      </p:sp>
      <p:pic>
        <p:nvPicPr>
          <p:cNvPr id="489" name="Google Shape;489;p42"/>
          <p:cNvPicPr preferRelativeResize="0"/>
          <p:nvPr/>
        </p:nvPicPr>
        <p:blipFill>
          <a:blip r:embed="rId3">
            <a:alphaModFix/>
          </a:blip>
          <a:stretch>
            <a:fillRect/>
          </a:stretch>
        </p:blipFill>
        <p:spPr>
          <a:xfrm>
            <a:off x="0" y="3866549"/>
            <a:ext cx="3341450" cy="1255051"/>
          </a:xfrm>
          <a:prstGeom prst="rect">
            <a:avLst/>
          </a:prstGeom>
          <a:noFill/>
          <a:ln>
            <a:noFill/>
          </a:ln>
        </p:spPr>
      </p:pic>
      <p:sp>
        <p:nvSpPr>
          <p:cNvPr id="490" name="Google Shape;490;p42"/>
          <p:cNvSpPr/>
          <p:nvPr/>
        </p:nvSpPr>
        <p:spPr>
          <a:xfrm>
            <a:off x="2868825" y="3902700"/>
            <a:ext cx="456300" cy="152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2"/>
          <p:cNvSpPr txBox="1"/>
          <p:nvPr/>
        </p:nvSpPr>
        <p:spPr>
          <a:xfrm>
            <a:off x="2961350" y="3824850"/>
            <a:ext cx="4563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Oxygen Light"/>
                <a:ea typeface="Oxygen Light"/>
                <a:cs typeface="Oxygen Light"/>
                <a:sym typeface="Oxygen Light"/>
              </a:rPr>
              <a:t>18</a:t>
            </a:r>
            <a:endParaRPr sz="800">
              <a:latin typeface="Oxygen Light"/>
              <a:ea typeface="Oxygen Light"/>
              <a:cs typeface="Oxygen Light"/>
              <a:sym typeface="Oxygen Light"/>
            </a:endParaRPr>
          </a:p>
        </p:txBody>
      </p:sp>
      <p:grpSp>
        <p:nvGrpSpPr>
          <p:cNvPr id="492" name="Google Shape;492;p42"/>
          <p:cNvGrpSpPr/>
          <p:nvPr/>
        </p:nvGrpSpPr>
        <p:grpSpPr>
          <a:xfrm>
            <a:off x="2868813" y="4065225"/>
            <a:ext cx="548825" cy="307800"/>
            <a:chOff x="2757050" y="4092675"/>
            <a:chExt cx="548825" cy="307800"/>
          </a:xfrm>
        </p:grpSpPr>
        <p:sp>
          <p:nvSpPr>
            <p:cNvPr id="493" name="Google Shape;493;p42"/>
            <p:cNvSpPr/>
            <p:nvPr/>
          </p:nvSpPr>
          <p:spPr>
            <a:xfrm>
              <a:off x="2757050" y="4170525"/>
              <a:ext cx="456300" cy="152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2"/>
            <p:cNvSpPr txBox="1"/>
            <p:nvPr/>
          </p:nvSpPr>
          <p:spPr>
            <a:xfrm>
              <a:off x="2849575" y="4092675"/>
              <a:ext cx="4563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Oxygen Light"/>
                  <a:ea typeface="Oxygen Light"/>
                  <a:cs typeface="Oxygen Light"/>
                  <a:sym typeface="Oxygen Light"/>
                </a:rPr>
                <a:t>3</a:t>
              </a:r>
              <a:endParaRPr sz="800">
                <a:latin typeface="Oxygen Light"/>
                <a:ea typeface="Oxygen Light"/>
                <a:cs typeface="Oxygen Light"/>
                <a:sym typeface="Oxygen Light"/>
              </a:endParaRPr>
            </a:p>
          </p:txBody>
        </p:sp>
      </p:grpSp>
      <p:sp>
        <p:nvSpPr>
          <p:cNvPr id="495" name="Google Shape;495;p42"/>
          <p:cNvSpPr/>
          <p:nvPr/>
        </p:nvSpPr>
        <p:spPr>
          <a:xfrm>
            <a:off x="2868813" y="4317600"/>
            <a:ext cx="456300" cy="152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2"/>
          <p:cNvSpPr txBox="1"/>
          <p:nvPr/>
        </p:nvSpPr>
        <p:spPr>
          <a:xfrm>
            <a:off x="2961338" y="4239750"/>
            <a:ext cx="4563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Oxygen Light"/>
                <a:ea typeface="Oxygen Light"/>
                <a:cs typeface="Oxygen Light"/>
                <a:sym typeface="Oxygen Light"/>
              </a:rPr>
              <a:t>3</a:t>
            </a:r>
            <a:endParaRPr sz="800">
              <a:latin typeface="Oxygen Light"/>
              <a:ea typeface="Oxygen Light"/>
              <a:cs typeface="Oxygen Light"/>
              <a:sym typeface="Oxygen Light"/>
            </a:endParaRPr>
          </a:p>
        </p:txBody>
      </p:sp>
      <p:sp>
        <p:nvSpPr>
          <p:cNvPr id="497" name="Google Shape;497;p42"/>
          <p:cNvSpPr/>
          <p:nvPr/>
        </p:nvSpPr>
        <p:spPr>
          <a:xfrm>
            <a:off x="2868825" y="4471500"/>
            <a:ext cx="456300" cy="152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2"/>
          <p:cNvSpPr txBox="1"/>
          <p:nvPr/>
        </p:nvSpPr>
        <p:spPr>
          <a:xfrm>
            <a:off x="2961350" y="4393650"/>
            <a:ext cx="4563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Oxygen Light"/>
                <a:ea typeface="Oxygen Light"/>
                <a:cs typeface="Oxygen Light"/>
                <a:sym typeface="Oxygen Light"/>
              </a:rPr>
              <a:t>3</a:t>
            </a:r>
            <a:endParaRPr sz="800">
              <a:latin typeface="Oxygen Light"/>
              <a:ea typeface="Oxygen Light"/>
              <a:cs typeface="Oxygen Light"/>
              <a:sym typeface="Oxygen Light"/>
            </a:endParaRPr>
          </a:p>
        </p:txBody>
      </p:sp>
      <p:sp>
        <p:nvSpPr>
          <p:cNvPr id="499" name="Google Shape;499;p42"/>
          <p:cNvSpPr/>
          <p:nvPr/>
        </p:nvSpPr>
        <p:spPr>
          <a:xfrm>
            <a:off x="2868825" y="4625388"/>
            <a:ext cx="456300" cy="152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2"/>
          <p:cNvSpPr txBox="1"/>
          <p:nvPr/>
        </p:nvSpPr>
        <p:spPr>
          <a:xfrm>
            <a:off x="2961350" y="4547538"/>
            <a:ext cx="4563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Oxygen Light"/>
                <a:ea typeface="Oxygen Light"/>
                <a:cs typeface="Oxygen Light"/>
                <a:sym typeface="Oxygen Light"/>
              </a:rPr>
              <a:t>3</a:t>
            </a:r>
            <a:endParaRPr sz="800">
              <a:latin typeface="Oxygen Light"/>
              <a:ea typeface="Oxygen Light"/>
              <a:cs typeface="Oxygen Light"/>
              <a:sym typeface="Oxygen Light"/>
            </a:endParaRPr>
          </a:p>
        </p:txBody>
      </p:sp>
      <p:sp>
        <p:nvSpPr>
          <p:cNvPr id="501" name="Google Shape;501;p42"/>
          <p:cNvSpPr/>
          <p:nvPr/>
        </p:nvSpPr>
        <p:spPr>
          <a:xfrm>
            <a:off x="2868825" y="4799925"/>
            <a:ext cx="456300" cy="152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2"/>
          <p:cNvSpPr txBox="1"/>
          <p:nvPr/>
        </p:nvSpPr>
        <p:spPr>
          <a:xfrm>
            <a:off x="2961350" y="4722075"/>
            <a:ext cx="4563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Oxygen Light"/>
                <a:ea typeface="Oxygen Light"/>
                <a:cs typeface="Oxygen Light"/>
                <a:sym typeface="Oxygen Light"/>
              </a:rPr>
              <a:t>3</a:t>
            </a:r>
            <a:endParaRPr sz="800">
              <a:latin typeface="Oxygen Light"/>
              <a:ea typeface="Oxygen Light"/>
              <a:cs typeface="Oxygen Light"/>
              <a:sym typeface="Oxygen Light"/>
            </a:endParaRPr>
          </a:p>
        </p:txBody>
      </p:sp>
      <p:sp>
        <p:nvSpPr>
          <p:cNvPr id="503" name="Google Shape;503;p42"/>
          <p:cNvSpPr/>
          <p:nvPr/>
        </p:nvSpPr>
        <p:spPr>
          <a:xfrm>
            <a:off x="2868825" y="4965750"/>
            <a:ext cx="456300" cy="1521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2"/>
          <p:cNvSpPr txBox="1"/>
          <p:nvPr/>
        </p:nvSpPr>
        <p:spPr>
          <a:xfrm>
            <a:off x="2961350" y="4887900"/>
            <a:ext cx="4563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Oxygen Light"/>
                <a:ea typeface="Oxygen Light"/>
                <a:cs typeface="Oxygen Light"/>
                <a:sym typeface="Oxygen Light"/>
              </a:rPr>
              <a:t>3</a:t>
            </a:r>
            <a:endParaRPr sz="800">
              <a:latin typeface="Oxygen Light"/>
              <a:ea typeface="Oxygen Light"/>
              <a:cs typeface="Oxygen Light"/>
              <a:sym typeface="Oxygen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43"/>
          <p:cNvSpPr txBox="1">
            <a:spLocks noGrp="1"/>
          </p:cNvSpPr>
          <p:nvPr>
            <p:ph type="ctrTitle"/>
          </p:nvPr>
        </p:nvSpPr>
        <p:spPr>
          <a:xfrm>
            <a:off x="389650" y="-10810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PRODUCT ROADMAP</a:t>
            </a:r>
            <a:endParaRPr/>
          </a:p>
        </p:txBody>
      </p:sp>
      <p:sp>
        <p:nvSpPr>
          <p:cNvPr id="510" name="Google Shape;510;p43"/>
          <p:cNvSpPr txBox="1"/>
          <p:nvPr/>
        </p:nvSpPr>
        <p:spPr>
          <a:xfrm>
            <a:off x="0" y="-42000"/>
            <a:ext cx="885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Simple</a:t>
            </a:r>
            <a:endParaRPr sz="1000">
              <a:latin typeface="Oxygen Light"/>
              <a:ea typeface="Oxygen Light"/>
              <a:cs typeface="Oxygen Light"/>
              <a:sym typeface="Oxygen Light"/>
            </a:endParaRPr>
          </a:p>
        </p:txBody>
      </p:sp>
      <p:sp>
        <p:nvSpPr>
          <p:cNvPr id="511" name="Google Shape;511;p43"/>
          <p:cNvSpPr txBox="1"/>
          <p:nvPr/>
        </p:nvSpPr>
        <p:spPr>
          <a:xfrm>
            <a:off x="5794225" y="4881550"/>
            <a:ext cx="32226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b="1">
                <a:latin typeface="Oxygen"/>
                <a:ea typeface="Oxygen"/>
                <a:cs typeface="Oxygen"/>
                <a:sym typeface="Oxygen"/>
              </a:rPr>
              <a:t>DBA: Database Administrator	BA: Business Analyst	DA: Data Analyst</a:t>
            </a:r>
            <a:endParaRPr sz="700" b="1">
              <a:latin typeface="Oxygen"/>
              <a:ea typeface="Oxygen"/>
              <a:cs typeface="Oxygen"/>
              <a:sym typeface="Oxygen"/>
            </a:endParaRPr>
          </a:p>
        </p:txBody>
      </p:sp>
      <p:sp>
        <p:nvSpPr>
          <p:cNvPr id="512" name="Google Shape;512;p43"/>
          <p:cNvSpPr/>
          <p:nvPr/>
        </p:nvSpPr>
        <p:spPr>
          <a:xfrm>
            <a:off x="54225" y="550150"/>
            <a:ext cx="9089700" cy="4407600"/>
          </a:xfrm>
          <a:prstGeom prst="rect">
            <a:avLst/>
          </a:prstGeom>
          <a:solidFill>
            <a:srgbClr val="F3F3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b="1"/>
          </a:p>
        </p:txBody>
      </p:sp>
      <p:sp>
        <p:nvSpPr>
          <p:cNvPr id="513" name="Google Shape;513;p43"/>
          <p:cNvSpPr/>
          <p:nvPr/>
        </p:nvSpPr>
        <p:spPr>
          <a:xfrm>
            <a:off x="115475" y="1130300"/>
            <a:ext cx="1385700" cy="367200"/>
          </a:xfrm>
          <a:prstGeom prst="roundRect">
            <a:avLst>
              <a:gd name="adj" fmla="val 16667"/>
            </a:avLst>
          </a:prstGeom>
          <a:solidFill>
            <a:srgbClr val="466FE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solidFill>
                  <a:srgbClr val="FFFFFF"/>
                </a:solidFill>
              </a:rPr>
              <a:t>Milestones</a:t>
            </a:r>
            <a:endParaRPr>
              <a:solidFill>
                <a:srgbClr val="FFFFFF"/>
              </a:solidFill>
            </a:endParaRPr>
          </a:p>
        </p:txBody>
      </p:sp>
      <p:sp>
        <p:nvSpPr>
          <p:cNvPr id="514" name="Google Shape;514;p43"/>
          <p:cNvSpPr/>
          <p:nvPr/>
        </p:nvSpPr>
        <p:spPr>
          <a:xfrm>
            <a:off x="115475" y="1549500"/>
            <a:ext cx="1385700" cy="1384500"/>
          </a:xfrm>
          <a:prstGeom prst="roundRect">
            <a:avLst>
              <a:gd name="adj" fmla="val 16667"/>
            </a:avLst>
          </a:prstGeom>
          <a:solidFill>
            <a:srgbClr val="89D5D2">
              <a:alpha val="94510"/>
            </a:srgb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b="1"/>
              <a:t>Goals/</a:t>
            </a:r>
            <a:endParaRPr b="1"/>
          </a:p>
          <a:p>
            <a:pPr marL="0" marR="0" lvl="0" indent="0" algn="ctr" rtl="0">
              <a:lnSpc>
                <a:spcPct val="100000"/>
              </a:lnSpc>
              <a:spcBef>
                <a:spcPts val="0"/>
              </a:spcBef>
              <a:spcAft>
                <a:spcPts val="0"/>
              </a:spcAft>
              <a:buNone/>
            </a:pPr>
            <a:r>
              <a:rPr lang="en" b="1"/>
              <a:t>Themes</a:t>
            </a:r>
            <a:endParaRPr b="1"/>
          </a:p>
        </p:txBody>
      </p:sp>
      <p:sp>
        <p:nvSpPr>
          <p:cNvPr id="515" name="Google Shape;515;p43"/>
          <p:cNvSpPr/>
          <p:nvPr/>
        </p:nvSpPr>
        <p:spPr>
          <a:xfrm>
            <a:off x="115475" y="2985038"/>
            <a:ext cx="1385700" cy="808500"/>
          </a:xfrm>
          <a:prstGeom prst="roundRect">
            <a:avLst>
              <a:gd name="adj" fmla="val 16667"/>
            </a:avLst>
          </a:prstGeom>
          <a:solidFill>
            <a:srgbClr val="F9CB9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b="1"/>
              <a:t>Change Management</a:t>
            </a:r>
            <a:endParaRPr sz="1000"/>
          </a:p>
        </p:txBody>
      </p:sp>
      <p:sp>
        <p:nvSpPr>
          <p:cNvPr id="516" name="Google Shape;516;p43"/>
          <p:cNvSpPr/>
          <p:nvPr/>
        </p:nvSpPr>
        <p:spPr>
          <a:xfrm>
            <a:off x="115475" y="3844600"/>
            <a:ext cx="1385700" cy="1049400"/>
          </a:xfrm>
          <a:prstGeom prst="roundRect">
            <a:avLst>
              <a:gd name="adj" fmla="val 16667"/>
            </a:avLst>
          </a:prstGeom>
          <a:solidFill>
            <a:srgbClr val="FD978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b="1"/>
              <a:t>Business Objective</a:t>
            </a:r>
            <a:endParaRPr b="1"/>
          </a:p>
        </p:txBody>
      </p:sp>
      <p:sp>
        <p:nvSpPr>
          <p:cNvPr id="517" name="Google Shape;517;p43"/>
          <p:cNvSpPr/>
          <p:nvPr/>
        </p:nvSpPr>
        <p:spPr>
          <a:xfrm>
            <a:off x="1548500" y="630000"/>
            <a:ext cx="999900" cy="446400"/>
          </a:xfrm>
          <a:prstGeom prst="roundRect">
            <a:avLst>
              <a:gd name="adj" fmla="val 16667"/>
            </a:avLst>
          </a:prstGeom>
          <a:solidFill>
            <a:srgbClr val="F3F3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May 2022</a:t>
            </a:r>
            <a:endParaRPr sz="900" b="1"/>
          </a:p>
        </p:txBody>
      </p:sp>
      <p:sp>
        <p:nvSpPr>
          <p:cNvPr id="518" name="Google Shape;518;p43"/>
          <p:cNvSpPr/>
          <p:nvPr/>
        </p:nvSpPr>
        <p:spPr>
          <a:xfrm>
            <a:off x="3634475" y="1549500"/>
            <a:ext cx="999900" cy="1384500"/>
          </a:xfrm>
          <a:prstGeom prst="roundRect">
            <a:avLst>
              <a:gd name="adj" fmla="val 16667"/>
            </a:avLst>
          </a:prstGeom>
          <a:solidFill>
            <a:srgbClr val="89D5D2">
              <a:alpha val="94510"/>
            </a:srgb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00000"/>
                </a:solidFill>
              </a:rPr>
              <a:t>BA can identify areas to increase delivery personnels </a:t>
            </a:r>
            <a:endParaRPr sz="1000">
              <a:solidFill>
                <a:srgbClr val="000000"/>
              </a:solidFill>
            </a:endParaRPr>
          </a:p>
        </p:txBody>
      </p:sp>
      <p:sp>
        <p:nvSpPr>
          <p:cNvPr id="519" name="Google Shape;519;p43"/>
          <p:cNvSpPr/>
          <p:nvPr/>
        </p:nvSpPr>
        <p:spPr>
          <a:xfrm>
            <a:off x="2591500" y="630000"/>
            <a:ext cx="999900" cy="446400"/>
          </a:xfrm>
          <a:prstGeom prst="roundRect">
            <a:avLst>
              <a:gd name="adj" fmla="val 16667"/>
            </a:avLst>
          </a:prstGeom>
          <a:solidFill>
            <a:srgbClr val="F3F3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900" b="1">
                <a:solidFill>
                  <a:srgbClr val="000000"/>
                </a:solidFill>
              </a:rPr>
              <a:t>June 2022</a:t>
            </a:r>
            <a:endParaRPr b="1"/>
          </a:p>
        </p:txBody>
      </p:sp>
      <p:sp>
        <p:nvSpPr>
          <p:cNvPr id="520" name="Google Shape;520;p43"/>
          <p:cNvSpPr/>
          <p:nvPr/>
        </p:nvSpPr>
        <p:spPr>
          <a:xfrm>
            <a:off x="3634500" y="631900"/>
            <a:ext cx="999900" cy="446400"/>
          </a:xfrm>
          <a:prstGeom prst="roundRect">
            <a:avLst>
              <a:gd name="adj" fmla="val 16667"/>
            </a:avLst>
          </a:prstGeom>
          <a:solidFill>
            <a:srgbClr val="F3F3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900" b="1"/>
              <a:t>Jul 2022</a:t>
            </a:r>
            <a:endParaRPr sz="900" b="1"/>
          </a:p>
        </p:txBody>
      </p:sp>
      <p:sp>
        <p:nvSpPr>
          <p:cNvPr id="521" name="Google Shape;521;p43"/>
          <p:cNvSpPr/>
          <p:nvPr/>
        </p:nvSpPr>
        <p:spPr>
          <a:xfrm>
            <a:off x="4677500" y="631900"/>
            <a:ext cx="999900" cy="446400"/>
          </a:xfrm>
          <a:prstGeom prst="roundRect">
            <a:avLst>
              <a:gd name="adj" fmla="val 16667"/>
            </a:avLst>
          </a:prstGeom>
          <a:solidFill>
            <a:srgbClr val="F3F3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900" b="1"/>
              <a:t>Aug 2022</a:t>
            </a:r>
            <a:endParaRPr sz="900" b="1"/>
          </a:p>
        </p:txBody>
      </p:sp>
      <p:sp>
        <p:nvSpPr>
          <p:cNvPr id="522" name="Google Shape;522;p43"/>
          <p:cNvSpPr/>
          <p:nvPr/>
        </p:nvSpPr>
        <p:spPr>
          <a:xfrm>
            <a:off x="5720500" y="630000"/>
            <a:ext cx="999900" cy="446400"/>
          </a:xfrm>
          <a:prstGeom prst="roundRect">
            <a:avLst>
              <a:gd name="adj" fmla="val 16667"/>
            </a:avLst>
          </a:prstGeom>
          <a:solidFill>
            <a:srgbClr val="F3F3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900" b="1">
                <a:solidFill>
                  <a:srgbClr val="000000"/>
                </a:solidFill>
              </a:rPr>
              <a:t>Sep 2022</a:t>
            </a:r>
            <a:endParaRPr sz="900" b="1">
              <a:solidFill>
                <a:srgbClr val="000000"/>
              </a:solidFill>
            </a:endParaRPr>
          </a:p>
        </p:txBody>
      </p:sp>
      <p:sp>
        <p:nvSpPr>
          <p:cNvPr id="523" name="Google Shape;523;p43"/>
          <p:cNvSpPr/>
          <p:nvPr/>
        </p:nvSpPr>
        <p:spPr>
          <a:xfrm>
            <a:off x="6763500" y="630000"/>
            <a:ext cx="999900" cy="446400"/>
          </a:xfrm>
          <a:prstGeom prst="roundRect">
            <a:avLst>
              <a:gd name="adj" fmla="val 16667"/>
            </a:avLst>
          </a:prstGeom>
          <a:solidFill>
            <a:srgbClr val="F3F3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900" b="1">
                <a:solidFill>
                  <a:srgbClr val="000000"/>
                </a:solidFill>
              </a:rPr>
              <a:t>Oct 2022</a:t>
            </a:r>
            <a:endParaRPr sz="900" b="1">
              <a:solidFill>
                <a:srgbClr val="000000"/>
              </a:solidFill>
            </a:endParaRPr>
          </a:p>
        </p:txBody>
      </p:sp>
      <p:sp>
        <p:nvSpPr>
          <p:cNvPr id="524" name="Google Shape;524;p43"/>
          <p:cNvSpPr/>
          <p:nvPr/>
        </p:nvSpPr>
        <p:spPr>
          <a:xfrm>
            <a:off x="4677500" y="1549500"/>
            <a:ext cx="999900" cy="1384500"/>
          </a:xfrm>
          <a:prstGeom prst="roundRect">
            <a:avLst>
              <a:gd name="adj" fmla="val 16667"/>
            </a:avLst>
          </a:prstGeom>
          <a:solidFill>
            <a:srgbClr val="89D5D2">
              <a:alpha val="94510"/>
            </a:srgb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00000"/>
                </a:solidFill>
              </a:rPr>
              <a:t>Queries and procedures for BA to identify and incentivize returning customers</a:t>
            </a:r>
            <a:endParaRPr sz="1000">
              <a:solidFill>
                <a:srgbClr val="000000"/>
              </a:solidFill>
            </a:endParaRPr>
          </a:p>
        </p:txBody>
      </p:sp>
      <p:sp>
        <p:nvSpPr>
          <p:cNvPr id="525" name="Google Shape;525;p43"/>
          <p:cNvSpPr/>
          <p:nvPr/>
        </p:nvSpPr>
        <p:spPr>
          <a:xfrm>
            <a:off x="6763550" y="1549500"/>
            <a:ext cx="999900" cy="1384500"/>
          </a:xfrm>
          <a:prstGeom prst="roundRect">
            <a:avLst>
              <a:gd name="adj" fmla="val 16667"/>
            </a:avLst>
          </a:prstGeom>
          <a:solidFill>
            <a:srgbClr val="89D5D2">
              <a:alpha val="94510"/>
            </a:srgb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00000"/>
                </a:solidFill>
              </a:rPr>
              <a:t>DA can generate transactional report for finance team to analyze sales data</a:t>
            </a:r>
            <a:endParaRPr sz="1000">
              <a:solidFill>
                <a:srgbClr val="000000"/>
              </a:solidFill>
            </a:endParaRPr>
          </a:p>
        </p:txBody>
      </p:sp>
      <p:sp>
        <p:nvSpPr>
          <p:cNvPr id="526" name="Google Shape;526;p43"/>
          <p:cNvSpPr/>
          <p:nvPr/>
        </p:nvSpPr>
        <p:spPr>
          <a:xfrm>
            <a:off x="5720513" y="1551400"/>
            <a:ext cx="999900" cy="1384500"/>
          </a:xfrm>
          <a:prstGeom prst="roundRect">
            <a:avLst>
              <a:gd name="adj" fmla="val 16667"/>
            </a:avLst>
          </a:prstGeom>
          <a:solidFill>
            <a:srgbClr val="89D5D2">
              <a:alpha val="94510"/>
            </a:srgb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00000"/>
                </a:solidFill>
              </a:rPr>
              <a:t>DA can retrieve restaurant data to analyze customer order trend</a:t>
            </a:r>
            <a:endParaRPr sz="1000">
              <a:solidFill>
                <a:srgbClr val="000000"/>
              </a:solidFill>
            </a:endParaRPr>
          </a:p>
        </p:txBody>
      </p:sp>
      <p:sp>
        <p:nvSpPr>
          <p:cNvPr id="527" name="Google Shape;527;p43"/>
          <p:cNvSpPr/>
          <p:nvPr/>
        </p:nvSpPr>
        <p:spPr>
          <a:xfrm>
            <a:off x="1567550" y="1551400"/>
            <a:ext cx="2023800" cy="1384500"/>
          </a:xfrm>
          <a:prstGeom prst="roundRect">
            <a:avLst>
              <a:gd name="adj" fmla="val 16667"/>
            </a:avLst>
          </a:prstGeom>
          <a:solidFill>
            <a:srgbClr val="89D5D2">
              <a:alpha val="94510"/>
            </a:srgb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00000"/>
                </a:solidFill>
              </a:rPr>
              <a:t>DBA can Grant or Revoke access privileges for confidential information</a:t>
            </a:r>
            <a:endParaRPr sz="1000">
              <a:solidFill>
                <a:srgbClr val="000000"/>
              </a:solidFill>
            </a:endParaRPr>
          </a:p>
        </p:txBody>
      </p:sp>
      <p:sp>
        <p:nvSpPr>
          <p:cNvPr id="528" name="Google Shape;528;p43"/>
          <p:cNvSpPr/>
          <p:nvPr/>
        </p:nvSpPr>
        <p:spPr>
          <a:xfrm>
            <a:off x="7806575" y="1565475"/>
            <a:ext cx="999900" cy="1384500"/>
          </a:xfrm>
          <a:prstGeom prst="roundRect">
            <a:avLst>
              <a:gd name="adj" fmla="val 16667"/>
            </a:avLst>
          </a:prstGeom>
          <a:solidFill>
            <a:srgbClr val="89D5D2">
              <a:alpha val="94510"/>
            </a:srgb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00000"/>
                </a:solidFill>
              </a:rPr>
              <a:t>DBA can create SQL Views for marketing team to identify target customers</a:t>
            </a:r>
            <a:endParaRPr sz="1000">
              <a:solidFill>
                <a:srgbClr val="000000"/>
              </a:solidFill>
            </a:endParaRPr>
          </a:p>
        </p:txBody>
      </p:sp>
      <p:sp>
        <p:nvSpPr>
          <p:cNvPr id="529" name="Google Shape;529;p43"/>
          <p:cNvSpPr/>
          <p:nvPr/>
        </p:nvSpPr>
        <p:spPr>
          <a:xfrm>
            <a:off x="1548500" y="1130300"/>
            <a:ext cx="7257900" cy="367200"/>
          </a:xfrm>
          <a:prstGeom prst="roundRect">
            <a:avLst>
              <a:gd name="adj" fmla="val 16667"/>
            </a:avLst>
          </a:prstGeom>
          <a:solidFill>
            <a:srgbClr val="F3F3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b="1"/>
          </a:p>
        </p:txBody>
      </p:sp>
      <p:sp>
        <p:nvSpPr>
          <p:cNvPr id="530" name="Google Shape;530;p43"/>
          <p:cNvSpPr/>
          <p:nvPr/>
        </p:nvSpPr>
        <p:spPr>
          <a:xfrm>
            <a:off x="3634500" y="2986000"/>
            <a:ext cx="999900" cy="808500"/>
          </a:xfrm>
          <a:prstGeom prst="roundRect">
            <a:avLst>
              <a:gd name="adj" fmla="val 16667"/>
            </a:avLst>
          </a:prstGeom>
          <a:solidFill>
            <a:srgbClr val="F9CB9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Training in MySQL for and feedback analysis</a:t>
            </a:r>
            <a:endParaRPr sz="1000"/>
          </a:p>
        </p:txBody>
      </p:sp>
      <p:sp>
        <p:nvSpPr>
          <p:cNvPr id="531" name="Google Shape;531;p43"/>
          <p:cNvSpPr/>
          <p:nvPr/>
        </p:nvSpPr>
        <p:spPr>
          <a:xfrm>
            <a:off x="1588500" y="3846500"/>
            <a:ext cx="2002800" cy="1049400"/>
          </a:xfrm>
          <a:prstGeom prst="roundRect">
            <a:avLst>
              <a:gd name="adj" fmla="val 16667"/>
            </a:avLst>
          </a:prstGeom>
          <a:solidFill>
            <a:srgbClr val="FD978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00000"/>
                </a:solidFill>
              </a:rPr>
              <a:t>Reduce risk of data breach</a:t>
            </a:r>
            <a:endParaRPr sz="1000"/>
          </a:p>
        </p:txBody>
      </p:sp>
      <p:sp>
        <p:nvSpPr>
          <p:cNvPr id="532" name="Google Shape;532;p43"/>
          <p:cNvSpPr/>
          <p:nvPr/>
        </p:nvSpPr>
        <p:spPr>
          <a:xfrm>
            <a:off x="3641100" y="3846500"/>
            <a:ext cx="999900" cy="1065300"/>
          </a:xfrm>
          <a:prstGeom prst="roundRect">
            <a:avLst>
              <a:gd name="adj" fmla="val 16667"/>
            </a:avLst>
          </a:prstGeom>
          <a:solidFill>
            <a:srgbClr val="FD978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000000"/>
                </a:solidFill>
              </a:rPr>
              <a:t>Improve app rating by 2 points</a:t>
            </a:r>
            <a:endParaRPr sz="1000"/>
          </a:p>
        </p:txBody>
      </p:sp>
      <p:sp>
        <p:nvSpPr>
          <p:cNvPr id="533" name="Google Shape;533;p43"/>
          <p:cNvSpPr/>
          <p:nvPr/>
        </p:nvSpPr>
        <p:spPr>
          <a:xfrm>
            <a:off x="4677500" y="3844600"/>
            <a:ext cx="999900" cy="1065300"/>
          </a:xfrm>
          <a:prstGeom prst="roundRect">
            <a:avLst>
              <a:gd name="adj" fmla="val 16667"/>
            </a:avLst>
          </a:prstGeom>
          <a:solidFill>
            <a:srgbClr val="FD978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 sz="1000">
                <a:solidFill>
                  <a:srgbClr val="000000"/>
                </a:solidFill>
              </a:rPr>
              <a:t>Customer 6 month retention rate improved by 15%</a:t>
            </a:r>
            <a:endParaRPr sz="1000"/>
          </a:p>
        </p:txBody>
      </p:sp>
      <p:sp>
        <p:nvSpPr>
          <p:cNvPr id="534" name="Google Shape;534;p43"/>
          <p:cNvSpPr/>
          <p:nvPr/>
        </p:nvSpPr>
        <p:spPr>
          <a:xfrm>
            <a:off x="5751500" y="3844600"/>
            <a:ext cx="999900" cy="1065300"/>
          </a:xfrm>
          <a:prstGeom prst="roundRect">
            <a:avLst>
              <a:gd name="adj" fmla="val 16667"/>
            </a:avLst>
          </a:prstGeom>
          <a:solidFill>
            <a:srgbClr val="FD978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000">
                <a:solidFill>
                  <a:srgbClr val="000000"/>
                </a:solidFill>
              </a:rPr>
              <a:t>Identify restaurant partners increasing in business growth by 0.5%</a:t>
            </a:r>
            <a:endParaRPr sz="1000"/>
          </a:p>
        </p:txBody>
      </p:sp>
      <p:sp>
        <p:nvSpPr>
          <p:cNvPr id="535" name="Google Shape;535;p43"/>
          <p:cNvSpPr/>
          <p:nvPr/>
        </p:nvSpPr>
        <p:spPr>
          <a:xfrm>
            <a:off x="6806700" y="3830525"/>
            <a:ext cx="999900" cy="1065300"/>
          </a:xfrm>
          <a:prstGeom prst="roundRect">
            <a:avLst>
              <a:gd name="adj" fmla="val 16667"/>
            </a:avLst>
          </a:prstGeom>
          <a:solidFill>
            <a:srgbClr val="FD978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spcBef>
                <a:spcPts val="0"/>
              </a:spcBef>
              <a:spcAft>
                <a:spcPts val="0"/>
              </a:spcAft>
              <a:buNone/>
            </a:pPr>
            <a:r>
              <a:rPr lang="en" sz="900">
                <a:solidFill>
                  <a:srgbClr val="000000"/>
                </a:solidFill>
              </a:rPr>
              <a:t>Reduce expense and effort by ~$10,000 for data analyst on reporting</a:t>
            </a:r>
            <a:endParaRPr sz="1000"/>
          </a:p>
        </p:txBody>
      </p:sp>
      <p:sp>
        <p:nvSpPr>
          <p:cNvPr id="536" name="Google Shape;536;p43"/>
          <p:cNvSpPr/>
          <p:nvPr/>
        </p:nvSpPr>
        <p:spPr>
          <a:xfrm>
            <a:off x="7861900" y="3830525"/>
            <a:ext cx="944700" cy="1065300"/>
          </a:xfrm>
          <a:prstGeom prst="roundRect">
            <a:avLst>
              <a:gd name="adj" fmla="val 16667"/>
            </a:avLst>
          </a:prstGeom>
          <a:solidFill>
            <a:srgbClr val="FD978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000">
                <a:solidFill>
                  <a:srgbClr val="000000"/>
                </a:solidFill>
              </a:rPr>
              <a:t>Increase revenue growth by 2.5% by improved marketing strategy</a:t>
            </a:r>
            <a:endParaRPr sz="1300" b="1"/>
          </a:p>
        </p:txBody>
      </p:sp>
      <p:sp>
        <p:nvSpPr>
          <p:cNvPr id="537" name="Google Shape;537;p43"/>
          <p:cNvSpPr/>
          <p:nvPr/>
        </p:nvSpPr>
        <p:spPr>
          <a:xfrm>
            <a:off x="7868525" y="2986000"/>
            <a:ext cx="876000" cy="808500"/>
          </a:xfrm>
          <a:prstGeom prst="roundRect">
            <a:avLst>
              <a:gd name="adj" fmla="val 16667"/>
            </a:avLst>
          </a:prstGeom>
          <a:solidFill>
            <a:srgbClr val="F9CB9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t>Training in MySQL for and feedback analysis</a:t>
            </a:r>
            <a:endParaRPr sz="1000"/>
          </a:p>
        </p:txBody>
      </p:sp>
      <p:sp>
        <p:nvSpPr>
          <p:cNvPr id="538" name="Google Shape;538;p43"/>
          <p:cNvSpPr/>
          <p:nvPr/>
        </p:nvSpPr>
        <p:spPr>
          <a:xfrm>
            <a:off x="4540825" y="1179950"/>
            <a:ext cx="263400" cy="267900"/>
          </a:xfrm>
          <a:prstGeom prst="star5">
            <a:avLst>
              <a:gd name="adj" fmla="val 19098"/>
              <a:gd name="hf" fmla="val 105146"/>
              <a:gd name="vf" fmla="val 110557"/>
            </a:avLst>
          </a:prstGeom>
          <a:solidFill>
            <a:srgbClr val="466FE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3"/>
          <p:cNvSpPr/>
          <p:nvPr/>
        </p:nvSpPr>
        <p:spPr>
          <a:xfrm>
            <a:off x="8354525" y="1179950"/>
            <a:ext cx="263400" cy="267900"/>
          </a:xfrm>
          <a:prstGeom prst="star5">
            <a:avLst>
              <a:gd name="adj" fmla="val 19098"/>
              <a:gd name="hf" fmla="val 105146"/>
              <a:gd name="vf" fmla="val 110557"/>
            </a:avLst>
          </a:prstGeom>
          <a:solidFill>
            <a:srgbClr val="466FE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40" name="Google Shape;540;p43"/>
          <p:cNvSpPr txBox="1"/>
          <p:nvPr/>
        </p:nvSpPr>
        <p:spPr>
          <a:xfrm>
            <a:off x="4727325" y="1160000"/>
            <a:ext cx="671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rgbClr val="000000"/>
              </a:buClr>
              <a:buSzPts val="1100"/>
              <a:buFont typeface="Arial"/>
              <a:buNone/>
            </a:pPr>
            <a:r>
              <a:rPr lang="en" sz="800">
                <a:solidFill>
                  <a:srgbClr val="000000"/>
                </a:solidFill>
              </a:rPr>
              <a:t> Release 1</a:t>
            </a:r>
            <a:endParaRPr sz="800"/>
          </a:p>
        </p:txBody>
      </p:sp>
      <p:sp>
        <p:nvSpPr>
          <p:cNvPr id="541" name="Google Shape;541;p43"/>
          <p:cNvSpPr txBox="1"/>
          <p:nvPr/>
        </p:nvSpPr>
        <p:spPr>
          <a:xfrm>
            <a:off x="8527125" y="1167038"/>
            <a:ext cx="6711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000000"/>
                </a:solidFill>
              </a:rPr>
              <a:t>Release 2</a:t>
            </a:r>
            <a:endParaRPr sz="800"/>
          </a:p>
        </p:txBody>
      </p:sp>
      <p:sp>
        <p:nvSpPr>
          <p:cNvPr id="542" name="Google Shape;542;p43"/>
          <p:cNvSpPr/>
          <p:nvPr/>
        </p:nvSpPr>
        <p:spPr>
          <a:xfrm>
            <a:off x="7806500" y="630000"/>
            <a:ext cx="999900" cy="446400"/>
          </a:xfrm>
          <a:prstGeom prst="roundRect">
            <a:avLst>
              <a:gd name="adj" fmla="val 16667"/>
            </a:avLst>
          </a:prstGeom>
          <a:solidFill>
            <a:srgbClr val="F3F3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900" b="1">
                <a:solidFill>
                  <a:srgbClr val="000000"/>
                </a:solidFill>
              </a:rPr>
              <a:t>Nov 2022</a:t>
            </a:r>
            <a:endParaRPr sz="900" b="1">
              <a:solidFill>
                <a:srgbClr val="00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44"/>
          <p:cNvSpPr/>
          <p:nvPr/>
        </p:nvSpPr>
        <p:spPr>
          <a:xfrm>
            <a:off x="172275" y="3084975"/>
            <a:ext cx="3923100" cy="13701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4"/>
          <p:cNvSpPr/>
          <p:nvPr/>
        </p:nvSpPr>
        <p:spPr>
          <a:xfrm>
            <a:off x="4627000" y="629275"/>
            <a:ext cx="4470300" cy="21114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4"/>
          <p:cNvSpPr txBox="1">
            <a:spLocks noGrp="1"/>
          </p:cNvSpPr>
          <p:nvPr>
            <p:ph type="ctrTitle"/>
          </p:nvPr>
        </p:nvSpPr>
        <p:spPr>
          <a:xfrm>
            <a:off x="615225" y="-47550"/>
            <a:ext cx="65151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300"/>
              <a:t>Software Development Lifecycle</a:t>
            </a:r>
            <a:endParaRPr sz="2300"/>
          </a:p>
        </p:txBody>
      </p:sp>
      <p:sp>
        <p:nvSpPr>
          <p:cNvPr id="550" name="Google Shape;550;p44"/>
          <p:cNvSpPr txBox="1"/>
          <p:nvPr/>
        </p:nvSpPr>
        <p:spPr>
          <a:xfrm>
            <a:off x="4553450" y="549325"/>
            <a:ext cx="4604100" cy="2232000"/>
          </a:xfrm>
          <a:prstGeom prst="rect">
            <a:avLst/>
          </a:prstGeom>
          <a:noFill/>
          <a:ln>
            <a:noFill/>
          </a:ln>
        </p:spPr>
        <p:txBody>
          <a:bodyPr spcFirstLastPara="1" wrap="square" lIns="91425" tIns="91425" rIns="91425" bIns="91425" anchor="t" anchorCtr="0">
            <a:spAutoFit/>
          </a:bodyPr>
          <a:lstStyle/>
          <a:p>
            <a:pPr marL="0" lvl="0" indent="0" algn="ctr" rtl="0">
              <a:lnSpc>
                <a:spcPct val="100000"/>
              </a:lnSpc>
              <a:spcBef>
                <a:spcPts val="0"/>
              </a:spcBef>
              <a:spcAft>
                <a:spcPts val="0"/>
              </a:spcAft>
              <a:buNone/>
            </a:pPr>
            <a:r>
              <a:rPr lang="en" sz="2300" b="1">
                <a:solidFill>
                  <a:schemeClr val="accent2"/>
                </a:solidFill>
              </a:rPr>
              <a:t>Scrum + XP</a:t>
            </a:r>
            <a:endParaRPr sz="1100" b="1">
              <a:solidFill>
                <a:schemeClr val="accent2"/>
              </a:solidFill>
            </a:endParaRPr>
          </a:p>
          <a:p>
            <a:pPr marL="228600" lvl="0" indent="-127000" algn="l" rtl="0">
              <a:lnSpc>
                <a:spcPct val="100000"/>
              </a:lnSpc>
              <a:spcBef>
                <a:spcPts val="0"/>
              </a:spcBef>
              <a:spcAft>
                <a:spcPts val="0"/>
              </a:spcAft>
              <a:buClr>
                <a:schemeClr val="accent2"/>
              </a:buClr>
              <a:buSzPts val="1100"/>
              <a:buFont typeface="Calibri"/>
              <a:buChar char="●"/>
            </a:pPr>
            <a:r>
              <a:rPr lang="en" sz="1100">
                <a:solidFill>
                  <a:schemeClr val="accent2"/>
                </a:solidFill>
                <a:latin typeface="Calibri"/>
                <a:ea typeface="Calibri"/>
                <a:cs typeface="Calibri"/>
                <a:sym typeface="Calibri"/>
              </a:rPr>
              <a:t>XP with Scrum model is built in each sprint for all the user stories. Scrum framework defines how work is specified and the process with which features are delivered uses XP engineering practices</a:t>
            </a:r>
            <a:r>
              <a:rPr lang="en" sz="1100" baseline="30000">
                <a:solidFill>
                  <a:schemeClr val="accent2"/>
                </a:solidFill>
                <a:latin typeface="Calibri"/>
                <a:ea typeface="Calibri"/>
                <a:cs typeface="Calibri"/>
                <a:sym typeface="Calibri"/>
              </a:rPr>
              <a:t>[5]</a:t>
            </a:r>
            <a:r>
              <a:rPr lang="en" sz="1100">
                <a:solidFill>
                  <a:schemeClr val="accent2"/>
                </a:solidFill>
                <a:latin typeface="Calibri"/>
                <a:ea typeface="Calibri"/>
                <a:cs typeface="Calibri"/>
                <a:sym typeface="Calibri"/>
              </a:rPr>
              <a:t>.</a:t>
            </a:r>
            <a:endParaRPr sz="1100">
              <a:solidFill>
                <a:schemeClr val="accent2"/>
              </a:solidFill>
              <a:latin typeface="Calibri"/>
              <a:ea typeface="Calibri"/>
              <a:cs typeface="Calibri"/>
              <a:sym typeface="Calibri"/>
            </a:endParaRPr>
          </a:p>
          <a:p>
            <a:pPr marL="228600" lvl="0" indent="-127000" algn="l" rtl="0">
              <a:lnSpc>
                <a:spcPct val="100000"/>
              </a:lnSpc>
              <a:spcBef>
                <a:spcPts val="0"/>
              </a:spcBef>
              <a:spcAft>
                <a:spcPts val="0"/>
              </a:spcAft>
              <a:buClr>
                <a:schemeClr val="accent2"/>
              </a:buClr>
              <a:buSzPts val="1100"/>
              <a:buFont typeface="Oxygen"/>
              <a:buChar char="●"/>
            </a:pPr>
            <a:r>
              <a:rPr lang="en" sz="1100">
                <a:solidFill>
                  <a:schemeClr val="accent2"/>
                </a:solidFill>
                <a:latin typeface="Calibri"/>
                <a:ea typeface="Calibri"/>
                <a:cs typeface="Calibri"/>
                <a:sym typeface="Calibri"/>
              </a:rPr>
              <a:t>Both do quick planning (as short as 30 minutes to as long as a few hours)</a:t>
            </a:r>
            <a:r>
              <a:rPr lang="en" sz="1100" baseline="30000">
                <a:solidFill>
                  <a:schemeClr val="accent2"/>
                </a:solidFill>
                <a:latin typeface="Calibri"/>
                <a:ea typeface="Calibri"/>
                <a:cs typeface="Calibri"/>
                <a:sym typeface="Calibri"/>
              </a:rPr>
              <a:t>[5]</a:t>
            </a:r>
            <a:endParaRPr sz="1100" baseline="30000">
              <a:solidFill>
                <a:schemeClr val="accent2"/>
              </a:solidFill>
              <a:latin typeface="Calibri"/>
              <a:ea typeface="Calibri"/>
              <a:cs typeface="Calibri"/>
              <a:sym typeface="Calibri"/>
            </a:endParaRPr>
          </a:p>
          <a:p>
            <a:pPr marL="228600" lvl="0" indent="-127000" algn="l" rtl="0">
              <a:lnSpc>
                <a:spcPct val="100000"/>
              </a:lnSpc>
              <a:spcBef>
                <a:spcPts val="0"/>
              </a:spcBef>
              <a:spcAft>
                <a:spcPts val="0"/>
              </a:spcAft>
              <a:buClr>
                <a:schemeClr val="accent2"/>
              </a:buClr>
              <a:buSzPts val="1100"/>
              <a:buFont typeface="Oxygen"/>
              <a:buChar char="●"/>
            </a:pPr>
            <a:r>
              <a:rPr lang="en" sz="1100">
                <a:solidFill>
                  <a:schemeClr val="accent2"/>
                </a:solidFill>
                <a:latin typeface="Calibri"/>
                <a:ea typeface="Calibri"/>
                <a:cs typeface="Calibri"/>
                <a:sym typeface="Calibri"/>
              </a:rPr>
              <a:t>They both have shippable code (at least) by the end of the iteration</a:t>
            </a:r>
            <a:r>
              <a:rPr lang="en" sz="1100" baseline="30000">
                <a:solidFill>
                  <a:schemeClr val="accent2"/>
                </a:solidFill>
                <a:latin typeface="Calibri"/>
                <a:ea typeface="Calibri"/>
                <a:cs typeface="Calibri"/>
                <a:sym typeface="Calibri"/>
              </a:rPr>
              <a:t>[5]</a:t>
            </a:r>
            <a:endParaRPr sz="1100" baseline="30000">
              <a:solidFill>
                <a:schemeClr val="accent2"/>
              </a:solidFill>
              <a:latin typeface="Calibri"/>
              <a:ea typeface="Calibri"/>
              <a:cs typeface="Calibri"/>
              <a:sym typeface="Calibri"/>
            </a:endParaRPr>
          </a:p>
          <a:p>
            <a:pPr marL="228600" lvl="0" indent="-127000" algn="l" rtl="0">
              <a:lnSpc>
                <a:spcPct val="100000"/>
              </a:lnSpc>
              <a:spcBef>
                <a:spcPts val="0"/>
              </a:spcBef>
              <a:spcAft>
                <a:spcPts val="0"/>
              </a:spcAft>
              <a:buClr>
                <a:schemeClr val="accent2"/>
              </a:buClr>
              <a:buSzPts val="1100"/>
              <a:buFont typeface="Oxygen Light"/>
              <a:buChar char="●"/>
            </a:pPr>
            <a:r>
              <a:rPr lang="en" sz="1100">
                <a:solidFill>
                  <a:schemeClr val="accent2"/>
                </a:solidFill>
                <a:latin typeface="Calibri"/>
                <a:ea typeface="Calibri"/>
                <a:cs typeface="Calibri"/>
                <a:sym typeface="Calibri"/>
              </a:rPr>
              <a:t>They both require cross functional teams, meaning the team has everyone that’s needed to get the work done They are both highly social ways of working</a:t>
            </a:r>
            <a:r>
              <a:rPr lang="en" sz="1100" baseline="30000">
                <a:solidFill>
                  <a:schemeClr val="accent2"/>
                </a:solidFill>
                <a:latin typeface="Calibri"/>
                <a:ea typeface="Calibri"/>
                <a:cs typeface="Calibri"/>
                <a:sym typeface="Calibri"/>
              </a:rPr>
              <a:t>[5]</a:t>
            </a:r>
            <a:r>
              <a:rPr lang="en" sz="1100">
                <a:solidFill>
                  <a:schemeClr val="accent2"/>
                </a:solidFill>
                <a:latin typeface="Calibri"/>
                <a:ea typeface="Calibri"/>
                <a:cs typeface="Calibri"/>
                <a:sym typeface="Calibri"/>
              </a:rPr>
              <a:t> </a:t>
            </a:r>
            <a:endParaRPr sz="1100">
              <a:solidFill>
                <a:schemeClr val="accent2"/>
              </a:solidFill>
              <a:latin typeface="Calibri"/>
              <a:ea typeface="Calibri"/>
              <a:cs typeface="Calibri"/>
              <a:sym typeface="Calibri"/>
            </a:endParaRPr>
          </a:p>
          <a:p>
            <a:pPr marL="228600" lvl="0" indent="-127000" algn="l" rtl="0">
              <a:lnSpc>
                <a:spcPct val="100000"/>
              </a:lnSpc>
              <a:spcBef>
                <a:spcPts val="0"/>
              </a:spcBef>
              <a:spcAft>
                <a:spcPts val="0"/>
              </a:spcAft>
              <a:buClr>
                <a:schemeClr val="accent2"/>
              </a:buClr>
              <a:buSzPts val="1100"/>
              <a:buFont typeface="Oxygen Light"/>
              <a:buChar char="●"/>
            </a:pPr>
            <a:r>
              <a:rPr lang="en" sz="1100">
                <a:solidFill>
                  <a:schemeClr val="accent2"/>
                </a:solidFill>
                <a:latin typeface="Calibri"/>
                <a:ea typeface="Calibri"/>
                <a:cs typeface="Calibri"/>
                <a:sym typeface="Calibri"/>
              </a:rPr>
              <a:t>Both have a role for process improvement and team mentorship</a:t>
            </a:r>
            <a:r>
              <a:rPr lang="en" sz="1100" baseline="30000">
                <a:solidFill>
                  <a:schemeClr val="accent2"/>
                </a:solidFill>
                <a:latin typeface="Calibri"/>
                <a:ea typeface="Calibri"/>
                <a:cs typeface="Calibri"/>
                <a:sym typeface="Calibri"/>
              </a:rPr>
              <a:t>[5]</a:t>
            </a:r>
            <a:r>
              <a:rPr lang="en" sz="1100">
                <a:solidFill>
                  <a:schemeClr val="accent2"/>
                </a:solidFill>
                <a:latin typeface="Calibri"/>
                <a:ea typeface="Calibri"/>
                <a:cs typeface="Calibri"/>
                <a:sym typeface="Calibri"/>
              </a:rPr>
              <a:t> </a:t>
            </a:r>
            <a:endParaRPr sz="1100">
              <a:solidFill>
                <a:schemeClr val="accent2"/>
              </a:solidFill>
              <a:latin typeface="Calibri"/>
              <a:ea typeface="Calibri"/>
              <a:cs typeface="Calibri"/>
              <a:sym typeface="Calibri"/>
            </a:endParaRPr>
          </a:p>
        </p:txBody>
      </p:sp>
      <p:pic>
        <p:nvPicPr>
          <p:cNvPr id="551" name="Google Shape;551;p44"/>
          <p:cNvPicPr preferRelativeResize="0"/>
          <p:nvPr/>
        </p:nvPicPr>
        <p:blipFill>
          <a:blip r:embed="rId3">
            <a:alphaModFix/>
          </a:blip>
          <a:stretch>
            <a:fillRect/>
          </a:stretch>
        </p:blipFill>
        <p:spPr>
          <a:xfrm>
            <a:off x="4627000" y="2892225"/>
            <a:ext cx="4439724" cy="1796850"/>
          </a:xfrm>
          <a:prstGeom prst="rect">
            <a:avLst/>
          </a:prstGeom>
          <a:noFill/>
          <a:ln>
            <a:noFill/>
          </a:ln>
        </p:spPr>
      </p:pic>
      <p:sp>
        <p:nvSpPr>
          <p:cNvPr id="552" name="Google Shape;552;p44"/>
          <p:cNvSpPr txBox="1"/>
          <p:nvPr/>
        </p:nvSpPr>
        <p:spPr>
          <a:xfrm>
            <a:off x="12550" y="4493075"/>
            <a:ext cx="8283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[1] Wells, D. “When should I use Extreme Programming”( </a:t>
            </a:r>
            <a:r>
              <a:rPr lang="en" sz="600" u="sng">
                <a:solidFill>
                  <a:srgbClr val="1155CC"/>
                </a:solidFill>
                <a:hlinkClick r:id="rId4">
                  <a:extLst>
                    <a:ext uri="{A12FA001-AC4F-418D-AE19-62706E023703}">
                      <ahyp:hlinkClr xmlns:ahyp="http://schemas.microsoft.com/office/drawing/2018/hyperlinkcolor" val="tx"/>
                    </a:ext>
                  </a:extLst>
                </a:hlinkClick>
              </a:rPr>
              <a:t>http://www.extremeprogramming.org/when.html</a:t>
            </a:r>
            <a:r>
              <a:rPr lang="en" sz="600">
                <a:solidFill>
                  <a:srgbClr val="1155CC"/>
                </a:solidFill>
              </a:rPr>
              <a:t> </a:t>
            </a:r>
            <a:r>
              <a:rPr lang="en" sz="600"/>
              <a:t>)</a:t>
            </a:r>
            <a:br>
              <a:rPr lang="en" sz="600"/>
            </a:br>
            <a:r>
              <a:rPr lang="en" sz="600"/>
              <a:t>[2] </a:t>
            </a:r>
            <a:r>
              <a:rPr lang="en" sz="600">
                <a:solidFill>
                  <a:schemeClr val="dk1"/>
                </a:solidFill>
              </a:rPr>
              <a:t>“Extreme Programming (XP) vs Scrum” Visual Paradigm.</a:t>
            </a:r>
            <a:r>
              <a:rPr lang="en" sz="600">
                <a:solidFill>
                  <a:srgbClr val="333333"/>
                </a:solidFill>
              </a:rPr>
              <a:t> (</a:t>
            </a:r>
            <a:r>
              <a:rPr lang="en" sz="600" u="sng">
                <a:solidFill>
                  <a:srgbClr val="1155CC"/>
                </a:solidFill>
                <a:hlinkClick r:id="rId5">
                  <a:extLst>
                    <a:ext uri="{A12FA001-AC4F-418D-AE19-62706E023703}">
                      <ahyp:hlinkClr xmlns:ahyp="http://schemas.microsoft.com/office/drawing/2018/hyperlinkcolor" val="tx"/>
                    </a:ext>
                  </a:extLst>
                </a:hlinkClick>
              </a:rPr>
              <a:t>https://www.visual-paradigm.com/scrum/extreme-programming-vs-scrum</a:t>
            </a:r>
            <a:r>
              <a:rPr lang="en" sz="600" u="sng">
                <a:solidFill>
                  <a:srgbClr val="4A86E8"/>
                </a:solidFill>
                <a:hlinkClick r:id="rId5">
                  <a:extLst>
                    <a:ext uri="{A12FA001-AC4F-418D-AE19-62706E023703}">
                      <ahyp:hlinkClr xmlns:ahyp="http://schemas.microsoft.com/office/drawing/2018/hyperlinkcolor" val="tx"/>
                    </a:ext>
                  </a:extLst>
                </a:hlinkClick>
              </a:rPr>
              <a:t>/</a:t>
            </a:r>
            <a:r>
              <a:rPr lang="en" sz="600">
                <a:solidFill>
                  <a:schemeClr val="dk1"/>
                </a:solidFill>
              </a:rPr>
              <a:t> )</a:t>
            </a:r>
            <a:endParaRPr sz="600">
              <a:solidFill>
                <a:schemeClr val="dk1"/>
              </a:solidFill>
            </a:endParaRPr>
          </a:p>
          <a:p>
            <a:pPr marL="0" lvl="0" indent="0" algn="l" rtl="0">
              <a:spcBef>
                <a:spcPts val="0"/>
              </a:spcBef>
              <a:spcAft>
                <a:spcPts val="0"/>
              </a:spcAft>
              <a:buNone/>
            </a:pPr>
            <a:r>
              <a:rPr lang="en" sz="600">
                <a:solidFill>
                  <a:schemeClr val="dk1"/>
                </a:solidFill>
              </a:rPr>
              <a:t>[3] </a:t>
            </a:r>
            <a:r>
              <a:rPr lang="en" sz="600"/>
              <a:t>“Extreme Programming Practice: Planning Game” ZenTao. 27 Nov 2020. (</a:t>
            </a:r>
            <a:r>
              <a:rPr lang="en" sz="600" u="sng">
                <a:solidFill>
                  <a:srgbClr val="1155CC"/>
                </a:solidFill>
                <a:hlinkClick r:id="rId6">
                  <a:extLst>
                    <a:ext uri="{A12FA001-AC4F-418D-AE19-62706E023703}">
                      <ahyp:hlinkClr xmlns:ahyp="http://schemas.microsoft.com/office/drawing/2018/hyperlinkcolor" val="tx"/>
                    </a:ext>
                  </a:extLst>
                </a:hlinkClick>
              </a:rPr>
              <a:t>https://www.zentao.pm/blog/Extreme-Programming-the-Planning-Game-805.htm</a:t>
            </a:r>
            <a:r>
              <a:rPr lang="en" sz="600" u="sng">
                <a:solidFill>
                  <a:srgbClr val="1A73E8"/>
                </a:solidFill>
                <a:hlinkClick r:id="rId6">
                  <a:extLst>
                    <a:ext uri="{A12FA001-AC4F-418D-AE19-62706E023703}">
                      <ahyp:hlinkClr xmlns:ahyp="http://schemas.microsoft.com/office/drawing/2018/hyperlinkcolor" val="tx"/>
                    </a:ext>
                  </a:extLst>
                </a:hlinkClick>
              </a:rPr>
              <a:t>l</a:t>
            </a:r>
            <a:r>
              <a:rPr lang="en" sz="600"/>
              <a:t> )</a:t>
            </a:r>
            <a:endParaRPr sz="600">
              <a:solidFill>
                <a:schemeClr val="dk1"/>
              </a:solidFill>
            </a:endParaRPr>
          </a:p>
          <a:p>
            <a:pPr marL="0" lvl="0" indent="0" algn="l" rtl="0">
              <a:spcBef>
                <a:spcPts val="0"/>
              </a:spcBef>
              <a:spcAft>
                <a:spcPts val="0"/>
              </a:spcAft>
              <a:buClr>
                <a:schemeClr val="dk1"/>
              </a:buClr>
              <a:buSzPts val="1100"/>
              <a:buFont typeface="Arial"/>
              <a:buNone/>
            </a:pPr>
            <a:r>
              <a:rPr lang="en" sz="600">
                <a:solidFill>
                  <a:schemeClr val="dk1"/>
                </a:solidFill>
              </a:rPr>
              <a:t>[4] Sethi, N. “Agile Model Methodology of Software Development - Scrum, XP, DSDM, Lean” ElectricalFundBlog. 23 Oct 2018. (</a:t>
            </a:r>
            <a:r>
              <a:rPr lang="en" sz="600" u="sng">
                <a:solidFill>
                  <a:srgbClr val="1155CC"/>
                </a:solidFill>
                <a:hlinkClick r:id="rId7">
                  <a:extLst>
                    <a:ext uri="{A12FA001-AC4F-418D-AE19-62706E023703}">
                      <ahyp:hlinkClr xmlns:ahyp="http://schemas.microsoft.com/office/drawing/2018/hyperlinkcolor" val="tx"/>
                    </a:ext>
                  </a:extLst>
                </a:hlinkClick>
              </a:rPr>
              <a:t>https://electricalfundablog.com/agile-model-methodology/</a:t>
            </a:r>
            <a:r>
              <a:rPr lang="en" sz="600">
                <a:solidFill>
                  <a:schemeClr val="dk1"/>
                </a:solidFill>
              </a:rPr>
              <a:t> )</a:t>
            </a:r>
            <a:endParaRPr sz="600">
              <a:solidFill>
                <a:schemeClr val="dk1"/>
              </a:solidFill>
            </a:endParaRPr>
          </a:p>
          <a:p>
            <a:pPr marL="0" lvl="0" indent="0" algn="l" rtl="0">
              <a:spcBef>
                <a:spcPts val="0"/>
              </a:spcBef>
              <a:spcAft>
                <a:spcPts val="0"/>
              </a:spcAft>
              <a:buNone/>
            </a:pPr>
            <a:r>
              <a:rPr lang="en" sz="600">
                <a:solidFill>
                  <a:schemeClr val="dk1"/>
                </a:solidFill>
              </a:rPr>
              <a:t>[5] “Do Scrum and Extreme Programming (XP) complement each other?” Quora. (</a:t>
            </a:r>
            <a:r>
              <a:rPr lang="en" sz="600" u="sng">
                <a:solidFill>
                  <a:srgbClr val="1155CC"/>
                </a:solidFill>
                <a:hlinkClick r:id="rId8">
                  <a:extLst>
                    <a:ext uri="{A12FA001-AC4F-418D-AE19-62706E023703}">
                      <ahyp:hlinkClr xmlns:ahyp="http://schemas.microsoft.com/office/drawing/2018/hyperlinkcolor" val="tx"/>
                    </a:ext>
                  </a:extLst>
                </a:hlinkClick>
              </a:rPr>
              <a:t>https://www.quora.com/Do-Scrum-and-Extreme-Programming-XP-complement-each-other</a:t>
            </a:r>
            <a:r>
              <a:rPr lang="en" sz="600">
                <a:solidFill>
                  <a:srgbClr val="1A73E8"/>
                </a:solidFill>
              </a:rPr>
              <a:t> </a:t>
            </a:r>
            <a:r>
              <a:rPr lang="en" sz="600">
                <a:solidFill>
                  <a:schemeClr val="dk1"/>
                </a:solidFill>
              </a:rPr>
              <a:t>)</a:t>
            </a:r>
            <a:endParaRPr sz="600">
              <a:solidFill>
                <a:schemeClr val="dk1"/>
              </a:solidFill>
            </a:endParaRPr>
          </a:p>
          <a:p>
            <a:pPr marL="0" lvl="0" indent="0" algn="l" rtl="0">
              <a:spcBef>
                <a:spcPts val="0"/>
              </a:spcBef>
              <a:spcAft>
                <a:spcPts val="0"/>
              </a:spcAft>
              <a:buNone/>
            </a:pPr>
            <a:r>
              <a:rPr lang="en" sz="600">
                <a:solidFill>
                  <a:schemeClr val="dk1"/>
                </a:solidFill>
              </a:rPr>
              <a:t>[6] </a:t>
            </a:r>
            <a:r>
              <a:rPr lang="en" sz="600">
                <a:solidFill>
                  <a:srgbClr val="333333"/>
                </a:solidFill>
              </a:rPr>
              <a:t>Radhika Subramoniam, “</a:t>
            </a:r>
            <a:r>
              <a:rPr lang="en" sz="600">
                <a:solidFill>
                  <a:schemeClr val="dk1"/>
                </a:solidFill>
              </a:rPr>
              <a:t>What Is ScrumXP and How Does It Compare With Other Agile Frameworks” 16th March, 2021. (</a:t>
            </a:r>
            <a:r>
              <a:rPr lang="en" sz="600" u="sng">
                <a:solidFill>
                  <a:srgbClr val="1155CC"/>
                </a:solidFill>
                <a:hlinkClick r:id="rId9">
                  <a:extLst>
                    <a:ext uri="{A12FA001-AC4F-418D-AE19-62706E023703}">
                      <ahyp:hlinkClr xmlns:ahyp="http://schemas.microsoft.com/office/drawing/2018/hyperlinkcolor" val="tx"/>
                    </a:ext>
                  </a:extLst>
                </a:hlinkClick>
              </a:rPr>
              <a:t>https://www.knowledgehut.com/blog/agile/scrum-xp</a:t>
            </a:r>
            <a:r>
              <a:rPr lang="en" sz="600">
                <a:solidFill>
                  <a:schemeClr val="dk1"/>
                </a:solidFill>
              </a:rPr>
              <a:t>)</a:t>
            </a:r>
            <a:endParaRPr sz="600">
              <a:solidFill>
                <a:schemeClr val="dk1"/>
              </a:solidFill>
            </a:endParaRPr>
          </a:p>
          <a:p>
            <a:pPr marL="0" lvl="0" indent="0" algn="l" rtl="0">
              <a:spcBef>
                <a:spcPts val="0"/>
              </a:spcBef>
              <a:spcAft>
                <a:spcPts val="0"/>
              </a:spcAft>
              <a:buNone/>
            </a:pPr>
            <a:endParaRPr sz="600">
              <a:solidFill>
                <a:srgbClr val="333333"/>
              </a:solidFill>
            </a:endParaRPr>
          </a:p>
        </p:txBody>
      </p:sp>
      <p:sp>
        <p:nvSpPr>
          <p:cNvPr id="553" name="Google Shape;553;p44"/>
          <p:cNvSpPr txBox="1"/>
          <p:nvPr/>
        </p:nvSpPr>
        <p:spPr>
          <a:xfrm>
            <a:off x="8741550" y="2835025"/>
            <a:ext cx="394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Calibri"/>
                <a:ea typeface="Calibri"/>
                <a:cs typeface="Calibri"/>
                <a:sym typeface="Calibri"/>
              </a:rPr>
              <a:t>[4]</a:t>
            </a:r>
            <a:endParaRPr sz="1000">
              <a:latin typeface="Calibri"/>
              <a:ea typeface="Calibri"/>
              <a:cs typeface="Calibri"/>
              <a:sym typeface="Calibri"/>
            </a:endParaRPr>
          </a:p>
        </p:txBody>
      </p:sp>
      <p:sp>
        <p:nvSpPr>
          <p:cNvPr id="554" name="Google Shape;554;p44"/>
          <p:cNvSpPr txBox="1"/>
          <p:nvPr/>
        </p:nvSpPr>
        <p:spPr>
          <a:xfrm>
            <a:off x="13750" y="-49725"/>
            <a:ext cx="885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Average</a:t>
            </a:r>
            <a:endParaRPr sz="1000">
              <a:latin typeface="Oxygen Light"/>
              <a:ea typeface="Oxygen Light"/>
              <a:cs typeface="Oxygen Light"/>
              <a:sym typeface="Oxygen Light"/>
            </a:endParaRPr>
          </a:p>
        </p:txBody>
      </p:sp>
      <p:sp>
        <p:nvSpPr>
          <p:cNvPr id="555" name="Google Shape;555;p44"/>
          <p:cNvSpPr txBox="1">
            <a:spLocks noGrp="1"/>
          </p:cNvSpPr>
          <p:nvPr>
            <p:ph type="body" idx="1"/>
          </p:nvPr>
        </p:nvSpPr>
        <p:spPr>
          <a:xfrm>
            <a:off x="142350" y="553075"/>
            <a:ext cx="4155300" cy="2508900"/>
          </a:xfrm>
          <a:prstGeom prst="rect">
            <a:avLst/>
          </a:prstGeom>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100" b="1">
                <a:latin typeface="Arial"/>
                <a:ea typeface="Arial"/>
                <a:cs typeface="Arial"/>
                <a:sym typeface="Arial"/>
              </a:rPr>
              <a:t>Why this methodology</a:t>
            </a:r>
            <a:r>
              <a:rPr lang="en" sz="1100" baseline="30000">
                <a:latin typeface="Arial"/>
                <a:ea typeface="Arial"/>
                <a:cs typeface="Arial"/>
                <a:sym typeface="Arial"/>
              </a:rPr>
              <a:t>[1]</a:t>
            </a:r>
            <a:r>
              <a:rPr lang="en" sz="1100">
                <a:latin typeface="Arial"/>
                <a:ea typeface="Arial"/>
                <a:cs typeface="Arial"/>
                <a:sym typeface="Arial"/>
              </a:rPr>
              <a:t> </a:t>
            </a:r>
            <a:r>
              <a:rPr lang="en" sz="1100" b="1">
                <a:latin typeface="Arial"/>
                <a:ea typeface="Arial"/>
                <a:cs typeface="Arial"/>
                <a:sym typeface="Arial"/>
              </a:rPr>
              <a:t>:</a:t>
            </a:r>
            <a:endParaRPr sz="1100" b="1">
              <a:latin typeface="Arial"/>
              <a:ea typeface="Arial"/>
              <a:cs typeface="Arial"/>
              <a:sym typeface="Arial"/>
            </a:endParaRPr>
          </a:p>
          <a:p>
            <a:pPr marL="114300" lvl="0" indent="-120650" algn="l" rtl="0">
              <a:lnSpc>
                <a:spcPct val="100000"/>
              </a:lnSpc>
              <a:spcBef>
                <a:spcPts val="0"/>
              </a:spcBef>
              <a:spcAft>
                <a:spcPts val="0"/>
              </a:spcAft>
              <a:buSzPts val="1000"/>
              <a:buFont typeface="Arial"/>
              <a:buChar char="●"/>
            </a:pPr>
            <a:r>
              <a:rPr lang="en">
                <a:solidFill>
                  <a:srgbClr val="282C33"/>
                </a:solidFill>
                <a:latin typeface="Arial"/>
                <a:ea typeface="Arial"/>
                <a:cs typeface="Arial"/>
                <a:sym typeface="Arial"/>
              </a:rPr>
              <a:t>The system’s functionality is likely to change every few months.</a:t>
            </a:r>
            <a:endParaRPr>
              <a:solidFill>
                <a:srgbClr val="282C33"/>
              </a:solidFill>
              <a:latin typeface="Arial"/>
              <a:ea typeface="Arial"/>
              <a:cs typeface="Arial"/>
              <a:sym typeface="Arial"/>
            </a:endParaRPr>
          </a:p>
          <a:p>
            <a:pPr marL="114300" lvl="0" indent="-120650" algn="l" rtl="0">
              <a:lnSpc>
                <a:spcPct val="100000"/>
              </a:lnSpc>
              <a:spcBef>
                <a:spcPts val="0"/>
              </a:spcBef>
              <a:spcAft>
                <a:spcPts val="0"/>
              </a:spcAft>
              <a:buSzPts val="1000"/>
              <a:buFont typeface="Arial"/>
              <a:buChar char="●"/>
            </a:pPr>
            <a:r>
              <a:rPr lang="en">
                <a:solidFill>
                  <a:srgbClr val="282C33"/>
                </a:solidFill>
                <a:latin typeface="Arial"/>
                <a:ea typeface="Arial"/>
                <a:cs typeface="Arial"/>
                <a:sym typeface="Arial"/>
              </a:rPr>
              <a:t>The project might experience constantly changing requirements or work with customers who aren’t sure what they want the system to do.</a:t>
            </a:r>
            <a:endParaRPr>
              <a:solidFill>
                <a:srgbClr val="282C33"/>
              </a:solidFill>
              <a:latin typeface="Arial"/>
              <a:ea typeface="Arial"/>
              <a:cs typeface="Arial"/>
              <a:sym typeface="Arial"/>
            </a:endParaRPr>
          </a:p>
          <a:p>
            <a:pPr marL="114300" lvl="0" indent="-120650" algn="l" rtl="0">
              <a:lnSpc>
                <a:spcPct val="100000"/>
              </a:lnSpc>
              <a:spcBef>
                <a:spcPts val="0"/>
              </a:spcBef>
              <a:spcAft>
                <a:spcPts val="0"/>
              </a:spcAft>
              <a:buSzPts val="1000"/>
              <a:buFont typeface="Arial"/>
              <a:buChar char="●"/>
            </a:pPr>
            <a:r>
              <a:rPr lang="en">
                <a:solidFill>
                  <a:srgbClr val="282C33"/>
                </a:solidFill>
                <a:latin typeface="Arial"/>
                <a:ea typeface="Arial"/>
                <a:cs typeface="Arial"/>
                <a:sym typeface="Arial"/>
              </a:rPr>
              <a:t>The project team wants to mitigate project risk, especially around tight deadlines.</a:t>
            </a:r>
            <a:endParaRPr>
              <a:solidFill>
                <a:srgbClr val="282C33"/>
              </a:solidFill>
              <a:latin typeface="Arial"/>
              <a:ea typeface="Arial"/>
              <a:cs typeface="Arial"/>
              <a:sym typeface="Arial"/>
            </a:endParaRPr>
          </a:p>
          <a:p>
            <a:pPr marL="114300" lvl="0" indent="-120650" algn="l" rtl="0">
              <a:lnSpc>
                <a:spcPct val="100000"/>
              </a:lnSpc>
              <a:spcBef>
                <a:spcPts val="0"/>
              </a:spcBef>
              <a:spcAft>
                <a:spcPts val="0"/>
              </a:spcAft>
              <a:buSzPts val="1000"/>
              <a:buFont typeface="Arial"/>
              <a:buChar char="●"/>
            </a:pPr>
            <a:r>
              <a:rPr lang="en">
                <a:solidFill>
                  <a:srgbClr val="282C33"/>
                </a:solidFill>
                <a:latin typeface="Arial"/>
                <a:ea typeface="Arial"/>
                <a:cs typeface="Arial"/>
                <a:sym typeface="Arial"/>
              </a:rPr>
              <a:t>The project team is able to work closely with customers.</a:t>
            </a:r>
            <a:endParaRPr>
              <a:solidFill>
                <a:srgbClr val="282C33"/>
              </a:solidFill>
              <a:latin typeface="Arial"/>
              <a:ea typeface="Arial"/>
              <a:cs typeface="Arial"/>
              <a:sym typeface="Arial"/>
            </a:endParaRPr>
          </a:p>
          <a:p>
            <a:pPr marL="114300" lvl="0" indent="-120650" algn="l" rtl="0">
              <a:lnSpc>
                <a:spcPct val="100000"/>
              </a:lnSpc>
              <a:spcBef>
                <a:spcPts val="0"/>
              </a:spcBef>
              <a:spcAft>
                <a:spcPts val="0"/>
              </a:spcAft>
              <a:buSzPts val="1000"/>
              <a:buFont typeface="Calibri"/>
              <a:buChar char="●"/>
            </a:pPr>
            <a:r>
              <a:rPr lang="en">
                <a:solidFill>
                  <a:srgbClr val="282C33"/>
                </a:solidFill>
                <a:latin typeface="Arial"/>
                <a:ea typeface="Arial"/>
                <a:cs typeface="Arial"/>
                <a:sym typeface="Arial"/>
              </a:rPr>
              <a:t>The project team wants to create automated unit and functional tests.</a:t>
            </a:r>
            <a:r>
              <a:rPr lang="en">
                <a:solidFill>
                  <a:schemeClr val="accent2"/>
                </a:solidFill>
                <a:latin typeface="Arial"/>
                <a:ea typeface="Arial"/>
                <a:cs typeface="Arial"/>
                <a:sym typeface="Arial"/>
              </a:rPr>
              <a:t> </a:t>
            </a:r>
            <a:endParaRPr>
              <a:solidFill>
                <a:schemeClr val="accent2"/>
              </a:solidFill>
              <a:latin typeface="Arial"/>
              <a:ea typeface="Arial"/>
              <a:cs typeface="Arial"/>
              <a:sym typeface="Arial"/>
            </a:endParaRPr>
          </a:p>
          <a:p>
            <a:pPr marL="114300" lvl="0" indent="-120650" algn="l" rtl="0">
              <a:lnSpc>
                <a:spcPct val="100000"/>
              </a:lnSpc>
              <a:spcBef>
                <a:spcPts val="0"/>
              </a:spcBef>
              <a:spcAft>
                <a:spcPts val="0"/>
              </a:spcAft>
              <a:buSzPts val="1000"/>
              <a:buFont typeface="Arial"/>
              <a:buChar char="●"/>
            </a:pPr>
            <a:r>
              <a:rPr lang="en">
                <a:solidFill>
                  <a:srgbClr val="202124"/>
                </a:solidFill>
                <a:latin typeface="Arial"/>
                <a:ea typeface="Arial"/>
                <a:cs typeface="Arial"/>
                <a:sym typeface="Arial"/>
              </a:rPr>
              <a:t>In XP, the planning game is held by the development team and stakeholders. It has two sessions: release planning and iteration planning. Customers and all developers in the team must participate. The planning game of XP is similar to the planning meeting of Scrum.</a:t>
            </a:r>
            <a:r>
              <a:rPr lang="en" baseline="30000">
                <a:solidFill>
                  <a:srgbClr val="202124"/>
                </a:solidFill>
                <a:latin typeface="Arial"/>
                <a:ea typeface="Arial"/>
                <a:cs typeface="Arial"/>
                <a:sym typeface="Arial"/>
              </a:rPr>
              <a:t>[3]</a:t>
            </a:r>
            <a:endParaRPr baseline="30000">
              <a:solidFill>
                <a:schemeClr val="accent2"/>
              </a:solidFill>
              <a:latin typeface="Arial"/>
              <a:ea typeface="Arial"/>
              <a:cs typeface="Arial"/>
              <a:sym typeface="Arial"/>
            </a:endParaRPr>
          </a:p>
        </p:txBody>
      </p:sp>
      <p:sp>
        <p:nvSpPr>
          <p:cNvPr id="556" name="Google Shape;556;p44"/>
          <p:cNvSpPr txBox="1"/>
          <p:nvPr/>
        </p:nvSpPr>
        <p:spPr>
          <a:xfrm>
            <a:off x="142350" y="3061175"/>
            <a:ext cx="39831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chemeClr val="accent2"/>
                </a:solidFill>
              </a:rPr>
              <a:t>How do we blend Scrum with XP</a:t>
            </a:r>
            <a:r>
              <a:rPr lang="en" sz="1000" baseline="30000">
                <a:solidFill>
                  <a:schemeClr val="accent2"/>
                </a:solidFill>
              </a:rPr>
              <a:t>[6]</a:t>
            </a:r>
            <a:r>
              <a:rPr lang="en" sz="1000" b="1">
                <a:solidFill>
                  <a:schemeClr val="accent2"/>
                </a:solidFill>
              </a:rPr>
              <a:t> :</a:t>
            </a:r>
            <a:endParaRPr sz="1000" b="1">
              <a:solidFill>
                <a:schemeClr val="accent2"/>
              </a:solidFill>
            </a:endParaRPr>
          </a:p>
          <a:p>
            <a:pPr marL="114300" lvl="0" indent="-120650" algn="l" rtl="0">
              <a:spcBef>
                <a:spcPts val="0"/>
              </a:spcBef>
              <a:spcAft>
                <a:spcPts val="0"/>
              </a:spcAft>
              <a:buClr>
                <a:schemeClr val="accent2"/>
              </a:buClr>
              <a:buSzPts val="1000"/>
              <a:buChar char="●"/>
            </a:pPr>
            <a:r>
              <a:rPr lang="en" sz="1000">
                <a:solidFill>
                  <a:schemeClr val="accent2"/>
                </a:solidFill>
              </a:rPr>
              <a:t>The XP teams ensure to deliver a working bug free system at the end of every iteration. User is asked to evaluate and provide feedback as a part of customer testing.</a:t>
            </a:r>
            <a:endParaRPr sz="1000">
              <a:solidFill>
                <a:schemeClr val="accent2"/>
              </a:solidFill>
            </a:endParaRPr>
          </a:p>
          <a:p>
            <a:pPr marL="114300" lvl="0" indent="-120650" algn="l" rtl="0">
              <a:spcBef>
                <a:spcPts val="0"/>
              </a:spcBef>
              <a:spcAft>
                <a:spcPts val="0"/>
              </a:spcAft>
              <a:buClr>
                <a:schemeClr val="accent2"/>
              </a:buClr>
              <a:buSzPts val="1000"/>
              <a:buChar char="●"/>
            </a:pPr>
            <a:r>
              <a:rPr lang="en" sz="1000">
                <a:solidFill>
                  <a:schemeClr val="accent2"/>
                </a:solidFill>
              </a:rPr>
              <a:t>Scrum teams deliver working software at the end of every iteration. The Product Owner with the input from teams decides on the right time for the release depending on the completion of tasks as per user acceptance tests as shown in the picture [4]. </a:t>
            </a:r>
            <a:endParaRPr sz="1000">
              <a:solidFill>
                <a:schemeClr val="accent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45"/>
          <p:cNvSpPr txBox="1"/>
          <p:nvPr/>
        </p:nvSpPr>
        <p:spPr>
          <a:xfrm>
            <a:off x="13750" y="-49725"/>
            <a:ext cx="885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Simple</a:t>
            </a:r>
            <a:endParaRPr sz="1000">
              <a:latin typeface="Oxygen Light"/>
              <a:ea typeface="Oxygen Light"/>
              <a:cs typeface="Oxygen Light"/>
              <a:sym typeface="Oxygen Light"/>
            </a:endParaRPr>
          </a:p>
        </p:txBody>
      </p:sp>
      <p:sp>
        <p:nvSpPr>
          <p:cNvPr id="562" name="Google Shape;562;p45"/>
          <p:cNvSpPr txBox="1">
            <a:spLocks noGrp="1"/>
          </p:cNvSpPr>
          <p:nvPr>
            <p:ph type="ctrTitle"/>
          </p:nvPr>
        </p:nvSpPr>
        <p:spPr>
          <a:xfrm>
            <a:off x="142600" y="83625"/>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Sprint Planning Overview</a:t>
            </a:r>
            <a:endParaRPr/>
          </a:p>
        </p:txBody>
      </p:sp>
      <p:cxnSp>
        <p:nvCxnSpPr>
          <p:cNvPr id="563" name="Google Shape;563;p45"/>
          <p:cNvCxnSpPr/>
          <p:nvPr/>
        </p:nvCxnSpPr>
        <p:spPr>
          <a:xfrm>
            <a:off x="3977900" y="447250"/>
            <a:ext cx="5166300" cy="4200"/>
          </a:xfrm>
          <a:prstGeom prst="straightConnector1">
            <a:avLst/>
          </a:prstGeom>
          <a:noFill/>
          <a:ln w="76200" cap="flat" cmpd="sng">
            <a:solidFill>
              <a:schemeClr val="accent1"/>
            </a:solidFill>
            <a:prstDash val="solid"/>
            <a:round/>
            <a:headEnd type="none" w="med" len="med"/>
            <a:tailEnd type="none" w="med" len="med"/>
          </a:ln>
        </p:spPr>
      </p:cxnSp>
      <p:sp>
        <p:nvSpPr>
          <p:cNvPr id="564" name="Google Shape;564;p45"/>
          <p:cNvSpPr txBox="1"/>
          <p:nvPr/>
        </p:nvSpPr>
        <p:spPr>
          <a:xfrm>
            <a:off x="66750" y="4820000"/>
            <a:ext cx="66138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700">
                <a:solidFill>
                  <a:schemeClr val="dk1"/>
                </a:solidFill>
                <a:latin typeface="Calibri"/>
                <a:ea typeface="Calibri"/>
                <a:cs typeface="Calibri"/>
                <a:sym typeface="Calibri"/>
              </a:rPr>
              <a:t>[1] Lucid Content Team, “How to run a sprint planning meeting” (</a:t>
            </a:r>
            <a:r>
              <a:rPr lang="en" sz="600" u="sng">
                <a:solidFill>
                  <a:srgbClr val="1155CC"/>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https://www.lucidchart.com/blog/how-to-run-a-sprint-planning-meeting</a:t>
            </a:r>
            <a:r>
              <a:rPr lang="en" sz="700">
                <a:solidFill>
                  <a:schemeClr val="dk1"/>
                </a:solidFill>
                <a:latin typeface="Calibri"/>
                <a:ea typeface="Calibri"/>
                <a:cs typeface="Calibri"/>
                <a:sym typeface="Calibri"/>
              </a:rPr>
              <a:t>)</a:t>
            </a:r>
            <a:endParaRPr sz="700">
              <a:solidFill>
                <a:schemeClr val="dk1"/>
              </a:solidFill>
            </a:endParaRPr>
          </a:p>
        </p:txBody>
      </p:sp>
      <p:sp>
        <p:nvSpPr>
          <p:cNvPr id="565" name="Google Shape;565;p45"/>
          <p:cNvSpPr txBox="1"/>
          <p:nvPr/>
        </p:nvSpPr>
        <p:spPr>
          <a:xfrm>
            <a:off x="56400" y="761400"/>
            <a:ext cx="9031200" cy="2281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Created </a:t>
            </a:r>
            <a:r>
              <a:rPr lang="en" sz="1200" b="1">
                <a:solidFill>
                  <a:schemeClr val="dk1"/>
                </a:solidFill>
                <a:latin typeface="Calibri"/>
                <a:ea typeface="Calibri"/>
                <a:cs typeface="Calibri"/>
                <a:sym typeface="Calibri"/>
              </a:rPr>
              <a:t>Jira Board </a:t>
            </a:r>
            <a:r>
              <a:rPr lang="en" sz="1200">
                <a:solidFill>
                  <a:schemeClr val="dk1"/>
                </a:solidFill>
                <a:latin typeface="Calibri"/>
                <a:ea typeface="Calibri"/>
                <a:cs typeface="Calibri"/>
                <a:sym typeface="Calibri"/>
              </a:rPr>
              <a:t>for Project Management -&gt; Created </a:t>
            </a:r>
            <a:r>
              <a:rPr lang="en" sz="1200" b="1">
                <a:solidFill>
                  <a:schemeClr val="dk1"/>
                </a:solidFill>
                <a:latin typeface="Calibri"/>
                <a:ea typeface="Calibri"/>
                <a:cs typeface="Calibri"/>
                <a:sym typeface="Calibri"/>
              </a:rPr>
              <a:t>Epics</a:t>
            </a:r>
            <a:r>
              <a:rPr lang="en" sz="1200">
                <a:solidFill>
                  <a:schemeClr val="dk1"/>
                </a:solidFill>
                <a:latin typeface="Calibri"/>
                <a:ea typeface="Calibri"/>
                <a:cs typeface="Calibri"/>
                <a:sym typeface="Calibri"/>
              </a:rPr>
              <a:t> for Personas -&gt; </a:t>
            </a:r>
            <a:r>
              <a:rPr lang="en" sz="1200" b="1">
                <a:solidFill>
                  <a:schemeClr val="dk1"/>
                </a:solidFill>
                <a:latin typeface="Calibri"/>
                <a:ea typeface="Calibri"/>
                <a:cs typeface="Calibri"/>
                <a:sym typeface="Calibri"/>
              </a:rPr>
              <a:t>Product Backlog </a:t>
            </a:r>
            <a:r>
              <a:rPr lang="en" sz="1200">
                <a:solidFill>
                  <a:schemeClr val="dk1"/>
                </a:solidFill>
                <a:latin typeface="Calibri"/>
                <a:ea typeface="Calibri"/>
                <a:cs typeface="Calibri"/>
                <a:sym typeface="Calibri"/>
              </a:rPr>
              <a:t>-&gt; </a:t>
            </a:r>
            <a:r>
              <a:rPr lang="en" sz="1200" b="1">
                <a:solidFill>
                  <a:schemeClr val="dk1"/>
                </a:solidFill>
                <a:latin typeface="Calibri"/>
                <a:ea typeface="Calibri"/>
                <a:cs typeface="Calibri"/>
                <a:sym typeface="Calibri"/>
              </a:rPr>
              <a:t>Product RoadMap</a:t>
            </a:r>
            <a:r>
              <a:rPr lang="en" sz="1200">
                <a:solidFill>
                  <a:schemeClr val="dk1"/>
                </a:solidFill>
                <a:latin typeface="Calibri"/>
                <a:ea typeface="Calibri"/>
                <a:cs typeface="Calibri"/>
                <a:sym typeface="Calibri"/>
              </a:rPr>
              <a:t> - &gt;</a:t>
            </a:r>
            <a:r>
              <a:rPr lang="en" sz="1200" b="1">
                <a:solidFill>
                  <a:schemeClr val="dk1"/>
                </a:solidFill>
                <a:latin typeface="Calibri"/>
                <a:ea typeface="Calibri"/>
                <a:cs typeface="Calibri"/>
                <a:sym typeface="Calibri"/>
              </a:rPr>
              <a:t>Sprint Backlog</a:t>
            </a:r>
            <a:endParaRPr sz="1200" b="1">
              <a:solidFill>
                <a:schemeClr val="dk1"/>
              </a:solidFill>
              <a:latin typeface="Calibri"/>
              <a:ea typeface="Calibri"/>
              <a:cs typeface="Calibri"/>
              <a:sym typeface="Calibri"/>
            </a:endParaRPr>
          </a:p>
          <a:p>
            <a:pPr marL="457200" lvl="0" indent="-304800" algn="l" rtl="0">
              <a:lnSpc>
                <a:spcPct val="115000"/>
              </a:lnSpc>
              <a:spcBef>
                <a:spcPts val="0"/>
              </a:spcBef>
              <a:spcAft>
                <a:spcPts val="0"/>
              </a:spcAft>
              <a:buClr>
                <a:schemeClr val="dk1"/>
              </a:buClr>
              <a:buSzPts val="1200"/>
              <a:buFont typeface="Calibri"/>
              <a:buChar char="●"/>
            </a:pPr>
            <a:r>
              <a:rPr lang="en" sz="1200" b="1">
                <a:solidFill>
                  <a:schemeClr val="dk1"/>
                </a:solidFill>
                <a:latin typeface="Calibri"/>
                <a:ea typeface="Calibri"/>
                <a:cs typeface="Calibri"/>
                <a:sym typeface="Calibri"/>
              </a:rPr>
              <a:t>User Story Selection: </a:t>
            </a:r>
            <a:r>
              <a:rPr lang="en" sz="1200">
                <a:solidFill>
                  <a:schemeClr val="dk1"/>
                </a:solidFill>
                <a:latin typeface="Calibri"/>
                <a:ea typeface="Calibri"/>
                <a:cs typeface="Calibri"/>
                <a:sym typeface="Calibri"/>
              </a:rPr>
              <a:t>From the product backlog of 6 user stories we select the user story that will be worked on for the coming sprint based on prioritization.</a:t>
            </a:r>
            <a:endParaRPr sz="1200">
              <a:solidFill>
                <a:schemeClr val="dk1"/>
              </a:solidFill>
              <a:latin typeface="Calibri"/>
              <a:ea typeface="Calibri"/>
              <a:cs typeface="Calibri"/>
              <a:sym typeface="Calibri"/>
            </a:endParaRPr>
          </a:p>
          <a:p>
            <a:pPr marL="457200" lvl="0" indent="-304800" algn="l" rtl="0">
              <a:lnSpc>
                <a:spcPct val="115000"/>
              </a:lnSpc>
              <a:spcBef>
                <a:spcPts val="0"/>
              </a:spcBef>
              <a:spcAft>
                <a:spcPts val="0"/>
              </a:spcAft>
              <a:buClr>
                <a:schemeClr val="dk1"/>
              </a:buClr>
              <a:buSzPts val="1200"/>
              <a:buFont typeface="Calibri"/>
              <a:buChar char="●"/>
            </a:pPr>
            <a:r>
              <a:rPr lang="en" sz="1200" b="1">
                <a:solidFill>
                  <a:schemeClr val="dk1"/>
                </a:solidFill>
                <a:latin typeface="Calibri"/>
                <a:ea typeface="Calibri"/>
                <a:cs typeface="Calibri"/>
                <a:sym typeface="Calibri"/>
              </a:rPr>
              <a:t>Examine team availability</a:t>
            </a:r>
            <a:r>
              <a:rPr lang="en" sz="1200" b="1" baseline="30000">
                <a:solidFill>
                  <a:schemeClr val="dk1"/>
                </a:solidFill>
                <a:latin typeface="Calibri"/>
                <a:ea typeface="Calibri"/>
                <a:cs typeface="Calibri"/>
                <a:sym typeface="Calibri"/>
              </a:rPr>
              <a:t>[1]</a:t>
            </a:r>
            <a:r>
              <a:rPr lang="en" sz="1200" b="1">
                <a:solidFill>
                  <a:schemeClr val="dk1"/>
                </a:solidFill>
                <a:latin typeface="Calibri"/>
                <a:ea typeface="Calibri"/>
                <a:cs typeface="Calibri"/>
                <a:sym typeface="Calibri"/>
              </a:rPr>
              <a:t>:</a:t>
            </a:r>
            <a:r>
              <a:rPr lang="en" sz="1200">
                <a:solidFill>
                  <a:schemeClr val="dk1"/>
                </a:solidFill>
                <a:latin typeface="Calibri"/>
                <a:ea typeface="Calibri"/>
                <a:cs typeface="Calibri"/>
                <a:sym typeface="Calibri"/>
              </a:rPr>
              <a:t> Our team of 3 developers and testers will be available for Sprint 1</a:t>
            </a:r>
            <a:endParaRPr sz="1200">
              <a:solidFill>
                <a:schemeClr val="dk1"/>
              </a:solidFill>
              <a:latin typeface="Calibri"/>
              <a:ea typeface="Calibri"/>
              <a:cs typeface="Calibri"/>
              <a:sym typeface="Calibri"/>
            </a:endParaRPr>
          </a:p>
          <a:p>
            <a:pPr marL="457200" lvl="0" indent="-304800" algn="l" rtl="0">
              <a:lnSpc>
                <a:spcPct val="115000"/>
              </a:lnSpc>
              <a:spcBef>
                <a:spcPts val="0"/>
              </a:spcBef>
              <a:spcAft>
                <a:spcPts val="0"/>
              </a:spcAft>
              <a:buClr>
                <a:schemeClr val="dk1"/>
              </a:buClr>
              <a:buSzPts val="1200"/>
              <a:buFont typeface="Calibri"/>
              <a:buChar char="●"/>
            </a:pPr>
            <a:r>
              <a:rPr lang="en" sz="1200" b="1">
                <a:solidFill>
                  <a:schemeClr val="dk1"/>
                </a:solidFill>
                <a:latin typeface="Calibri"/>
                <a:ea typeface="Calibri"/>
                <a:cs typeface="Calibri"/>
                <a:sym typeface="Calibri"/>
              </a:rPr>
              <a:t>Divide user stories into sub tasks:</a:t>
            </a:r>
            <a:r>
              <a:rPr lang="en" sz="1200">
                <a:solidFill>
                  <a:schemeClr val="dk1"/>
                </a:solidFill>
                <a:latin typeface="Calibri"/>
                <a:ea typeface="Calibri"/>
                <a:cs typeface="Calibri"/>
                <a:sym typeface="Calibri"/>
              </a:rPr>
              <a:t> Each user story will have multiple sub tasks that will be worked on. We have subdivided 7 user stories into 28 subtasks. We have planned the sprint for a high priority user story  in the Sprint plan section. </a:t>
            </a:r>
            <a:endParaRPr sz="1200">
              <a:solidFill>
                <a:schemeClr val="dk1"/>
              </a:solidFill>
              <a:latin typeface="Calibri"/>
              <a:ea typeface="Calibri"/>
              <a:cs typeface="Calibri"/>
              <a:sym typeface="Calibri"/>
            </a:endParaRPr>
          </a:p>
          <a:p>
            <a:pPr marL="457200" lvl="0" indent="-304800" algn="l" rtl="0">
              <a:lnSpc>
                <a:spcPct val="115000"/>
              </a:lnSpc>
              <a:spcBef>
                <a:spcPts val="0"/>
              </a:spcBef>
              <a:spcAft>
                <a:spcPts val="0"/>
              </a:spcAft>
              <a:buClr>
                <a:schemeClr val="dk1"/>
              </a:buClr>
              <a:buSzPts val="1200"/>
              <a:buFont typeface="Calibri"/>
              <a:buChar char="●"/>
            </a:pPr>
            <a:r>
              <a:rPr lang="en" sz="1200" b="1">
                <a:solidFill>
                  <a:schemeClr val="dk1"/>
                </a:solidFill>
                <a:latin typeface="Calibri"/>
                <a:ea typeface="Calibri"/>
                <a:cs typeface="Calibri"/>
                <a:sym typeface="Calibri"/>
              </a:rPr>
              <a:t>Estimate effort for user stories: </a:t>
            </a:r>
            <a:r>
              <a:rPr lang="en" sz="1200">
                <a:solidFill>
                  <a:schemeClr val="dk1"/>
                </a:solidFill>
                <a:latin typeface="Calibri"/>
                <a:ea typeface="Calibri"/>
                <a:cs typeface="Calibri"/>
                <a:sym typeface="Calibri"/>
              </a:rPr>
              <a:t>We assigned story point to each user task and created sub-task for each phase in the extreme programming model including planning, analysis, design, development, testing and release.</a:t>
            </a:r>
            <a:endParaRPr sz="1200">
              <a:solidFill>
                <a:schemeClr val="dk1"/>
              </a:solidFill>
              <a:latin typeface="Calibri"/>
              <a:ea typeface="Calibri"/>
              <a:cs typeface="Calibri"/>
              <a:sym typeface="Calibri"/>
            </a:endParaRPr>
          </a:p>
          <a:p>
            <a:pPr marL="457200" lvl="0" indent="-304800" algn="l" rtl="0">
              <a:lnSpc>
                <a:spcPct val="115000"/>
              </a:lnSpc>
              <a:spcBef>
                <a:spcPts val="0"/>
              </a:spcBef>
              <a:spcAft>
                <a:spcPts val="0"/>
              </a:spcAft>
              <a:buClr>
                <a:schemeClr val="dk1"/>
              </a:buClr>
              <a:buSzPts val="1200"/>
              <a:buFont typeface="Calibri"/>
              <a:buChar char="●"/>
            </a:pPr>
            <a:r>
              <a:rPr lang="en" sz="1200" b="1">
                <a:solidFill>
                  <a:schemeClr val="dk1"/>
                </a:solidFill>
                <a:latin typeface="Calibri"/>
                <a:ea typeface="Calibri"/>
                <a:cs typeface="Calibri"/>
                <a:sym typeface="Calibri"/>
              </a:rPr>
              <a:t>Determine task ownership</a:t>
            </a:r>
            <a:r>
              <a:rPr lang="en" sz="1200" b="1" baseline="30000">
                <a:solidFill>
                  <a:schemeClr val="dk1"/>
                </a:solidFill>
                <a:latin typeface="Calibri"/>
                <a:ea typeface="Calibri"/>
                <a:cs typeface="Calibri"/>
                <a:sym typeface="Calibri"/>
              </a:rPr>
              <a:t>[1]</a:t>
            </a:r>
            <a:r>
              <a:rPr lang="en" sz="1200" b="1">
                <a:solidFill>
                  <a:schemeClr val="dk1"/>
                </a:solidFill>
                <a:latin typeface="Calibri"/>
                <a:ea typeface="Calibri"/>
                <a:cs typeface="Calibri"/>
                <a:sym typeface="Calibri"/>
              </a:rPr>
              <a:t>: </a:t>
            </a:r>
            <a:r>
              <a:rPr lang="en" sz="1200">
                <a:solidFill>
                  <a:schemeClr val="dk1"/>
                </a:solidFill>
                <a:latin typeface="Calibri"/>
                <a:ea typeface="Calibri"/>
                <a:cs typeface="Calibri"/>
                <a:sym typeface="Calibri"/>
              </a:rPr>
              <a:t>Assign the tasks to the relevant team members.</a:t>
            </a:r>
            <a:r>
              <a:rPr lang="en" sz="1200" baseline="30000">
                <a:solidFill>
                  <a:schemeClr val="dk1"/>
                </a:solidFill>
                <a:latin typeface="Calibri"/>
                <a:ea typeface="Calibri"/>
                <a:cs typeface="Calibri"/>
                <a:sym typeface="Calibri"/>
              </a:rPr>
              <a:t>[1]</a:t>
            </a:r>
            <a:endParaRPr sz="1200" baseline="30000">
              <a:solidFill>
                <a:schemeClr val="dk1"/>
              </a:solidFill>
              <a:latin typeface="Calibri"/>
              <a:ea typeface="Calibri"/>
              <a:cs typeface="Calibri"/>
              <a:sym typeface="Calibri"/>
            </a:endParaRPr>
          </a:p>
          <a:p>
            <a:pPr marL="457200" lvl="0" indent="-304800" algn="l" rtl="0">
              <a:lnSpc>
                <a:spcPct val="115000"/>
              </a:lnSpc>
              <a:spcBef>
                <a:spcPts val="0"/>
              </a:spcBef>
              <a:spcAft>
                <a:spcPts val="0"/>
              </a:spcAft>
              <a:buClr>
                <a:schemeClr val="dk1"/>
              </a:buClr>
              <a:buSzPts val="1200"/>
              <a:buFont typeface="Calibri"/>
              <a:buChar char="●"/>
            </a:pPr>
            <a:r>
              <a:rPr lang="en" sz="1200" b="1">
                <a:solidFill>
                  <a:schemeClr val="dk1"/>
                </a:solidFill>
                <a:latin typeface="Calibri"/>
                <a:ea typeface="Calibri"/>
                <a:cs typeface="Calibri"/>
                <a:sym typeface="Calibri"/>
              </a:rPr>
              <a:t>Start sprint: </a:t>
            </a:r>
            <a:r>
              <a:rPr lang="en" sz="1200">
                <a:solidFill>
                  <a:schemeClr val="dk1"/>
                </a:solidFill>
                <a:latin typeface="Calibri"/>
                <a:ea typeface="Calibri"/>
                <a:cs typeface="Calibri"/>
                <a:sym typeface="Calibri"/>
              </a:rPr>
              <a:t>Officially begin sprint and ensure team is on schedule through regular scrum meetings.</a:t>
            </a:r>
            <a:endParaRPr sz="1200">
              <a:solidFill>
                <a:schemeClr val="dk1"/>
              </a:solidFill>
              <a:latin typeface="Calibri"/>
              <a:ea typeface="Calibri"/>
              <a:cs typeface="Calibri"/>
              <a:sym typeface="Calibri"/>
            </a:endParaRPr>
          </a:p>
        </p:txBody>
      </p:sp>
      <p:sp>
        <p:nvSpPr>
          <p:cNvPr id="566" name="Google Shape;566;p45"/>
          <p:cNvSpPr txBox="1"/>
          <p:nvPr/>
        </p:nvSpPr>
        <p:spPr>
          <a:xfrm>
            <a:off x="142600" y="3114075"/>
            <a:ext cx="83661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dk1"/>
                </a:solidFill>
                <a:latin typeface="Calibri"/>
                <a:ea typeface="Calibri"/>
                <a:cs typeface="Calibri"/>
                <a:sym typeface="Calibri"/>
              </a:rPr>
              <a:t>User Story Selected:</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User story 5: DBA can Grant or Revoke access privileges for confidential information:</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b="1">
                <a:solidFill>
                  <a:schemeClr val="dk1"/>
                </a:solidFill>
                <a:latin typeface="Calibri"/>
                <a:ea typeface="Calibri"/>
                <a:cs typeface="Calibri"/>
                <a:sym typeface="Calibri"/>
              </a:rPr>
              <a:t>Decomposition:</a:t>
            </a:r>
            <a:endParaRPr sz="1200" b="1">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1. Migrate data and set up user accounts on MySQL DB</a:t>
            </a: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 sz="1200">
                <a:solidFill>
                  <a:schemeClr val="dk1"/>
                </a:solidFill>
                <a:latin typeface="Calibri"/>
                <a:ea typeface="Calibri"/>
                <a:cs typeface="Calibri"/>
                <a:sym typeface="Calibri"/>
              </a:rPr>
              <a:t>2. Restrict access to privileged information by setting user roles and access privileges.</a:t>
            </a:r>
            <a:endParaRPr sz="12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46"/>
          <p:cNvSpPr txBox="1"/>
          <p:nvPr/>
        </p:nvSpPr>
        <p:spPr>
          <a:xfrm>
            <a:off x="2122350" y="339150"/>
            <a:ext cx="61707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dk1"/>
                </a:solidFill>
                <a:latin typeface="Calibri"/>
                <a:ea typeface="Calibri"/>
                <a:cs typeface="Calibri"/>
                <a:sym typeface="Calibri"/>
              </a:rPr>
              <a:t>Sprint Goal:</a:t>
            </a:r>
            <a:r>
              <a:rPr lang="en" sz="1200">
                <a:solidFill>
                  <a:schemeClr val="dk1"/>
                </a:solidFill>
                <a:latin typeface="Calibri"/>
                <a:ea typeface="Calibri"/>
                <a:cs typeface="Calibri"/>
                <a:sym typeface="Calibri"/>
              </a:rPr>
              <a:t> Migrate data and set up user accounts on MySQL DB</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572" name="Google Shape;572;p46"/>
          <p:cNvSpPr/>
          <p:nvPr/>
        </p:nvSpPr>
        <p:spPr>
          <a:xfrm>
            <a:off x="966225" y="2370825"/>
            <a:ext cx="7026000" cy="27525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b="1">
              <a:latin typeface="Calibri"/>
              <a:ea typeface="Calibri"/>
              <a:cs typeface="Calibri"/>
              <a:sym typeface="Calibri"/>
            </a:endParaRPr>
          </a:p>
        </p:txBody>
      </p:sp>
      <p:sp>
        <p:nvSpPr>
          <p:cNvPr id="573" name="Google Shape;573;p46"/>
          <p:cNvSpPr/>
          <p:nvPr/>
        </p:nvSpPr>
        <p:spPr>
          <a:xfrm>
            <a:off x="1054600" y="4402325"/>
            <a:ext cx="2003700" cy="293100"/>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solidFill>
                  <a:schemeClr val="dk1"/>
                </a:solidFill>
                <a:latin typeface="Calibri"/>
                <a:ea typeface="Calibri"/>
                <a:cs typeface="Calibri"/>
                <a:sym typeface="Calibri"/>
              </a:rPr>
              <a:t>Timeline</a:t>
            </a:r>
            <a:endParaRPr sz="1000">
              <a:latin typeface="Calibri"/>
              <a:ea typeface="Calibri"/>
              <a:cs typeface="Calibri"/>
              <a:sym typeface="Calibri"/>
            </a:endParaRPr>
          </a:p>
        </p:txBody>
      </p:sp>
      <p:sp>
        <p:nvSpPr>
          <p:cNvPr id="574" name="Google Shape;574;p46"/>
          <p:cNvSpPr/>
          <p:nvPr/>
        </p:nvSpPr>
        <p:spPr>
          <a:xfrm>
            <a:off x="3131925" y="2419888"/>
            <a:ext cx="1138800" cy="446400"/>
          </a:xfrm>
          <a:prstGeom prst="roundRect">
            <a:avLst>
              <a:gd name="adj" fmla="val 16667"/>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latin typeface="Calibri"/>
                <a:ea typeface="Calibri"/>
                <a:cs typeface="Calibri"/>
                <a:sym typeface="Calibri"/>
              </a:rPr>
              <a:t>Sprint 1 </a:t>
            </a:r>
            <a:endParaRPr sz="900" b="1">
              <a:latin typeface="Calibri"/>
              <a:ea typeface="Calibri"/>
              <a:cs typeface="Calibri"/>
              <a:sym typeface="Calibri"/>
            </a:endParaRPr>
          </a:p>
          <a:p>
            <a:pPr marL="0" lvl="0" indent="0" algn="ctr" rtl="0">
              <a:spcBef>
                <a:spcPts val="0"/>
              </a:spcBef>
              <a:spcAft>
                <a:spcPts val="0"/>
              </a:spcAft>
              <a:buNone/>
            </a:pPr>
            <a:r>
              <a:rPr lang="en" sz="900" b="1">
                <a:latin typeface="Calibri"/>
                <a:ea typeface="Calibri"/>
                <a:cs typeface="Calibri"/>
                <a:sym typeface="Calibri"/>
              </a:rPr>
              <a:t>(Week 1) </a:t>
            </a:r>
            <a:endParaRPr sz="600">
              <a:latin typeface="Calibri"/>
              <a:ea typeface="Calibri"/>
              <a:cs typeface="Calibri"/>
              <a:sym typeface="Calibri"/>
            </a:endParaRPr>
          </a:p>
        </p:txBody>
      </p:sp>
      <p:sp>
        <p:nvSpPr>
          <p:cNvPr id="575" name="Google Shape;575;p46"/>
          <p:cNvSpPr/>
          <p:nvPr/>
        </p:nvSpPr>
        <p:spPr>
          <a:xfrm>
            <a:off x="3131925" y="2977500"/>
            <a:ext cx="1138800" cy="13380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b="1">
                <a:solidFill>
                  <a:schemeClr val="dk1"/>
                </a:solidFill>
                <a:latin typeface="Calibri"/>
                <a:ea typeface="Calibri"/>
                <a:cs typeface="Calibri"/>
                <a:sym typeface="Calibri"/>
              </a:rPr>
              <a:t>backup</a:t>
            </a:r>
            <a:r>
              <a:rPr lang="en" sz="1000">
                <a:solidFill>
                  <a:schemeClr val="dk1"/>
                </a:solidFill>
                <a:latin typeface="Calibri"/>
                <a:ea typeface="Calibri"/>
                <a:cs typeface="Calibri"/>
                <a:sym typeface="Calibri"/>
              </a:rPr>
              <a:t> for all existing data</a:t>
            </a:r>
            <a:endParaRPr sz="1000">
              <a:solidFill>
                <a:schemeClr val="dk1"/>
              </a:solidFill>
              <a:latin typeface="Calibri"/>
              <a:ea typeface="Calibri"/>
              <a:cs typeface="Calibri"/>
              <a:sym typeface="Calibri"/>
            </a:endParaRPr>
          </a:p>
        </p:txBody>
      </p:sp>
      <p:sp>
        <p:nvSpPr>
          <p:cNvPr id="576" name="Google Shape;576;p46"/>
          <p:cNvSpPr/>
          <p:nvPr/>
        </p:nvSpPr>
        <p:spPr>
          <a:xfrm>
            <a:off x="4344350" y="2418288"/>
            <a:ext cx="1138800" cy="446400"/>
          </a:xfrm>
          <a:prstGeom prst="roundRect">
            <a:avLst>
              <a:gd name="adj" fmla="val 16667"/>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900" b="1">
                <a:solidFill>
                  <a:schemeClr val="dk1"/>
                </a:solidFill>
                <a:latin typeface="Calibri"/>
                <a:ea typeface="Calibri"/>
                <a:cs typeface="Calibri"/>
                <a:sym typeface="Calibri"/>
              </a:rPr>
              <a:t>Sprint 1 </a:t>
            </a:r>
            <a:endParaRPr sz="9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None/>
            </a:pPr>
            <a:r>
              <a:rPr lang="en" sz="900" b="1">
                <a:solidFill>
                  <a:schemeClr val="dk1"/>
                </a:solidFill>
                <a:latin typeface="Calibri"/>
                <a:ea typeface="Calibri"/>
                <a:cs typeface="Calibri"/>
                <a:sym typeface="Calibri"/>
              </a:rPr>
              <a:t>(Week 2)</a:t>
            </a:r>
            <a:endParaRPr b="1">
              <a:latin typeface="Calibri"/>
              <a:ea typeface="Calibri"/>
              <a:cs typeface="Calibri"/>
              <a:sym typeface="Calibri"/>
            </a:endParaRPr>
          </a:p>
        </p:txBody>
      </p:sp>
      <p:sp>
        <p:nvSpPr>
          <p:cNvPr id="577" name="Google Shape;577;p46"/>
          <p:cNvSpPr/>
          <p:nvPr/>
        </p:nvSpPr>
        <p:spPr>
          <a:xfrm>
            <a:off x="5556775" y="2414563"/>
            <a:ext cx="1138800" cy="446400"/>
          </a:xfrm>
          <a:prstGeom prst="roundRect">
            <a:avLst>
              <a:gd name="adj" fmla="val 16667"/>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900" b="1">
                <a:latin typeface="Calibri"/>
                <a:ea typeface="Calibri"/>
                <a:cs typeface="Calibri"/>
                <a:sym typeface="Calibri"/>
              </a:rPr>
              <a:t>Sprint 1 </a:t>
            </a:r>
            <a:endParaRPr sz="900" b="1">
              <a:latin typeface="Calibri"/>
              <a:ea typeface="Calibri"/>
              <a:cs typeface="Calibri"/>
              <a:sym typeface="Calibri"/>
            </a:endParaRPr>
          </a:p>
          <a:p>
            <a:pPr marL="0" marR="0" lvl="0" indent="0" algn="ctr" rtl="0">
              <a:lnSpc>
                <a:spcPct val="100000"/>
              </a:lnSpc>
              <a:spcBef>
                <a:spcPts val="0"/>
              </a:spcBef>
              <a:spcAft>
                <a:spcPts val="0"/>
              </a:spcAft>
              <a:buNone/>
            </a:pPr>
            <a:r>
              <a:rPr lang="en" sz="900" b="1">
                <a:latin typeface="Calibri"/>
                <a:ea typeface="Calibri"/>
                <a:cs typeface="Calibri"/>
                <a:sym typeface="Calibri"/>
              </a:rPr>
              <a:t>(Week 3)</a:t>
            </a:r>
            <a:endParaRPr sz="900" b="1">
              <a:latin typeface="Calibri"/>
              <a:ea typeface="Calibri"/>
              <a:cs typeface="Calibri"/>
              <a:sym typeface="Calibri"/>
            </a:endParaRPr>
          </a:p>
        </p:txBody>
      </p:sp>
      <p:sp>
        <p:nvSpPr>
          <p:cNvPr id="578" name="Google Shape;578;p46"/>
          <p:cNvSpPr/>
          <p:nvPr/>
        </p:nvSpPr>
        <p:spPr>
          <a:xfrm>
            <a:off x="6769200" y="2414575"/>
            <a:ext cx="1138800" cy="446400"/>
          </a:xfrm>
          <a:prstGeom prst="roundRect">
            <a:avLst>
              <a:gd name="adj" fmla="val 16667"/>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900" b="1">
                <a:latin typeface="Calibri"/>
                <a:ea typeface="Calibri"/>
                <a:cs typeface="Calibri"/>
                <a:sym typeface="Calibri"/>
              </a:rPr>
              <a:t>Sprint 1 </a:t>
            </a:r>
            <a:endParaRPr sz="900" b="1">
              <a:latin typeface="Calibri"/>
              <a:ea typeface="Calibri"/>
              <a:cs typeface="Calibri"/>
              <a:sym typeface="Calibri"/>
            </a:endParaRPr>
          </a:p>
          <a:p>
            <a:pPr marL="0" marR="0" lvl="0" indent="0" algn="ctr" rtl="0">
              <a:lnSpc>
                <a:spcPct val="100000"/>
              </a:lnSpc>
              <a:spcBef>
                <a:spcPts val="0"/>
              </a:spcBef>
              <a:spcAft>
                <a:spcPts val="0"/>
              </a:spcAft>
              <a:buNone/>
            </a:pPr>
            <a:r>
              <a:rPr lang="en" sz="900" b="1">
                <a:latin typeface="Calibri"/>
                <a:ea typeface="Calibri"/>
                <a:cs typeface="Calibri"/>
                <a:sym typeface="Calibri"/>
              </a:rPr>
              <a:t> (Week 4)</a:t>
            </a:r>
            <a:endParaRPr sz="900" b="1">
              <a:latin typeface="Calibri"/>
              <a:ea typeface="Calibri"/>
              <a:cs typeface="Calibri"/>
              <a:sym typeface="Calibri"/>
            </a:endParaRPr>
          </a:p>
        </p:txBody>
      </p:sp>
      <p:sp>
        <p:nvSpPr>
          <p:cNvPr id="579" name="Google Shape;579;p46"/>
          <p:cNvSpPr/>
          <p:nvPr/>
        </p:nvSpPr>
        <p:spPr>
          <a:xfrm>
            <a:off x="4344350" y="2979363"/>
            <a:ext cx="1138800" cy="13380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b="1">
                <a:solidFill>
                  <a:schemeClr val="dk1"/>
                </a:solidFill>
                <a:latin typeface="Calibri"/>
                <a:ea typeface="Calibri"/>
                <a:cs typeface="Calibri"/>
                <a:sym typeface="Calibri"/>
              </a:rPr>
              <a:t>Import</a:t>
            </a:r>
            <a:r>
              <a:rPr lang="en" sz="1000">
                <a:solidFill>
                  <a:schemeClr val="dk1"/>
                </a:solidFill>
                <a:latin typeface="Calibri"/>
                <a:ea typeface="Calibri"/>
                <a:cs typeface="Calibri"/>
                <a:sym typeface="Calibri"/>
              </a:rPr>
              <a:t> all data from different excel files and import in the database</a:t>
            </a:r>
            <a:endParaRPr sz="1000">
              <a:solidFill>
                <a:schemeClr val="dk1"/>
              </a:solidFill>
              <a:latin typeface="Calibri"/>
              <a:ea typeface="Calibri"/>
              <a:cs typeface="Calibri"/>
              <a:sym typeface="Calibri"/>
            </a:endParaRPr>
          </a:p>
        </p:txBody>
      </p:sp>
      <p:sp>
        <p:nvSpPr>
          <p:cNvPr id="580" name="Google Shape;580;p46"/>
          <p:cNvSpPr/>
          <p:nvPr/>
        </p:nvSpPr>
        <p:spPr>
          <a:xfrm>
            <a:off x="5556775" y="2988125"/>
            <a:ext cx="2346300" cy="6063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b="1">
                <a:solidFill>
                  <a:schemeClr val="dk1"/>
                </a:solidFill>
                <a:latin typeface="Calibri"/>
                <a:ea typeface="Calibri"/>
                <a:cs typeface="Calibri"/>
                <a:sym typeface="Calibri"/>
              </a:rPr>
              <a:t>Create user accounts</a:t>
            </a:r>
            <a:r>
              <a:rPr lang="en" sz="1000">
                <a:solidFill>
                  <a:schemeClr val="dk1"/>
                </a:solidFill>
                <a:latin typeface="Calibri"/>
                <a:ea typeface="Calibri"/>
                <a:cs typeface="Calibri"/>
                <a:sym typeface="Calibri"/>
              </a:rPr>
              <a:t> with user id and password</a:t>
            </a:r>
            <a:endParaRPr sz="1000" b="1">
              <a:solidFill>
                <a:schemeClr val="dk1"/>
              </a:solidFill>
              <a:latin typeface="Calibri"/>
              <a:ea typeface="Calibri"/>
              <a:cs typeface="Calibri"/>
              <a:sym typeface="Calibri"/>
            </a:endParaRPr>
          </a:p>
        </p:txBody>
      </p:sp>
      <p:sp>
        <p:nvSpPr>
          <p:cNvPr id="581" name="Google Shape;581;p46"/>
          <p:cNvSpPr/>
          <p:nvPr/>
        </p:nvSpPr>
        <p:spPr>
          <a:xfrm>
            <a:off x="5556775" y="3676475"/>
            <a:ext cx="2346300" cy="6063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b="1">
                <a:solidFill>
                  <a:schemeClr val="dk1"/>
                </a:solidFill>
                <a:latin typeface="Calibri"/>
                <a:ea typeface="Calibri"/>
                <a:cs typeface="Calibri"/>
                <a:sym typeface="Calibri"/>
              </a:rPr>
              <a:t>Write script </a:t>
            </a:r>
            <a:r>
              <a:rPr lang="en" sz="1000">
                <a:solidFill>
                  <a:schemeClr val="dk1"/>
                </a:solidFill>
                <a:latin typeface="Calibri"/>
                <a:ea typeface="Calibri"/>
                <a:cs typeface="Calibri"/>
                <a:sym typeface="Calibri"/>
              </a:rPr>
              <a:t>to create bulk user accounts</a:t>
            </a:r>
            <a:endParaRPr sz="1000">
              <a:solidFill>
                <a:schemeClr val="dk1"/>
              </a:solidFill>
              <a:latin typeface="Calibri"/>
              <a:ea typeface="Calibri"/>
              <a:cs typeface="Calibri"/>
              <a:sym typeface="Calibri"/>
            </a:endParaRPr>
          </a:p>
        </p:txBody>
      </p:sp>
      <p:sp>
        <p:nvSpPr>
          <p:cNvPr id="582" name="Google Shape;582;p46"/>
          <p:cNvSpPr/>
          <p:nvPr/>
        </p:nvSpPr>
        <p:spPr>
          <a:xfrm>
            <a:off x="3131925" y="4426700"/>
            <a:ext cx="1138800" cy="233700"/>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600" b="1">
                <a:solidFill>
                  <a:schemeClr val="dk1"/>
                </a:solidFill>
                <a:latin typeface="Calibri"/>
                <a:ea typeface="Calibri"/>
                <a:cs typeface="Calibri"/>
                <a:sym typeface="Calibri"/>
              </a:rPr>
              <a:t>Apr 18, 2022 - Apr 24, 2022</a:t>
            </a:r>
            <a:endParaRPr sz="600" b="1">
              <a:solidFill>
                <a:schemeClr val="dk1"/>
              </a:solidFill>
              <a:latin typeface="Calibri"/>
              <a:ea typeface="Calibri"/>
              <a:cs typeface="Calibri"/>
              <a:sym typeface="Calibri"/>
            </a:endParaRPr>
          </a:p>
        </p:txBody>
      </p:sp>
      <p:sp>
        <p:nvSpPr>
          <p:cNvPr id="583" name="Google Shape;583;p46"/>
          <p:cNvSpPr/>
          <p:nvPr/>
        </p:nvSpPr>
        <p:spPr>
          <a:xfrm>
            <a:off x="4344350" y="4427638"/>
            <a:ext cx="1138800" cy="233700"/>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600" b="1">
                <a:solidFill>
                  <a:schemeClr val="dk1"/>
                </a:solidFill>
                <a:latin typeface="Calibri"/>
                <a:ea typeface="Calibri"/>
                <a:cs typeface="Calibri"/>
                <a:sym typeface="Calibri"/>
              </a:rPr>
              <a:t>Apr 25, 2022 - May 1, 2022</a:t>
            </a:r>
            <a:endParaRPr sz="600" b="1">
              <a:solidFill>
                <a:schemeClr val="dk1"/>
              </a:solidFill>
              <a:latin typeface="Calibri"/>
              <a:ea typeface="Calibri"/>
              <a:cs typeface="Calibri"/>
              <a:sym typeface="Calibri"/>
            </a:endParaRPr>
          </a:p>
        </p:txBody>
      </p:sp>
      <p:sp>
        <p:nvSpPr>
          <p:cNvPr id="584" name="Google Shape;584;p46"/>
          <p:cNvSpPr/>
          <p:nvPr/>
        </p:nvSpPr>
        <p:spPr>
          <a:xfrm>
            <a:off x="5556775" y="4426700"/>
            <a:ext cx="1138800" cy="233700"/>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600" b="1">
                <a:solidFill>
                  <a:schemeClr val="dk1"/>
                </a:solidFill>
                <a:latin typeface="Calibri"/>
                <a:ea typeface="Calibri"/>
                <a:cs typeface="Calibri"/>
                <a:sym typeface="Calibri"/>
              </a:rPr>
              <a:t>May 2, 2022 - May 8, 2022</a:t>
            </a:r>
            <a:endParaRPr sz="1000" b="1">
              <a:latin typeface="Calibri"/>
              <a:ea typeface="Calibri"/>
              <a:cs typeface="Calibri"/>
              <a:sym typeface="Calibri"/>
            </a:endParaRPr>
          </a:p>
        </p:txBody>
      </p:sp>
      <p:sp>
        <p:nvSpPr>
          <p:cNvPr id="585" name="Google Shape;585;p46"/>
          <p:cNvSpPr/>
          <p:nvPr/>
        </p:nvSpPr>
        <p:spPr>
          <a:xfrm>
            <a:off x="6769200" y="4432025"/>
            <a:ext cx="1138800" cy="233700"/>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600" b="1">
                <a:solidFill>
                  <a:schemeClr val="dk1"/>
                </a:solidFill>
                <a:latin typeface="Calibri"/>
                <a:ea typeface="Calibri"/>
                <a:cs typeface="Calibri"/>
                <a:sym typeface="Calibri"/>
              </a:rPr>
              <a:t>May 9, 2022 - May 15, 2022</a:t>
            </a:r>
            <a:endParaRPr sz="1000" b="1">
              <a:latin typeface="Calibri"/>
              <a:ea typeface="Calibri"/>
              <a:cs typeface="Calibri"/>
              <a:sym typeface="Calibri"/>
            </a:endParaRPr>
          </a:p>
        </p:txBody>
      </p:sp>
      <p:sp>
        <p:nvSpPr>
          <p:cNvPr id="586" name="Google Shape;586;p46"/>
          <p:cNvSpPr txBox="1"/>
          <p:nvPr/>
        </p:nvSpPr>
        <p:spPr>
          <a:xfrm>
            <a:off x="0" y="-49725"/>
            <a:ext cx="885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Simple</a:t>
            </a:r>
            <a:endParaRPr sz="1000">
              <a:latin typeface="Oxygen Light"/>
              <a:ea typeface="Oxygen Light"/>
              <a:cs typeface="Oxygen Light"/>
              <a:sym typeface="Oxygen Light"/>
            </a:endParaRPr>
          </a:p>
        </p:txBody>
      </p:sp>
      <p:sp>
        <p:nvSpPr>
          <p:cNvPr id="587" name="Google Shape;587;p46"/>
          <p:cNvSpPr txBox="1">
            <a:spLocks noGrp="1"/>
          </p:cNvSpPr>
          <p:nvPr>
            <p:ph type="ctrTitle"/>
          </p:nvPr>
        </p:nvSpPr>
        <p:spPr>
          <a:xfrm>
            <a:off x="280225" y="-49725"/>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Sprint Plan</a:t>
            </a:r>
            <a:endParaRPr/>
          </a:p>
        </p:txBody>
      </p:sp>
      <p:cxnSp>
        <p:nvCxnSpPr>
          <p:cNvPr id="588" name="Google Shape;588;p46"/>
          <p:cNvCxnSpPr/>
          <p:nvPr/>
        </p:nvCxnSpPr>
        <p:spPr>
          <a:xfrm>
            <a:off x="2060100" y="294850"/>
            <a:ext cx="7083900" cy="4200"/>
          </a:xfrm>
          <a:prstGeom prst="straightConnector1">
            <a:avLst/>
          </a:prstGeom>
          <a:noFill/>
          <a:ln w="76200" cap="flat" cmpd="sng">
            <a:solidFill>
              <a:schemeClr val="accent1"/>
            </a:solidFill>
            <a:prstDash val="solid"/>
            <a:round/>
            <a:headEnd type="none" w="med" len="med"/>
            <a:tailEnd type="none" w="med" len="med"/>
          </a:ln>
        </p:spPr>
      </p:cxnSp>
      <p:sp>
        <p:nvSpPr>
          <p:cNvPr id="589" name="Google Shape;589;p46"/>
          <p:cNvSpPr/>
          <p:nvPr/>
        </p:nvSpPr>
        <p:spPr>
          <a:xfrm>
            <a:off x="1054600" y="4771600"/>
            <a:ext cx="2003700" cy="293100"/>
          </a:xfrm>
          <a:prstGeom prst="roundRect">
            <a:avLst>
              <a:gd name="adj" fmla="val 16667"/>
            </a:avLst>
          </a:prstGeom>
          <a:solidFill>
            <a:srgbClr val="FD978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t>Testing</a:t>
            </a:r>
            <a:endParaRPr sz="1000"/>
          </a:p>
        </p:txBody>
      </p:sp>
      <p:sp>
        <p:nvSpPr>
          <p:cNvPr id="590" name="Google Shape;590;p46"/>
          <p:cNvSpPr/>
          <p:nvPr/>
        </p:nvSpPr>
        <p:spPr>
          <a:xfrm>
            <a:off x="1054600" y="2988100"/>
            <a:ext cx="2003700" cy="13380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solidFill>
                  <a:schemeClr val="dk1"/>
                </a:solidFill>
                <a:latin typeface="Calibri"/>
                <a:ea typeface="Calibri"/>
                <a:cs typeface="Calibri"/>
                <a:sym typeface="Calibri"/>
              </a:rPr>
              <a:t>Tasks</a:t>
            </a:r>
            <a:endParaRPr sz="1000">
              <a:solidFill>
                <a:schemeClr val="dk1"/>
              </a:solidFill>
              <a:latin typeface="Calibri"/>
              <a:ea typeface="Calibri"/>
              <a:cs typeface="Calibri"/>
              <a:sym typeface="Calibri"/>
            </a:endParaRPr>
          </a:p>
        </p:txBody>
      </p:sp>
      <p:sp>
        <p:nvSpPr>
          <p:cNvPr id="591" name="Google Shape;591;p46"/>
          <p:cNvSpPr/>
          <p:nvPr/>
        </p:nvSpPr>
        <p:spPr>
          <a:xfrm>
            <a:off x="1054600" y="2448474"/>
            <a:ext cx="2003700" cy="446400"/>
          </a:xfrm>
          <a:prstGeom prst="roundRect">
            <a:avLst>
              <a:gd name="adj" fmla="val 16667"/>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000">
                <a:solidFill>
                  <a:schemeClr val="dk1"/>
                </a:solidFill>
                <a:latin typeface="Calibri"/>
                <a:ea typeface="Calibri"/>
                <a:cs typeface="Calibri"/>
                <a:sym typeface="Calibri"/>
              </a:rPr>
              <a:t>Migrate data and set up user accounts on MySQL DB</a:t>
            </a:r>
            <a:endParaRPr sz="1000">
              <a:solidFill>
                <a:schemeClr val="dk1"/>
              </a:solidFill>
              <a:latin typeface="Calibri"/>
              <a:ea typeface="Calibri"/>
              <a:cs typeface="Calibri"/>
              <a:sym typeface="Calibri"/>
            </a:endParaRPr>
          </a:p>
        </p:txBody>
      </p:sp>
      <p:sp>
        <p:nvSpPr>
          <p:cNvPr id="592" name="Google Shape;592;p46"/>
          <p:cNvSpPr/>
          <p:nvPr/>
        </p:nvSpPr>
        <p:spPr>
          <a:xfrm>
            <a:off x="3133125" y="4771600"/>
            <a:ext cx="1136400" cy="293100"/>
          </a:xfrm>
          <a:prstGeom prst="roundRect">
            <a:avLst>
              <a:gd name="adj" fmla="val 16667"/>
            </a:avLst>
          </a:prstGeom>
          <a:solidFill>
            <a:srgbClr val="FD978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800"/>
              <a:t>Test Cases</a:t>
            </a:r>
            <a:endParaRPr sz="800"/>
          </a:p>
        </p:txBody>
      </p:sp>
      <p:sp>
        <p:nvSpPr>
          <p:cNvPr id="593" name="Google Shape;593;p46"/>
          <p:cNvSpPr/>
          <p:nvPr/>
        </p:nvSpPr>
        <p:spPr>
          <a:xfrm>
            <a:off x="4344350" y="4771625"/>
            <a:ext cx="1136400" cy="293100"/>
          </a:xfrm>
          <a:prstGeom prst="roundRect">
            <a:avLst>
              <a:gd name="adj" fmla="val 16667"/>
            </a:avLst>
          </a:prstGeom>
          <a:solidFill>
            <a:srgbClr val="FD978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800"/>
              <a:t>Functional Testing</a:t>
            </a:r>
            <a:endParaRPr sz="800"/>
          </a:p>
        </p:txBody>
      </p:sp>
      <p:sp>
        <p:nvSpPr>
          <p:cNvPr id="594" name="Google Shape;594;p46"/>
          <p:cNvSpPr/>
          <p:nvPr/>
        </p:nvSpPr>
        <p:spPr>
          <a:xfrm>
            <a:off x="5555575" y="4771600"/>
            <a:ext cx="1136400" cy="293100"/>
          </a:xfrm>
          <a:prstGeom prst="roundRect">
            <a:avLst>
              <a:gd name="adj" fmla="val 16667"/>
            </a:avLst>
          </a:prstGeom>
          <a:solidFill>
            <a:srgbClr val="FD978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800"/>
              <a:t>Integration Testing with IT team</a:t>
            </a:r>
            <a:endParaRPr sz="800"/>
          </a:p>
        </p:txBody>
      </p:sp>
      <p:sp>
        <p:nvSpPr>
          <p:cNvPr id="595" name="Google Shape;595;p46"/>
          <p:cNvSpPr/>
          <p:nvPr/>
        </p:nvSpPr>
        <p:spPr>
          <a:xfrm>
            <a:off x="6766800" y="4771600"/>
            <a:ext cx="1136400" cy="293100"/>
          </a:xfrm>
          <a:prstGeom prst="roundRect">
            <a:avLst>
              <a:gd name="adj" fmla="val 16667"/>
            </a:avLst>
          </a:prstGeom>
          <a:solidFill>
            <a:srgbClr val="FD978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800"/>
              <a:t>Beta release testing</a:t>
            </a:r>
            <a:endParaRPr sz="800"/>
          </a:p>
        </p:txBody>
      </p:sp>
      <p:graphicFrame>
        <p:nvGraphicFramePr>
          <p:cNvPr id="596" name="Google Shape;596;p46"/>
          <p:cNvGraphicFramePr/>
          <p:nvPr/>
        </p:nvGraphicFramePr>
        <p:xfrm>
          <a:off x="966225" y="625500"/>
          <a:ext cx="3000000" cy="3000000"/>
        </p:xfrm>
        <a:graphic>
          <a:graphicData uri="http://schemas.openxmlformats.org/drawingml/2006/table">
            <a:tbl>
              <a:tblPr>
                <a:noFill/>
                <a:tableStyleId>{B2AAC9C6-97BE-4E2D-957E-4E0E79B410D2}</a:tableStyleId>
              </a:tblPr>
              <a:tblGrid>
                <a:gridCol w="523875">
                  <a:extLst>
                    <a:ext uri="{9D8B030D-6E8A-4147-A177-3AD203B41FA5}">
                      <a16:colId xmlns:a16="http://schemas.microsoft.com/office/drawing/2014/main" val="20000"/>
                    </a:ext>
                  </a:extLst>
                </a:gridCol>
                <a:gridCol w="2371725">
                  <a:extLst>
                    <a:ext uri="{9D8B030D-6E8A-4147-A177-3AD203B41FA5}">
                      <a16:colId xmlns:a16="http://schemas.microsoft.com/office/drawing/2014/main" val="20001"/>
                    </a:ext>
                  </a:extLst>
                </a:gridCol>
                <a:gridCol w="1390650">
                  <a:extLst>
                    <a:ext uri="{9D8B030D-6E8A-4147-A177-3AD203B41FA5}">
                      <a16:colId xmlns:a16="http://schemas.microsoft.com/office/drawing/2014/main" val="20002"/>
                    </a:ext>
                  </a:extLst>
                </a:gridCol>
                <a:gridCol w="2667000">
                  <a:extLst>
                    <a:ext uri="{9D8B030D-6E8A-4147-A177-3AD203B41FA5}">
                      <a16:colId xmlns:a16="http://schemas.microsoft.com/office/drawing/2014/main" val="20003"/>
                    </a:ext>
                  </a:extLst>
                </a:gridCol>
              </a:tblGrid>
              <a:tr h="200025">
                <a:tc gridSpan="4">
                  <a:txBody>
                    <a:bodyPr/>
                    <a:lstStyle/>
                    <a:p>
                      <a:pPr marL="0" lvl="0" indent="0" algn="ctr" rtl="0">
                        <a:lnSpc>
                          <a:spcPct val="115000"/>
                        </a:lnSpc>
                        <a:spcBef>
                          <a:spcPts val="0"/>
                        </a:spcBef>
                        <a:spcAft>
                          <a:spcPts val="0"/>
                        </a:spcAft>
                        <a:buNone/>
                      </a:pPr>
                      <a:r>
                        <a:rPr lang="en" sz="1000" b="1"/>
                        <a:t>SPRINT BACKLOG</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02000">
                <a:tc>
                  <a:txBody>
                    <a:bodyPr/>
                    <a:lstStyle/>
                    <a:p>
                      <a:pPr marL="0" lvl="0" indent="0" algn="l" rtl="0">
                        <a:lnSpc>
                          <a:spcPct val="115000"/>
                        </a:lnSpc>
                        <a:spcBef>
                          <a:spcPts val="0"/>
                        </a:spcBef>
                        <a:spcAft>
                          <a:spcPts val="0"/>
                        </a:spcAft>
                        <a:buNone/>
                      </a:pPr>
                      <a:r>
                        <a:rPr lang="en" sz="1000" b="1"/>
                        <a:t>ID</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6D7A8"/>
                    </a:solidFill>
                  </a:tcPr>
                </a:tc>
                <a:tc>
                  <a:txBody>
                    <a:bodyPr/>
                    <a:lstStyle/>
                    <a:p>
                      <a:pPr marL="0" lvl="0" indent="0" algn="l" rtl="0">
                        <a:lnSpc>
                          <a:spcPct val="115000"/>
                        </a:lnSpc>
                        <a:spcBef>
                          <a:spcPts val="0"/>
                        </a:spcBef>
                        <a:spcAft>
                          <a:spcPts val="0"/>
                        </a:spcAft>
                        <a:buNone/>
                      </a:pPr>
                      <a:r>
                        <a:rPr lang="en" sz="1000" b="1"/>
                        <a:t>User Story</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6D7A8"/>
                    </a:solidFill>
                  </a:tcPr>
                </a:tc>
                <a:tc>
                  <a:txBody>
                    <a:bodyPr/>
                    <a:lstStyle/>
                    <a:p>
                      <a:pPr marL="0" lvl="0" indent="0" algn="l" rtl="0">
                        <a:lnSpc>
                          <a:spcPct val="115000"/>
                        </a:lnSpc>
                        <a:spcBef>
                          <a:spcPts val="0"/>
                        </a:spcBef>
                        <a:spcAft>
                          <a:spcPts val="0"/>
                        </a:spcAft>
                        <a:buNone/>
                      </a:pPr>
                      <a:r>
                        <a:rPr lang="en" sz="1000" b="1"/>
                        <a:t>Owner</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6D7A8"/>
                    </a:solidFill>
                  </a:tcPr>
                </a:tc>
                <a:tc>
                  <a:txBody>
                    <a:bodyPr/>
                    <a:lstStyle/>
                    <a:p>
                      <a:pPr marL="0" lvl="0" indent="0" algn="l" rtl="0">
                        <a:lnSpc>
                          <a:spcPct val="115000"/>
                        </a:lnSpc>
                        <a:spcBef>
                          <a:spcPts val="0"/>
                        </a:spcBef>
                        <a:spcAft>
                          <a:spcPts val="0"/>
                        </a:spcAft>
                        <a:buNone/>
                      </a:pPr>
                      <a:r>
                        <a:rPr lang="en" sz="1000" b="1"/>
                        <a:t>Epic</a:t>
                      </a:r>
                      <a:endParaRPr sz="1000" b="1"/>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6D7A8"/>
                    </a:solidFill>
                  </a:tcPr>
                </a:tc>
                <a:extLst>
                  <a:ext uri="{0D108BD9-81ED-4DB2-BD59-A6C34878D82A}">
                    <a16:rowId xmlns:a16="http://schemas.microsoft.com/office/drawing/2014/main" val="10001"/>
                  </a:ext>
                </a:extLst>
              </a:tr>
              <a:tr h="200025">
                <a:tc>
                  <a:txBody>
                    <a:bodyPr/>
                    <a:lstStyle/>
                    <a:p>
                      <a:pPr marL="0" lvl="0" indent="0" algn="l" rtl="0">
                        <a:lnSpc>
                          <a:spcPct val="115000"/>
                        </a:lnSpc>
                        <a:spcBef>
                          <a:spcPts val="0"/>
                        </a:spcBef>
                        <a:spcAft>
                          <a:spcPts val="0"/>
                        </a:spcAft>
                        <a:buNone/>
                      </a:pPr>
                      <a:r>
                        <a:rPr lang="en" sz="1000"/>
                        <a:t>SH-37</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t>Backup Data</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t>Database Administrator</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t>SH-9: Data Migration and User Account Setup</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00025">
                <a:tc>
                  <a:txBody>
                    <a:bodyPr/>
                    <a:lstStyle/>
                    <a:p>
                      <a:pPr marL="0" lvl="0" indent="0" algn="l" rtl="0">
                        <a:lnSpc>
                          <a:spcPct val="115000"/>
                        </a:lnSpc>
                        <a:spcBef>
                          <a:spcPts val="0"/>
                        </a:spcBef>
                        <a:spcAft>
                          <a:spcPts val="0"/>
                        </a:spcAft>
                        <a:buNone/>
                      </a:pPr>
                      <a:r>
                        <a:rPr lang="en" sz="1000"/>
                        <a:t>SH-40</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t>Import Excel files into MySQL DB</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t>Database Administrator</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t>SH-9: Data Migration and User Account Setup</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00025">
                <a:tc>
                  <a:txBody>
                    <a:bodyPr/>
                    <a:lstStyle/>
                    <a:p>
                      <a:pPr marL="0" lvl="0" indent="0" algn="l" rtl="0">
                        <a:lnSpc>
                          <a:spcPct val="115000"/>
                        </a:lnSpc>
                        <a:spcBef>
                          <a:spcPts val="0"/>
                        </a:spcBef>
                        <a:spcAft>
                          <a:spcPts val="0"/>
                        </a:spcAft>
                        <a:buNone/>
                      </a:pPr>
                      <a:r>
                        <a:rPr lang="en" sz="1000"/>
                        <a:t>SH-42</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t>Create User Accounts</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t>Database Administrator</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t>SH-9: Data Migration and User Account Setup</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00025">
                <a:tc>
                  <a:txBody>
                    <a:bodyPr/>
                    <a:lstStyle/>
                    <a:p>
                      <a:pPr marL="0" lvl="0" indent="0" algn="l" rtl="0">
                        <a:lnSpc>
                          <a:spcPct val="115000"/>
                        </a:lnSpc>
                        <a:spcBef>
                          <a:spcPts val="0"/>
                        </a:spcBef>
                        <a:spcAft>
                          <a:spcPts val="0"/>
                        </a:spcAft>
                        <a:buNone/>
                      </a:pPr>
                      <a:r>
                        <a:rPr lang="en" sz="1000"/>
                        <a:t>SH-46</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t>Bulk user account script</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t>Database Administrator</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t>SH-9: Data Migration and User Account Setup</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00025">
                <a:tc>
                  <a:txBody>
                    <a:bodyPr/>
                    <a:lstStyle/>
                    <a:p>
                      <a:pPr marL="0" lvl="0" indent="0" algn="l" rtl="0">
                        <a:lnSpc>
                          <a:spcPct val="115000"/>
                        </a:lnSpc>
                        <a:spcBef>
                          <a:spcPts val="0"/>
                        </a:spcBef>
                        <a:spcAft>
                          <a:spcPts val="0"/>
                        </a:spcAft>
                        <a:buNone/>
                      </a:pPr>
                      <a:r>
                        <a:rPr lang="en" sz="1000"/>
                        <a:t>SH-2</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t>Functional Testing of user accounts</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t>Quality Analyst</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t>SH-1: Testing Tasks</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00025">
                <a:tc>
                  <a:txBody>
                    <a:bodyPr/>
                    <a:lstStyle/>
                    <a:p>
                      <a:pPr marL="0" lvl="0" indent="0" algn="l" rtl="0">
                        <a:lnSpc>
                          <a:spcPct val="115000"/>
                        </a:lnSpc>
                        <a:spcBef>
                          <a:spcPts val="0"/>
                        </a:spcBef>
                        <a:spcAft>
                          <a:spcPts val="0"/>
                        </a:spcAft>
                        <a:buNone/>
                      </a:pPr>
                      <a:r>
                        <a:rPr lang="en" sz="1000"/>
                        <a:t>SH-3</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t>Integration Testing with IT Team</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t>Quality Analyst</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t>SH-1: Testing Tasks</a:t>
                      </a:r>
                      <a:endParaRPr sz="1000"/>
                    </a:p>
                  </a:txBody>
                  <a:tcPr marL="28575" marR="28575" marT="19050" marB="19050" anchor="b">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597" name="Google Shape;597;p46"/>
          <p:cNvSpPr txBox="1"/>
          <p:nvPr/>
        </p:nvSpPr>
        <p:spPr>
          <a:xfrm>
            <a:off x="8201850" y="3750675"/>
            <a:ext cx="778500" cy="1369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700">
                <a:solidFill>
                  <a:schemeClr val="dk1"/>
                </a:solidFill>
                <a:latin typeface="Calibri"/>
                <a:ea typeface="Calibri"/>
                <a:cs typeface="Calibri"/>
                <a:sym typeface="Calibri"/>
              </a:rPr>
              <a:t>[1] Product Plan, “Sprint Backlog” (</a:t>
            </a:r>
            <a:r>
              <a:rPr lang="en" sz="600" u="sng">
                <a:solidFill>
                  <a:srgbClr val="1155CC"/>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https://www.productplan.com/glossary/sprint-backlog/#:~:text=A%20sprint%20backlog%20is%20the,primary%20output%20of%20sprint%20planning</a:t>
            </a:r>
            <a:r>
              <a:rPr lang="en" sz="600">
                <a:solidFill>
                  <a:srgbClr val="4A86E8"/>
                </a:solidFill>
                <a:latin typeface="Calibri"/>
                <a:ea typeface="Calibri"/>
                <a:cs typeface="Calibri"/>
                <a:sym typeface="Calibri"/>
              </a:rPr>
              <a:t>. </a:t>
            </a:r>
            <a:r>
              <a:rPr lang="en" sz="700">
                <a:solidFill>
                  <a:schemeClr val="dk1"/>
                </a:solidFill>
                <a:latin typeface="Calibri"/>
                <a:ea typeface="Calibri"/>
                <a:cs typeface="Calibri"/>
                <a:sym typeface="Calibri"/>
              </a:rPr>
              <a:t>)</a:t>
            </a:r>
            <a:endParaRPr sz="700">
              <a:solidFill>
                <a:schemeClr val="dk1"/>
              </a:solidFill>
            </a:endParaRPr>
          </a:p>
        </p:txBody>
      </p:sp>
      <p:sp>
        <p:nvSpPr>
          <p:cNvPr id="598" name="Google Shape;598;p46"/>
          <p:cNvSpPr txBox="1"/>
          <p:nvPr/>
        </p:nvSpPr>
        <p:spPr>
          <a:xfrm>
            <a:off x="569700" y="625500"/>
            <a:ext cx="3006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700">
                <a:solidFill>
                  <a:schemeClr val="dk1"/>
                </a:solidFill>
                <a:latin typeface="Calibri"/>
                <a:ea typeface="Calibri"/>
                <a:cs typeface="Calibri"/>
                <a:sym typeface="Calibri"/>
              </a:rPr>
              <a:t>[1] </a:t>
            </a:r>
            <a:endParaRPr sz="7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47"/>
          <p:cNvSpPr txBox="1"/>
          <p:nvPr/>
        </p:nvSpPr>
        <p:spPr>
          <a:xfrm>
            <a:off x="13750" y="-49725"/>
            <a:ext cx="885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Simple</a:t>
            </a:r>
            <a:endParaRPr sz="1000">
              <a:latin typeface="Oxygen Light"/>
              <a:ea typeface="Oxygen Light"/>
              <a:cs typeface="Oxygen Light"/>
              <a:sym typeface="Oxygen Light"/>
            </a:endParaRPr>
          </a:p>
        </p:txBody>
      </p:sp>
      <p:sp>
        <p:nvSpPr>
          <p:cNvPr id="604" name="Google Shape;604;p47"/>
          <p:cNvSpPr txBox="1">
            <a:spLocks noGrp="1"/>
          </p:cNvSpPr>
          <p:nvPr>
            <p:ph type="ctrTitle"/>
          </p:nvPr>
        </p:nvSpPr>
        <p:spPr>
          <a:xfrm>
            <a:off x="142600" y="131075"/>
            <a:ext cx="50709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Prioritization</a:t>
            </a:r>
            <a:endParaRPr/>
          </a:p>
        </p:txBody>
      </p:sp>
      <p:sp>
        <p:nvSpPr>
          <p:cNvPr id="605" name="Google Shape;605;p47"/>
          <p:cNvSpPr txBox="1"/>
          <p:nvPr/>
        </p:nvSpPr>
        <p:spPr>
          <a:xfrm>
            <a:off x="216825" y="737375"/>
            <a:ext cx="85530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200">
              <a:solidFill>
                <a:schemeClr val="dk1"/>
              </a:solidFill>
              <a:latin typeface="Calibri"/>
              <a:ea typeface="Calibri"/>
              <a:cs typeface="Calibri"/>
              <a:sym typeface="Calibri"/>
            </a:endParaRPr>
          </a:p>
        </p:txBody>
      </p:sp>
      <p:cxnSp>
        <p:nvCxnSpPr>
          <p:cNvPr id="606" name="Google Shape;606;p47"/>
          <p:cNvCxnSpPr/>
          <p:nvPr/>
        </p:nvCxnSpPr>
        <p:spPr>
          <a:xfrm rot="10800000">
            <a:off x="5482075" y="786250"/>
            <a:ext cx="13800" cy="3008700"/>
          </a:xfrm>
          <a:prstGeom prst="straightConnector1">
            <a:avLst/>
          </a:prstGeom>
          <a:noFill/>
          <a:ln w="9525" cap="flat" cmpd="sng">
            <a:solidFill>
              <a:schemeClr val="dk2"/>
            </a:solidFill>
            <a:prstDash val="solid"/>
            <a:round/>
            <a:headEnd type="none" w="med" len="med"/>
            <a:tailEnd type="triangle" w="med" len="med"/>
          </a:ln>
        </p:spPr>
      </p:cxnSp>
      <p:cxnSp>
        <p:nvCxnSpPr>
          <p:cNvPr id="607" name="Google Shape;607;p47"/>
          <p:cNvCxnSpPr/>
          <p:nvPr/>
        </p:nvCxnSpPr>
        <p:spPr>
          <a:xfrm rot="10800000" flipH="1">
            <a:off x="5299375" y="3598225"/>
            <a:ext cx="2927400" cy="27300"/>
          </a:xfrm>
          <a:prstGeom prst="straightConnector1">
            <a:avLst/>
          </a:prstGeom>
          <a:noFill/>
          <a:ln w="9525" cap="flat" cmpd="sng">
            <a:solidFill>
              <a:schemeClr val="dk2"/>
            </a:solidFill>
            <a:prstDash val="solid"/>
            <a:round/>
            <a:headEnd type="none" w="med" len="med"/>
            <a:tailEnd type="triangle" w="med" len="med"/>
          </a:ln>
        </p:spPr>
      </p:cxnSp>
      <p:sp>
        <p:nvSpPr>
          <p:cNvPr id="608" name="Google Shape;608;p47"/>
          <p:cNvSpPr txBox="1"/>
          <p:nvPr/>
        </p:nvSpPr>
        <p:spPr>
          <a:xfrm rot="-5398494">
            <a:off x="4823350" y="2044300"/>
            <a:ext cx="6846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Impact/ Value</a:t>
            </a:r>
            <a:endParaRPr sz="1000">
              <a:latin typeface="Oxygen Light"/>
              <a:ea typeface="Oxygen Light"/>
              <a:cs typeface="Oxygen Light"/>
              <a:sym typeface="Oxygen Light"/>
            </a:endParaRPr>
          </a:p>
        </p:txBody>
      </p:sp>
      <p:sp>
        <p:nvSpPr>
          <p:cNvPr id="609" name="Google Shape;609;p47"/>
          <p:cNvSpPr txBox="1"/>
          <p:nvPr/>
        </p:nvSpPr>
        <p:spPr>
          <a:xfrm rot="1506">
            <a:off x="6603821" y="3683273"/>
            <a:ext cx="684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Oxygen Light"/>
                <a:ea typeface="Oxygen Light"/>
                <a:cs typeface="Oxygen Light"/>
                <a:sym typeface="Oxygen Light"/>
              </a:rPr>
              <a:t>Effort</a:t>
            </a:r>
            <a:endParaRPr sz="1000">
              <a:latin typeface="Oxygen Light"/>
              <a:ea typeface="Oxygen Light"/>
              <a:cs typeface="Oxygen Light"/>
              <a:sym typeface="Oxygen Light"/>
            </a:endParaRPr>
          </a:p>
        </p:txBody>
      </p:sp>
      <p:sp>
        <p:nvSpPr>
          <p:cNvPr id="610" name="Google Shape;610;p47"/>
          <p:cNvSpPr txBox="1"/>
          <p:nvPr/>
        </p:nvSpPr>
        <p:spPr>
          <a:xfrm rot="2085">
            <a:off x="5035074" y="910400"/>
            <a:ext cx="494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Oxygen Light"/>
                <a:ea typeface="Oxygen Light"/>
                <a:cs typeface="Oxygen Light"/>
                <a:sym typeface="Oxygen Light"/>
              </a:rPr>
              <a:t>High</a:t>
            </a:r>
            <a:endParaRPr sz="800">
              <a:latin typeface="Oxygen Light"/>
              <a:ea typeface="Oxygen Light"/>
              <a:cs typeface="Oxygen Light"/>
              <a:sym typeface="Oxygen Light"/>
            </a:endParaRPr>
          </a:p>
        </p:txBody>
      </p:sp>
      <p:sp>
        <p:nvSpPr>
          <p:cNvPr id="611" name="Google Shape;611;p47"/>
          <p:cNvSpPr txBox="1"/>
          <p:nvPr/>
        </p:nvSpPr>
        <p:spPr>
          <a:xfrm rot="2085">
            <a:off x="7647424" y="3683275"/>
            <a:ext cx="494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Oxygen Light"/>
                <a:ea typeface="Oxygen Light"/>
                <a:cs typeface="Oxygen Light"/>
                <a:sym typeface="Oxygen Light"/>
              </a:rPr>
              <a:t>High</a:t>
            </a:r>
            <a:endParaRPr sz="800">
              <a:latin typeface="Oxygen Light"/>
              <a:ea typeface="Oxygen Light"/>
              <a:cs typeface="Oxygen Light"/>
              <a:sym typeface="Oxygen Light"/>
            </a:endParaRPr>
          </a:p>
        </p:txBody>
      </p:sp>
      <p:sp>
        <p:nvSpPr>
          <p:cNvPr id="612" name="Google Shape;612;p47"/>
          <p:cNvSpPr txBox="1"/>
          <p:nvPr/>
        </p:nvSpPr>
        <p:spPr>
          <a:xfrm rot="2473">
            <a:off x="5065600" y="3200827"/>
            <a:ext cx="417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Oxygen Light"/>
                <a:ea typeface="Oxygen Light"/>
                <a:cs typeface="Oxygen Light"/>
                <a:sym typeface="Oxygen Light"/>
              </a:rPr>
              <a:t>Low</a:t>
            </a:r>
            <a:endParaRPr sz="800">
              <a:latin typeface="Oxygen Light"/>
              <a:ea typeface="Oxygen Light"/>
              <a:cs typeface="Oxygen Light"/>
              <a:sym typeface="Oxygen Light"/>
            </a:endParaRPr>
          </a:p>
        </p:txBody>
      </p:sp>
      <p:sp>
        <p:nvSpPr>
          <p:cNvPr id="613" name="Google Shape;613;p47"/>
          <p:cNvSpPr txBox="1"/>
          <p:nvPr/>
        </p:nvSpPr>
        <p:spPr>
          <a:xfrm rot="2473">
            <a:off x="5678725" y="3698727"/>
            <a:ext cx="417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Oxygen Light"/>
                <a:ea typeface="Oxygen Light"/>
                <a:cs typeface="Oxygen Light"/>
                <a:sym typeface="Oxygen Light"/>
              </a:rPr>
              <a:t>Low</a:t>
            </a:r>
            <a:endParaRPr sz="800">
              <a:latin typeface="Oxygen Light"/>
              <a:ea typeface="Oxygen Light"/>
              <a:cs typeface="Oxygen Light"/>
              <a:sym typeface="Oxygen Light"/>
            </a:endParaRPr>
          </a:p>
        </p:txBody>
      </p:sp>
      <p:cxnSp>
        <p:nvCxnSpPr>
          <p:cNvPr id="614" name="Google Shape;614;p47"/>
          <p:cNvCxnSpPr/>
          <p:nvPr/>
        </p:nvCxnSpPr>
        <p:spPr>
          <a:xfrm>
            <a:off x="6817350" y="786250"/>
            <a:ext cx="20400" cy="2812200"/>
          </a:xfrm>
          <a:prstGeom prst="straightConnector1">
            <a:avLst/>
          </a:prstGeom>
          <a:noFill/>
          <a:ln w="9525" cap="flat" cmpd="sng">
            <a:solidFill>
              <a:schemeClr val="dk2"/>
            </a:solidFill>
            <a:prstDash val="dot"/>
            <a:round/>
            <a:headEnd type="none" w="med" len="med"/>
            <a:tailEnd type="none" w="med" len="med"/>
          </a:ln>
        </p:spPr>
      </p:cxnSp>
      <p:cxnSp>
        <p:nvCxnSpPr>
          <p:cNvPr id="615" name="Google Shape;615;p47"/>
          <p:cNvCxnSpPr/>
          <p:nvPr/>
        </p:nvCxnSpPr>
        <p:spPr>
          <a:xfrm rot="10800000" flipH="1">
            <a:off x="5475550" y="2229400"/>
            <a:ext cx="2717400" cy="6900"/>
          </a:xfrm>
          <a:prstGeom prst="straightConnector1">
            <a:avLst/>
          </a:prstGeom>
          <a:noFill/>
          <a:ln w="9525" cap="flat" cmpd="sng">
            <a:solidFill>
              <a:schemeClr val="dk2"/>
            </a:solidFill>
            <a:prstDash val="dot"/>
            <a:round/>
            <a:headEnd type="none" w="med" len="med"/>
            <a:tailEnd type="none" w="med" len="med"/>
          </a:ln>
        </p:spPr>
      </p:cxnSp>
      <p:sp>
        <p:nvSpPr>
          <p:cNvPr id="616" name="Google Shape;616;p47"/>
          <p:cNvSpPr txBox="1"/>
          <p:nvPr/>
        </p:nvSpPr>
        <p:spPr>
          <a:xfrm>
            <a:off x="5807550" y="1488350"/>
            <a:ext cx="799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rgbClr val="4A86E8"/>
                </a:solidFill>
                <a:latin typeface="Oxygen"/>
                <a:ea typeface="Oxygen"/>
                <a:cs typeface="Oxygen"/>
                <a:sym typeface="Oxygen"/>
              </a:rPr>
              <a:t>Easy Wins</a:t>
            </a:r>
            <a:endParaRPr sz="1000" b="1">
              <a:solidFill>
                <a:srgbClr val="4A86E8"/>
              </a:solidFill>
              <a:latin typeface="Oxygen"/>
              <a:ea typeface="Oxygen"/>
              <a:cs typeface="Oxygen"/>
              <a:sym typeface="Oxygen"/>
            </a:endParaRPr>
          </a:p>
        </p:txBody>
      </p:sp>
      <p:sp>
        <p:nvSpPr>
          <p:cNvPr id="617" name="Google Shape;617;p47"/>
          <p:cNvSpPr txBox="1"/>
          <p:nvPr/>
        </p:nvSpPr>
        <p:spPr>
          <a:xfrm>
            <a:off x="7047750" y="1473925"/>
            <a:ext cx="1094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rgbClr val="4A86E8"/>
                </a:solidFill>
                <a:latin typeface="Oxygen"/>
                <a:ea typeface="Oxygen"/>
                <a:cs typeface="Oxygen"/>
                <a:sym typeface="Oxygen"/>
              </a:rPr>
              <a:t>Major Projects</a:t>
            </a:r>
            <a:endParaRPr sz="1000" b="1">
              <a:solidFill>
                <a:srgbClr val="4A86E8"/>
              </a:solidFill>
              <a:latin typeface="Oxygen"/>
              <a:ea typeface="Oxygen"/>
              <a:cs typeface="Oxygen"/>
              <a:sym typeface="Oxygen"/>
            </a:endParaRPr>
          </a:p>
        </p:txBody>
      </p:sp>
      <p:sp>
        <p:nvSpPr>
          <p:cNvPr id="618" name="Google Shape;618;p47"/>
          <p:cNvSpPr txBox="1"/>
          <p:nvPr/>
        </p:nvSpPr>
        <p:spPr>
          <a:xfrm>
            <a:off x="5714825" y="2661300"/>
            <a:ext cx="946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rgbClr val="4A86E8"/>
                </a:solidFill>
                <a:latin typeface="Oxygen"/>
                <a:ea typeface="Oxygen"/>
                <a:cs typeface="Oxygen"/>
                <a:sym typeface="Oxygen"/>
              </a:rPr>
              <a:t>Incremental</a:t>
            </a:r>
            <a:endParaRPr sz="1000" b="1">
              <a:solidFill>
                <a:srgbClr val="4A86E8"/>
              </a:solidFill>
              <a:latin typeface="Oxygen"/>
              <a:ea typeface="Oxygen"/>
              <a:cs typeface="Oxygen"/>
              <a:sym typeface="Oxygen"/>
            </a:endParaRPr>
          </a:p>
        </p:txBody>
      </p:sp>
      <p:sp>
        <p:nvSpPr>
          <p:cNvPr id="619" name="Google Shape;619;p47"/>
          <p:cNvSpPr txBox="1"/>
          <p:nvPr/>
        </p:nvSpPr>
        <p:spPr>
          <a:xfrm>
            <a:off x="6993475" y="2645738"/>
            <a:ext cx="1362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rgbClr val="4A86E8"/>
                </a:solidFill>
                <a:latin typeface="Oxygen"/>
                <a:ea typeface="Oxygen"/>
                <a:cs typeface="Oxygen"/>
                <a:sym typeface="Oxygen"/>
              </a:rPr>
              <a:t>Thankless Tasks</a:t>
            </a:r>
            <a:endParaRPr sz="1000" b="1">
              <a:solidFill>
                <a:srgbClr val="4A86E8"/>
              </a:solidFill>
              <a:latin typeface="Oxygen"/>
              <a:ea typeface="Oxygen"/>
              <a:cs typeface="Oxygen"/>
              <a:sym typeface="Oxygen"/>
            </a:endParaRPr>
          </a:p>
        </p:txBody>
      </p:sp>
      <p:sp>
        <p:nvSpPr>
          <p:cNvPr id="620" name="Google Shape;620;p47"/>
          <p:cNvSpPr/>
          <p:nvPr/>
        </p:nvSpPr>
        <p:spPr>
          <a:xfrm>
            <a:off x="6817360" y="982700"/>
            <a:ext cx="172800" cy="1632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7"/>
          <p:cNvSpPr txBox="1"/>
          <p:nvPr/>
        </p:nvSpPr>
        <p:spPr>
          <a:xfrm>
            <a:off x="6703788" y="1106675"/>
            <a:ext cx="3999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latin typeface="Oxygen"/>
                <a:ea typeface="Oxygen"/>
                <a:cs typeface="Oxygen"/>
                <a:sym typeface="Oxygen"/>
              </a:rPr>
              <a:t>US5</a:t>
            </a:r>
            <a:endParaRPr sz="900" b="1">
              <a:latin typeface="Oxygen"/>
              <a:ea typeface="Oxygen"/>
              <a:cs typeface="Oxygen"/>
              <a:sym typeface="Oxygen"/>
            </a:endParaRPr>
          </a:p>
        </p:txBody>
      </p:sp>
      <p:sp>
        <p:nvSpPr>
          <p:cNvPr id="622" name="Google Shape;622;p47"/>
          <p:cNvSpPr txBox="1"/>
          <p:nvPr/>
        </p:nvSpPr>
        <p:spPr>
          <a:xfrm>
            <a:off x="5687275" y="1812625"/>
            <a:ext cx="3999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latin typeface="Oxygen"/>
                <a:ea typeface="Oxygen"/>
                <a:cs typeface="Oxygen"/>
                <a:sym typeface="Oxygen"/>
              </a:rPr>
              <a:t>US2</a:t>
            </a:r>
            <a:endParaRPr sz="900" b="1">
              <a:latin typeface="Oxygen"/>
              <a:ea typeface="Oxygen"/>
              <a:cs typeface="Oxygen"/>
              <a:sym typeface="Oxygen"/>
            </a:endParaRPr>
          </a:p>
        </p:txBody>
      </p:sp>
      <p:sp>
        <p:nvSpPr>
          <p:cNvPr id="623" name="Google Shape;623;p47"/>
          <p:cNvSpPr txBox="1"/>
          <p:nvPr/>
        </p:nvSpPr>
        <p:spPr>
          <a:xfrm>
            <a:off x="6066750" y="1324538"/>
            <a:ext cx="3999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latin typeface="Oxygen"/>
                <a:ea typeface="Oxygen"/>
                <a:cs typeface="Oxygen"/>
                <a:sym typeface="Oxygen"/>
              </a:rPr>
              <a:t>US1</a:t>
            </a:r>
            <a:endParaRPr sz="900" b="1">
              <a:latin typeface="Oxygen"/>
              <a:ea typeface="Oxygen"/>
              <a:cs typeface="Oxygen"/>
              <a:sym typeface="Oxygen"/>
            </a:endParaRPr>
          </a:p>
        </p:txBody>
      </p:sp>
      <p:sp>
        <p:nvSpPr>
          <p:cNvPr id="624" name="Google Shape;624;p47"/>
          <p:cNvSpPr txBox="1"/>
          <p:nvPr/>
        </p:nvSpPr>
        <p:spPr>
          <a:xfrm>
            <a:off x="5692988" y="2551088"/>
            <a:ext cx="4632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latin typeface="Oxygen"/>
                <a:ea typeface="Oxygen"/>
                <a:cs typeface="Oxygen"/>
                <a:sym typeface="Oxygen"/>
              </a:rPr>
              <a:t>US6</a:t>
            </a:r>
            <a:endParaRPr sz="900" b="1">
              <a:latin typeface="Oxygen"/>
              <a:ea typeface="Oxygen"/>
              <a:cs typeface="Oxygen"/>
              <a:sym typeface="Oxygen"/>
            </a:endParaRPr>
          </a:p>
        </p:txBody>
      </p:sp>
      <p:sp>
        <p:nvSpPr>
          <p:cNvPr id="625" name="Google Shape;625;p47"/>
          <p:cNvSpPr txBox="1"/>
          <p:nvPr/>
        </p:nvSpPr>
        <p:spPr>
          <a:xfrm>
            <a:off x="5956663" y="2287250"/>
            <a:ext cx="3999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latin typeface="Oxygen"/>
                <a:ea typeface="Oxygen"/>
                <a:cs typeface="Oxygen"/>
                <a:sym typeface="Oxygen"/>
              </a:rPr>
              <a:t>US3</a:t>
            </a:r>
            <a:endParaRPr sz="900" b="1">
              <a:latin typeface="Oxygen"/>
              <a:ea typeface="Oxygen"/>
              <a:cs typeface="Oxygen"/>
              <a:sym typeface="Oxygen"/>
            </a:endParaRPr>
          </a:p>
        </p:txBody>
      </p:sp>
      <p:sp>
        <p:nvSpPr>
          <p:cNvPr id="626" name="Google Shape;626;p47"/>
          <p:cNvSpPr txBox="1"/>
          <p:nvPr/>
        </p:nvSpPr>
        <p:spPr>
          <a:xfrm>
            <a:off x="5687275" y="2181850"/>
            <a:ext cx="4632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latin typeface="Oxygen"/>
                <a:ea typeface="Oxygen"/>
                <a:cs typeface="Oxygen"/>
                <a:sym typeface="Oxygen"/>
              </a:rPr>
              <a:t>US4</a:t>
            </a:r>
            <a:endParaRPr sz="900" b="1">
              <a:latin typeface="Oxygen"/>
              <a:ea typeface="Oxygen"/>
              <a:cs typeface="Oxygen"/>
              <a:sym typeface="Oxygen"/>
            </a:endParaRPr>
          </a:p>
        </p:txBody>
      </p:sp>
      <p:sp>
        <p:nvSpPr>
          <p:cNvPr id="627" name="Google Shape;627;p47"/>
          <p:cNvSpPr/>
          <p:nvPr/>
        </p:nvSpPr>
        <p:spPr>
          <a:xfrm>
            <a:off x="6180310" y="1215913"/>
            <a:ext cx="172800" cy="1632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7"/>
          <p:cNvSpPr/>
          <p:nvPr/>
        </p:nvSpPr>
        <p:spPr>
          <a:xfrm>
            <a:off x="5800835" y="1747263"/>
            <a:ext cx="172800" cy="1632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7"/>
          <p:cNvSpPr/>
          <p:nvPr/>
        </p:nvSpPr>
        <p:spPr>
          <a:xfrm>
            <a:off x="6028323" y="2184638"/>
            <a:ext cx="172800" cy="1632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7"/>
          <p:cNvSpPr/>
          <p:nvPr/>
        </p:nvSpPr>
        <p:spPr>
          <a:xfrm>
            <a:off x="5800835" y="2425263"/>
            <a:ext cx="172800" cy="1632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7"/>
          <p:cNvSpPr/>
          <p:nvPr/>
        </p:nvSpPr>
        <p:spPr>
          <a:xfrm>
            <a:off x="5800835" y="2086263"/>
            <a:ext cx="172800" cy="1632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7"/>
          <p:cNvSpPr txBox="1"/>
          <p:nvPr/>
        </p:nvSpPr>
        <p:spPr>
          <a:xfrm>
            <a:off x="5482600" y="4223750"/>
            <a:ext cx="3028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chemeClr val="dk1"/>
                </a:solidFill>
                <a:latin typeface="Oxygen"/>
                <a:ea typeface="Oxygen"/>
                <a:cs typeface="Oxygen"/>
                <a:sym typeface="Oxygen"/>
              </a:rPr>
              <a:t>Priority Sequence: </a:t>
            </a:r>
            <a:endParaRPr sz="1000" b="1">
              <a:solidFill>
                <a:schemeClr val="dk1"/>
              </a:solidFill>
              <a:latin typeface="Oxygen"/>
              <a:ea typeface="Oxygen"/>
              <a:cs typeface="Oxygen"/>
              <a:sym typeface="Oxygen"/>
            </a:endParaRPr>
          </a:p>
          <a:p>
            <a:pPr marL="0" lvl="0" indent="0" algn="l" rtl="0">
              <a:spcBef>
                <a:spcPts val="0"/>
              </a:spcBef>
              <a:spcAft>
                <a:spcPts val="0"/>
              </a:spcAft>
              <a:buNone/>
            </a:pPr>
            <a:endParaRPr sz="1000" b="1">
              <a:solidFill>
                <a:schemeClr val="dk1"/>
              </a:solidFill>
              <a:latin typeface="Oxygen"/>
              <a:ea typeface="Oxygen"/>
              <a:cs typeface="Oxygen"/>
              <a:sym typeface="Oxygen"/>
            </a:endParaRPr>
          </a:p>
          <a:p>
            <a:pPr marL="0" lvl="0" indent="0" algn="l" rtl="0">
              <a:spcBef>
                <a:spcPts val="0"/>
              </a:spcBef>
              <a:spcAft>
                <a:spcPts val="0"/>
              </a:spcAft>
              <a:buNone/>
            </a:pPr>
            <a:r>
              <a:rPr lang="en" sz="1000" b="1">
                <a:solidFill>
                  <a:srgbClr val="4A86E8"/>
                </a:solidFill>
                <a:latin typeface="Oxygen"/>
                <a:ea typeface="Oxygen"/>
                <a:cs typeface="Oxygen"/>
                <a:sym typeface="Oxygen"/>
              </a:rPr>
              <a:t>US5 &gt; US1 &gt; US2 &gt; US4 &gt; US3 &gt; US6</a:t>
            </a:r>
            <a:endParaRPr sz="1000" b="1">
              <a:solidFill>
                <a:srgbClr val="4A86E8"/>
              </a:solidFill>
              <a:latin typeface="Oxygen"/>
              <a:ea typeface="Oxygen"/>
              <a:cs typeface="Oxygen"/>
              <a:sym typeface="Oxygen"/>
            </a:endParaRPr>
          </a:p>
        </p:txBody>
      </p:sp>
      <p:sp>
        <p:nvSpPr>
          <p:cNvPr id="633" name="Google Shape;633;p47"/>
          <p:cNvSpPr txBox="1"/>
          <p:nvPr/>
        </p:nvSpPr>
        <p:spPr>
          <a:xfrm>
            <a:off x="216825" y="737375"/>
            <a:ext cx="4427100" cy="3343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200" b="1">
                <a:solidFill>
                  <a:schemeClr val="dk1"/>
                </a:solidFill>
                <a:latin typeface="Calibri"/>
                <a:ea typeface="Calibri"/>
                <a:cs typeface="Calibri"/>
                <a:sym typeface="Calibri"/>
              </a:rPr>
              <a:t>Criteria:</a:t>
            </a:r>
            <a:endParaRPr sz="1200" b="1">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1. Quick wins (high impact, low effort)</a:t>
            </a:r>
            <a:r>
              <a:rPr lang="en" sz="1200" baseline="30000">
                <a:solidFill>
                  <a:schemeClr val="dk1"/>
                </a:solidFill>
                <a:latin typeface="Calibri"/>
                <a:ea typeface="Calibri"/>
                <a:cs typeface="Calibri"/>
                <a:sym typeface="Calibri"/>
              </a:rPr>
              <a:t>[1]</a:t>
            </a:r>
            <a:endParaRPr sz="1200" baseline="300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2. Major projects (high impact, high effort) </a:t>
            </a:r>
            <a:r>
              <a:rPr lang="en" sz="1200" baseline="30000">
                <a:solidFill>
                  <a:schemeClr val="dk1"/>
                </a:solidFill>
                <a:latin typeface="Calibri"/>
                <a:ea typeface="Calibri"/>
                <a:cs typeface="Calibri"/>
                <a:sym typeface="Calibri"/>
              </a:rPr>
              <a:t>[1]</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3. Fill-ins (low impact, low effort)</a:t>
            </a:r>
            <a:r>
              <a:rPr lang="en" sz="1200" baseline="30000">
                <a:solidFill>
                  <a:schemeClr val="dk1"/>
                </a:solidFill>
                <a:latin typeface="Calibri"/>
                <a:ea typeface="Calibri"/>
                <a:cs typeface="Calibri"/>
                <a:sym typeface="Calibri"/>
              </a:rPr>
              <a:t>[1]</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4. Thankless tasks (low impact, high effort)</a:t>
            </a:r>
            <a:r>
              <a:rPr lang="en" sz="1200" baseline="30000">
                <a:solidFill>
                  <a:schemeClr val="dk1"/>
                </a:solidFill>
                <a:latin typeface="Calibri"/>
                <a:ea typeface="Calibri"/>
                <a:cs typeface="Calibri"/>
                <a:sym typeface="Calibri"/>
              </a:rPr>
              <a:t>[1]</a:t>
            </a:r>
            <a:endParaRPr sz="1200" baseline="300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Calibri"/>
              <a:ea typeface="Calibri"/>
              <a:cs typeface="Calibri"/>
              <a:sym typeface="Calibri"/>
            </a:endParaRPr>
          </a:p>
          <a:p>
            <a:pPr marL="457200" lvl="0" indent="-304800" algn="l" rtl="0">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User story 5 related to restricting access and setting roles and privileges is of highest importance as it will ensure that employees and users outside the organization do not have unauthorized access to the data.</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1200">
              <a:solidFill>
                <a:schemeClr val="dk1"/>
              </a:solidFill>
              <a:latin typeface="Calibri"/>
              <a:ea typeface="Calibri"/>
              <a:cs typeface="Calibri"/>
              <a:sym typeface="Calibri"/>
            </a:endParaRPr>
          </a:p>
          <a:p>
            <a:pPr marL="457200" lvl="0" indent="-304800" algn="l" rtl="0">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User story 4 which allows data analyst to generate finance report is of lowest priority as this report can be generated even now and is not a blocker at the moment. It’s a nice to have feature.</a:t>
            </a:r>
            <a:endParaRPr sz="1200">
              <a:solidFill>
                <a:schemeClr val="dk1"/>
              </a:solidFill>
              <a:latin typeface="Calibri"/>
              <a:ea typeface="Calibri"/>
              <a:cs typeface="Calibri"/>
              <a:sym typeface="Calibri"/>
            </a:endParaRPr>
          </a:p>
        </p:txBody>
      </p:sp>
      <p:sp>
        <p:nvSpPr>
          <p:cNvPr id="634" name="Google Shape;634;p47"/>
          <p:cNvSpPr txBox="1"/>
          <p:nvPr/>
        </p:nvSpPr>
        <p:spPr>
          <a:xfrm>
            <a:off x="13750" y="4831050"/>
            <a:ext cx="66138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700">
                <a:solidFill>
                  <a:schemeClr val="dk1"/>
                </a:solidFill>
                <a:latin typeface="Calibri"/>
                <a:ea typeface="Calibri"/>
                <a:cs typeface="Calibri"/>
                <a:sym typeface="Calibri"/>
              </a:rPr>
              <a:t>[1] Product Plan, “Action Priority Matrix” </a:t>
            </a:r>
            <a:r>
              <a:rPr lang="en" sz="600" u="sng">
                <a:solidFill>
                  <a:srgbClr val="2200CC"/>
                </a:solidFill>
                <a:latin typeface="Calibri"/>
                <a:ea typeface="Calibri"/>
                <a:cs typeface="Calibri"/>
                <a:sym typeface="Calibri"/>
              </a:rPr>
              <a:t>(</a:t>
            </a:r>
            <a:r>
              <a:rPr lang="en" sz="600" u="sng">
                <a:solidFill>
                  <a:srgbClr val="1155CC"/>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https://www.productplan.com/glossary/action-priority-matrix/</a:t>
            </a:r>
            <a:r>
              <a:rPr lang="en" sz="700">
                <a:solidFill>
                  <a:schemeClr val="dk1"/>
                </a:solidFill>
                <a:latin typeface="Calibri"/>
                <a:ea typeface="Calibri"/>
                <a:cs typeface="Calibri"/>
                <a:sym typeface="Calibri"/>
              </a:rPr>
              <a:t>)</a:t>
            </a:r>
            <a:endParaRPr sz="7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48"/>
          <p:cNvSpPr txBox="1">
            <a:spLocks noGrp="1"/>
          </p:cNvSpPr>
          <p:nvPr>
            <p:ph type="ctrTitle"/>
          </p:nvPr>
        </p:nvSpPr>
        <p:spPr>
          <a:xfrm>
            <a:off x="129375" y="441900"/>
            <a:ext cx="5403600" cy="25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Relative Sizing</a:t>
            </a:r>
            <a:endParaRPr/>
          </a:p>
        </p:txBody>
      </p:sp>
      <p:cxnSp>
        <p:nvCxnSpPr>
          <p:cNvPr id="640" name="Google Shape;640;p48"/>
          <p:cNvCxnSpPr/>
          <p:nvPr/>
        </p:nvCxnSpPr>
        <p:spPr>
          <a:xfrm>
            <a:off x="2429100" y="441900"/>
            <a:ext cx="6714900" cy="9600"/>
          </a:xfrm>
          <a:prstGeom prst="straightConnector1">
            <a:avLst/>
          </a:prstGeom>
          <a:noFill/>
          <a:ln w="76200" cap="flat" cmpd="sng">
            <a:solidFill>
              <a:schemeClr val="accent1"/>
            </a:solidFill>
            <a:prstDash val="solid"/>
            <a:round/>
            <a:headEnd type="none" w="med" len="med"/>
            <a:tailEnd type="none" w="med" len="med"/>
          </a:ln>
        </p:spPr>
      </p:cxnSp>
      <p:sp>
        <p:nvSpPr>
          <p:cNvPr id="641" name="Google Shape;641;p48"/>
          <p:cNvSpPr txBox="1"/>
          <p:nvPr/>
        </p:nvSpPr>
        <p:spPr>
          <a:xfrm>
            <a:off x="171875" y="441900"/>
            <a:ext cx="4803600" cy="4485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200"/>
              </a:spcBef>
              <a:spcAft>
                <a:spcPts val="0"/>
              </a:spcAft>
              <a:buNone/>
            </a:pPr>
            <a:r>
              <a:rPr lang="en" sz="1200">
                <a:solidFill>
                  <a:schemeClr val="accent1"/>
                </a:solidFill>
                <a:latin typeface="Abril Fatface"/>
                <a:ea typeface="Abril Fatface"/>
                <a:cs typeface="Abril Fatface"/>
                <a:sym typeface="Abril Fatface"/>
              </a:rPr>
              <a:t>3 Factors that were considered: </a:t>
            </a:r>
            <a:endParaRPr sz="1300">
              <a:solidFill>
                <a:schemeClr val="dk1"/>
              </a:solidFill>
              <a:latin typeface="Calibri"/>
              <a:ea typeface="Calibri"/>
              <a:cs typeface="Calibri"/>
              <a:sym typeface="Calibri"/>
            </a:endParaRPr>
          </a:p>
          <a:p>
            <a:pPr marL="457200" marR="0" lvl="0" indent="-304800" algn="l" rtl="0">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Effort. How much work is required to complete this task?</a:t>
            </a:r>
            <a:r>
              <a:rPr lang="en" sz="1200" baseline="30000">
                <a:solidFill>
                  <a:srgbClr val="080707"/>
                </a:solidFill>
                <a:latin typeface="Calibri"/>
                <a:ea typeface="Calibri"/>
                <a:cs typeface="Calibri"/>
                <a:sym typeface="Calibri"/>
              </a:rPr>
              <a:t>[1]</a:t>
            </a:r>
            <a:endParaRPr sz="1200">
              <a:solidFill>
                <a:schemeClr val="dk1"/>
              </a:solidFill>
              <a:latin typeface="Calibri"/>
              <a:ea typeface="Calibri"/>
              <a:cs typeface="Calibri"/>
              <a:sym typeface="Calibri"/>
            </a:endParaRPr>
          </a:p>
          <a:p>
            <a:pPr marL="457200" marR="0" lvl="0" indent="-304800" algn="l" rtl="0">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Complexity. How difficult or complicated is this task?</a:t>
            </a:r>
            <a:r>
              <a:rPr lang="en" sz="1200" baseline="30000">
                <a:solidFill>
                  <a:srgbClr val="080707"/>
                </a:solidFill>
                <a:latin typeface="Calibri"/>
                <a:ea typeface="Calibri"/>
                <a:cs typeface="Calibri"/>
                <a:sym typeface="Calibri"/>
              </a:rPr>
              <a:t>[1]</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457200" marR="0" lvl="0" indent="-304800" algn="l" rtl="0">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Uncertainty. Do we know exactly what must be done to accomplish this task, or will we need to learn as we go?</a:t>
            </a:r>
            <a:r>
              <a:rPr lang="en" sz="1200" baseline="30000">
                <a:solidFill>
                  <a:srgbClr val="080707"/>
                </a:solidFill>
                <a:latin typeface="Calibri"/>
                <a:ea typeface="Calibri"/>
                <a:cs typeface="Calibri"/>
                <a:sym typeface="Calibri"/>
              </a:rPr>
              <a:t>[1]</a:t>
            </a:r>
            <a:endParaRPr sz="1200">
              <a:solidFill>
                <a:schemeClr val="dk1"/>
              </a:solidFill>
              <a:latin typeface="Calibri"/>
              <a:ea typeface="Calibri"/>
              <a:cs typeface="Calibri"/>
              <a:sym typeface="Calibri"/>
            </a:endParaRPr>
          </a:p>
          <a:p>
            <a:pPr marL="0" lvl="0" indent="0" algn="l" rtl="0">
              <a:lnSpc>
                <a:spcPct val="115000"/>
              </a:lnSpc>
              <a:spcBef>
                <a:spcPts val="1200"/>
              </a:spcBef>
              <a:spcAft>
                <a:spcPts val="0"/>
              </a:spcAft>
              <a:buNone/>
            </a:pPr>
            <a:r>
              <a:rPr lang="en" sz="1200">
                <a:solidFill>
                  <a:schemeClr val="accent1"/>
                </a:solidFill>
                <a:latin typeface="Abril Fatface"/>
                <a:ea typeface="Abril Fatface"/>
                <a:cs typeface="Abril Fatface"/>
                <a:sym typeface="Abril Fatface"/>
              </a:rPr>
              <a:t>Story Point Algorithm - T shirt sizing:</a:t>
            </a:r>
            <a:endParaRPr sz="1300">
              <a:solidFill>
                <a:schemeClr val="dk1"/>
              </a:solidFill>
              <a:latin typeface="Calibri"/>
              <a:ea typeface="Calibri"/>
              <a:cs typeface="Calibri"/>
              <a:sym typeface="Calibri"/>
            </a:endParaRPr>
          </a:p>
          <a:p>
            <a:pPr marL="457200" lvl="0" indent="-304800" algn="l" rtl="0">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It typically starts with deciding the sizes:  XS, S, M, L, XL </a:t>
            </a:r>
            <a:r>
              <a:rPr lang="en" sz="1200" baseline="30000">
                <a:solidFill>
                  <a:srgbClr val="080707"/>
                </a:solidFill>
                <a:latin typeface="Calibri"/>
                <a:ea typeface="Calibri"/>
                <a:cs typeface="Calibri"/>
                <a:sym typeface="Calibri"/>
              </a:rPr>
              <a:t>[1]</a:t>
            </a:r>
            <a:endParaRPr sz="1200">
              <a:solidFill>
                <a:schemeClr val="dk1"/>
              </a:solidFill>
              <a:latin typeface="Calibri"/>
              <a:ea typeface="Calibri"/>
              <a:cs typeface="Calibri"/>
              <a:sym typeface="Calibri"/>
            </a:endParaRPr>
          </a:p>
          <a:p>
            <a:pPr marL="457200" lvl="0" indent="-304800" algn="l" rtl="0">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 person is given one story at a time and asked to assign it a size. He/she must consider the effort, complexity, and uncertainty of the user story to size it.</a:t>
            </a:r>
            <a:endParaRPr sz="1200">
              <a:solidFill>
                <a:schemeClr val="dk1"/>
              </a:solidFill>
              <a:latin typeface="Calibri"/>
              <a:ea typeface="Calibri"/>
              <a:cs typeface="Calibri"/>
              <a:sym typeface="Calibri"/>
            </a:endParaRPr>
          </a:p>
          <a:p>
            <a:pPr marL="457200" lvl="0" indent="-304800" algn="l" rtl="0">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Estimation is done based on the majority size picked by the team.</a:t>
            </a:r>
            <a:endParaRPr sz="1200">
              <a:solidFill>
                <a:schemeClr val="dk1"/>
              </a:solidFill>
              <a:latin typeface="Calibri"/>
              <a:ea typeface="Calibri"/>
              <a:cs typeface="Calibri"/>
              <a:sym typeface="Calibri"/>
            </a:endParaRPr>
          </a:p>
          <a:p>
            <a:pPr marL="457200" lvl="0" indent="-304800" algn="l" rtl="0">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Repeat until each item is estimated.</a:t>
            </a:r>
            <a:endParaRPr sz="1200">
              <a:solidFill>
                <a:schemeClr val="dk1"/>
              </a:solidFill>
              <a:latin typeface="Calibri"/>
              <a:ea typeface="Calibri"/>
              <a:cs typeface="Calibri"/>
              <a:sym typeface="Calibri"/>
            </a:endParaRPr>
          </a:p>
          <a:p>
            <a:pPr marL="457200" lvl="0" indent="-304800" algn="l" rtl="0">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Once all the items have been estimated, a mapping from t-shirt sizing to the quantitative aspect should be done.</a:t>
            </a:r>
            <a:endParaRPr sz="1200">
              <a:latin typeface="Calibri"/>
              <a:ea typeface="Calibri"/>
              <a:cs typeface="Calibri"/>
              <a:sym typeface="Calibri"/>
            </a:endParaRPr>
          </a:p>
        </p:txBody>
      </p:sp>
      <p:sp>
        <p:nvSpPr>
          <p:cNvPr id="642" name="Google Shape;642;p48"/>
          <p:cNvSpPr txBox="1"/>
          <p:nvPr/>
        </p:nvSpPr>
        <p:spPr>
          <a:xfrm>
            <a:off x="5066125" y="777250"/>
            <a:ext cx="4035900" cy="3101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solidFill>
                  <a:schemeClr val="dk1"/>
                </a:solidFill>
                <a:latin typeface="Calibri"/>
                <a:ea typeface="Calibri"/>
                <a:cs typeface="Calibri"/>
                <a:sym typeface="Calibri"/>
              </a:rPr>
              <a:t>On the basis of T-shirt sizing, we decided to give Story point as follows:</a:t>
            </a:r>
            <a:endParaRPr sz="1200">
              <a:solidFill>
                <a:schemeClr val="dk1"/>
              </a:solidFill>
              <a:latin typeface="Calibri"/>
              <a:ea typeface="Calibri"/>
              <a:cs typeface="Calibri"/>
              <a:sym typeface="Calibri"/>
            </a:endParaRPr>
          </a:p>
          <a:p>
            <a:pPr marL="457200" lvl="0" indent="-304800" algn="l" rtl="0">
              <a:lnSpc>
                <a:spcPct val="115000"/>
              </a:lnSpc>
              <a:spcBef>
                <a:spcPts val="120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34 Story Points (XL): High Uncertainty, High Complex Task &amp; High Effort.</a:t>
            </a:r>
            <a:endParaRPr sz="1200">
              <a:solidFill>
                <a:schemeClr val="dk1"/>
              </a:solidFill>
              <a:latin typeface="Calibri"/>
              <a:ea typeface="Calibri"/>
              <a:cs typeface="Calibri"/>
              <a:sym typeface="Calibri"/>
            </a:endParaRPr>
          </a:p>
          <a:p>
            <a:pPr marL="457200" lvl="0" indent="-304800" algn="l" rtl="0">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21 Story Points (L): High Complexity &amp; High Effort.</a:t>
            </a:r>
            <a:endParaRPr sz="1200">
              <a:solidFill>
                <a:schemeClr val="dk1"/>
              </a:solidFill>
              <a:latin typeface="Calibri"/>
              <a:ea typeface="Calibri"/>
              <a:cs typeface="Calibri"/>
              <a:sym typeface="Calibri"/>
            </a:endParaRPr>
          </a:p>
          <a:p>
            <a:pPr marL="457200" lvl="0" indent="-304800" algn="l" rtl="0">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13 Story Points (M): Medium Complexity and High Effort</a:t>
            </a:r>
            <a:endParaRPr sz="1200">
              <a:solidFill>
                <a:schemeClr val="dk1"/>
              </a:solidFill>
              <a:latin typeface="Calibri"/>
              <a:ea typeface="Calibri"/>
              <a:cs typeface="Calibri"/>
              <a:sym typeface="Calibri"/>
            </a:endParaRPr>
          </a:p>
          <a:p>
            <a:pPr marL="457200" lvl="0" indent="-304800" algn="l" rtl="0">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8 Story Points (S): Medium Effort, team has understanding of the task and some expertise in it.</a:t>
            </a:r>
            <a:endParaRPr sz="1200">
              <a:solidFill>
                <a:schemeClr val="dk1"/>
              </a:solidFill>
              <a:latin typeface="Calibri"/>
              <a:ea typeface="Calibri"/>
              <a:cs typeface="Calibri"/>
              <a:sym typeface="Calibri"/>
            </a:endParaRPr>
          </a:p>
          <a:p>
            <a:pPr marL="457200" lvl="0" indent="-304800" algn="l" rtl="0">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5 Story Points (XS): Simple Task, team has experts and has performed such tasks in the past.</a:t>
            </a:r>
            <a:endParaRPr sz="1200">
              <a:solidFill>
                <a:schemeClr val="dk1"/>
              </a:solidFill>
              <a:latin typeface="Calibri"/>
              <a:ea typeface="Calibri"/>
              <a:cs typeface="Calibri"/>
              <a:sym typeface="Calibri"/>
            </a:endParaRPr>
          </a:p>
        </p:txBody>
      </p:sp>
      <p:sp>
        <p:nvSpPr>
          <p:cNvPr id="643" name="Google Shape;643;p48"/>
          <p:cNvSpPr txBox="1"/>
          <p:nvPr/>
        </p:nvSpPr>
        <p:spPr>
          <a:xfrm>
            <a:off x="0" y="4813450"/>
            <a:ext cx="7821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600">
                <a:latin typeface="Calibri"/>
                <a:ea typeface="Calibri"/>
                <a:cs typeface="Calibri"/>
                <a:sym typeface="Calibri"/>
              </a:rPr>
              <a:t>[1] Cotton, T. (2020) “How to Estimate Agile Stories: Introducing Relative Sizing”. LeanDog (</a:t>
            </a:r>
            <a:r>
              <a:rPr lang="en" sz="600" u="sng">
                <a:solidFill>
                  <a:srgbClr val="1155CC"/>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https://www.leandog.com/blog/how-to-estimate-agile-stories-relative-sizing</a:t>
            </a:r>
            <a:r>
              <a:rPr lang="en" sz="600">
                <a:solidFill>
                  <a:srgbClr val="4A86E8"/>
                </a:solidFill>
                <a:latin typeface="Calibri"/>
                <a:ea typeface="Calibri"/>
                <a:cs typeface="Calibri"/>
                <a:sym typeface="Calibri"/>
              </a:rPr>
              <a:t> </a:t>
            </a:r>
            <a:r>
              <a:rPr lang="en" sz="600">
                <a:solidFill>
                  <a:schemeClr val="dk1"/>
                </a:solidFill>
                <a:latin typeface="Calibri"/>
                <a:ea typeface="Calibri"/>
                <a:cs typeface="Calibri"/>
                <a:sym typeface="Calibri"/>
              </a:rPr>
              <a:t>)</a:t>
            </a:r>
            <a:endParaRPr sz="6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600">
                <a:solidFill>
                  <a:schemeClr val="dk1"/>
                </a:solidFill>
                <a:latin typeface="Calibri"/>
                <a:ea typeface="Calibri"/>
                <a:cs typeface="Calibri"/>
                <a:sym typeface="Calibri"/>
              </a:rPr>
              <a:t>[2] ProductPlan.com, “Fibonacci Agile Estimation” (</a:t>
            </a:r>
            <a:r>
              <a:rPr lang="en" sz="600" u="sng">
                <a:solidFill>
                  <a:srgbClr val="1155CC"/>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https://www.productplan.com/glossary/fibonacci-agile-estimation/</a:t>
            </a:r>
            <a:r>
              <a:rPr lang="en" sz="600" u="sng">
                <a:solidFill>
                  <a:srgbClr val="2200CC"/>
                </a:solidFill>
                <a:latin typeface="Calibri"/>
                <a:ea typeface="Calibri"/>
                <a:cs typeface="Calibri"/>
                <a:sym typeface="Calibri"/>
              </a:rPr>
              <a:t>) </a:t>
            </a:r>
            <a:endParaRPr sz="600">
              <a:solidFill>
                <a:schemeClr val="dk1"/>
              </a:solidFill>
              <a:latin typeface="Calibri"/>
              <a:ea typeface="Calibri"/>
              <a:cs typeface="Calibri"/>
              <a:sym typeface="Calibri"/>
            </a:endParaRPr>
          </a:p>
          <a:p>
            <a:pPr marL="0" lvl="0" indent="0" algn="l" rtl="0">
              <a:spcBef>
                <a:spcPts val="0"/>
              </a:spcBef>
              <a:spcAft>
                <a:spcPts val="0"/>
              </a:spcAft>
              <a:buNone/>
            </a:pPr>
            <a:endParaRPr sz="600">
              <a:latin typeface="Calibri"/>
              <a:ea typeface="Calibri"/>
              <a:cs typeface="Calibri"/>
              <a:sym typeface="Calibri"/>
            </a:endParaRPr>
          </a:p>
        </p:txBody>
      </p:sp>
      <p:sp>
        <p:nvSpPr>
          <p:cNvPr id="644" name="Google Shape;644;p48"/>
          <p:cNvSpPr txBox="1"/>
          <p:nvPr/>
        </p:nvSpPr>
        <p:spPr>
          <a:xfrm>
            <a:off x="13750" y="-49725"/>
            <a:ext cx="885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Simple</a:t>
            </a:r>
            <a:endParaRPr sz="1000">
              <a:latin typeface="Oxygen Light"/>
              <a:ea typeface="Oxygen Light"/>
              <a:cs typeface="Oxygen Light"/>
              <a:sym typeface="Oxygen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49"/>
          <p:cNvSpPr txBox="1">
            <a:spLocks noGrp="1"/>
          </p:cNvSpPr>
          <p:nvPr>
            <p:ph type="ctrTitle"/>
          </p:nvPr>
        </p:nvSpPr>
        <p:spPr>
          <a:xfrm>
            <a:off x="129375" y="441900"/>
            <a:ext cx="5403600" cy="25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Story Point Allocation</a:t>
            </a:r>
            <a:endParaRPr/>
          </a:p>
        </p:txBody>
      </p:sp>
      <p:cxnSp>
        <p:nvCxnSpPr>
          <p:cNvPr id="650" name="Google Shape;650;p49"/>
          <p:cNvCxnSpPr/>
          <p:nvPr/>
        </p:nvCxnSpPr>
        <p:spPr>
          <a:xfrm>
            <a:off x="3423825" y="446750"/>
            <a:ext cx="5720100" cy="4800"/>
          </a:xfrm>
          <a:prstGeom prst="straightConnector1">
            <a:avLst/>
          </a:prstGeom>
          <a:noFill/>
          <a:ln w="76200" cap="flat" cmpd="sng">
            <a:solidFill>
              <a:schemeClr val="accent1"/>
            </a:solidFill>
            <a:prstDash val="solid"/>
            <a:round/>
            <a:headEnd type="none" w="med" len="med"/>
            <a:tailEnd type="none" w="med" len="med"/>
          </a:ln>
        </p:spPr>
      </p:cxnSp>
      <p:graphicFrame>
        <p:nvGraphicFramePr>
          <p:cNvPr id="651" name="Google Shape;651;p49"/>
          <p:cNvGraphicFramePr/>
          <p:nvPr/>
        </p:nvGraphicFramePr>
        <p:xfrm>
          <a:off x="882925" y="1061813"/>
          <a:ext cx="3000000" cy="3000000"/>
        </p:xfrm>
        <a:graphic>
          <a:graphicData uri="http://schemas.openxmlformats.org/drawingml/2006/table">
            <a:tbl>
              <a:tblPr>
                <a:noFill/>
                <a:tableStyleId>{CDEAD7A0-B9C1-4A32-AF16-768B767F9DED}</a:tableStyleId>
              </a:tblPr>
              <a:tblGrid>
                <a:gridCol w="1331825">
                  <a:extLst>
                    <a:ext uri="{9D8B030D-6E8A-4147-A177-3AD203B41FA5}">
                      <a16:colId xmlns:a16="http://schemas.microsoft.com/office/drawing/2014/main" val="20000"/>
                    </a:ext>
                  </a:extLst>
                </a:gridCol>
                <a:gridCol w="1397925">
                  <a:extLst>
                    <a:ext uri="{9D8B030D-6E8A-4147-A177-3AD203B41FA5}">
                      <a16:colId xmlns:a16="http://schemas.microsoft.com/office/drawing/2014/main" val="20001"/>
                    </a:ext>
                  </a:extLst>
                </a:gridCol>
                <a:gridCol w="844725">
                  <a:extLst>
                    <a:ext uri="{9D8B030D-6E8A-4147-A177-3AD203B41FA5}">
                      <a16:colId xmlns:a16="http://schemas.microsoft.com/office/drawing/2014/main" val="20002"/>
                    </a:ext>
                  </a:extLst>
                </a:gridCol>
                <a:gridCol w="1601175">
                  <a:extLst>
                    <a:ext uri="{9D8B030D-6E8A-4147-A177-3AD203B41FA5}">
                      <a16:colId xmlns:a16="http://schemas.microsoft.com/office/drawing/2014/main" val="20003"/>
                    </a:ext>
                  </a:extLst>
                </a:gridCol>
                <a:gridCol w="1515900">
                  <a:extLst>
                    <a:ext uri="{9D8B030D-6E8A-4147-A177-3AD203B41FA5}">
                      <a16:colId xmlns:a16="http://schemas.microsoft.com/office/drawing/2014/main" val="20004"/>
                    </a:ext>
                  </a:extLst>
                </a:gridCol>
                <a:gridCol w="686600">
                  <a:extLst>
                    <a:ext uri="{9D8B030D-6E8A-4147-A177-3AD203B41FA5}">
                      <a16:colId xmlns:a16="http://schemas.microsoft.com/office/drawing/2014/main" val="20005"/>
                    </a:ext>
                  </a:extLst>
                </a:gridCol>
              </a:tblGrid>
              <a:tr h="582450">
                <a:tc>
                  <a:txBody>
                    <a:bodyPr/>
                    <a:lstStyle/>
                    <a:p>
                      <a:pPr marL="0" lvl="0" indent="0" algn="ctr" rtl="0">
                        <a:spcBef>
                          <a:spcPts val="0"/>
                        </a:spcBef>
                        <a:spcAft>
                          <a:spcPts val="0"/>
                        </a:spcAft>
                        <a:buNone/>
                      </a:pPr>
                      <a:endParaRPr b="1">
                        <a:solidFill>
                          <a:schemeClr val="accent1"/>
                        </a:solidFill>
                        <a:latin typeface="Oxygen"/>
                        <a:ea typeface="Oxygen"/>
                        <a:cs typeface="Oxygen"/>
                        <a:sym typeface="Oxygen"/>
                      </a:endParaRPr>
                    </a:p>
                  </a:txBody>
                  <a:tcPr marL="91425" marR="91425" marT="91425" marB="91425" anchor="ctr">
                    <a:lnL w="9525" cap="flat" cmpd="sng">
                      <a:solidFill>
                        <a:srgbClr val="9E9E9E">
                          <a:alpha val="0"/>
                        </a:srgbClr>
                      </a:solidFill>
                      <a:prstDash val="solid"/>
                      <a:round/>
                      <a:headEnd type="none" w="sm" len="sm"/>
                      <a:tailEnd type="none" w="sm" len="sm"/>
                    </a:lnL>
                    <a:lnT w="9525" cap="flat" cmpd="sng">
                      <a:solidFill>
                        <a:srgbClr val="9E9E9E">
                          <a:alpha val="0"/>
                        </a:srgbClr>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accent1"/>
                          </a:solidFill>
                          <a:latin typeface="Oxygen"/>
                          <a:ea typeface="Oxygen"/>
                          <a:cs typeface="Oxygen"/>
                          <a:sym typeface="Oxygen"/>
                        </a:rPr>
                        <a:t>Design &amp; Development</a:t>
                      </a:r>
                      <a:endParaRPr b="1">
                        <a:solidFill>
                          <a:schemeClr val="accent1"/>
                        </a:solidFill>
                        <a:latin typeface="Oxygen"/>
                        <a:ea typeface="Oxygen"/>
                        <a:cs typeface="Oxygen"/>
                        <a:sym typeface="Oxygen"/>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accent1"/>
                          </a:solidFill>
                          <a:latin typeface="Oxygen"/>
                          <a:ea typeface="Oxygen"/>
                          <a:cs typeface="Oxygen"/>
                          <a:sym typeface="Oxygen"/>
                        </a:rPr>
                        <a:t>Testing</a:t>
                      </a:r>
                      <a:endParaRPr b="1">
                        <a:solidFill>
                          <a:schemeClr val="accent1"/>
                        </a:solidFill>
                        <a:latin typeface="Oxygen"/>
                        <a:ea typeface="Oxygen"/>
                        <a:cs typeface="Oxygen"/>
                        <a:sym typeface="Oxygen"/>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accent1"/>
                          </a:solidFill>
                          <a:latin typeface="Oxygen"/>
                          <a:ea typeface="Oxygen"/>
                          <a:cs typeface="Oxygen"/>
                          <a:sym typeface="Oxygen"/>
                        </a:rPr>
                        <a:t>Change Management*</a:t>
                      </a:r>
                      <a:endParaRPr b="1">
                        <a:solidFill>
                          <a:schemeClr val="accent1"/>
                        </a:solidFill>
                        <a:latin typeface="Oxygen"/>
                        <a:ea typeface="Oxygen"/>
                        <a:cs typeface="Oxygen"/>
                        <a:sym typeface="Oxygen"/>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accent1"/>
                          </a:solidFill>
                          <a:latin typeface="Oxygen"/>
                          <a:ea typeface="Oxygen"/>
                          <a:cs typeface="Oxygen"/>
                          <a:sym typeface="Oxygen"/>
                        </a:rPr>
                        <a:t>Deployment &amp; UAT</a:t>
                      </a:r>
                      <a:endParaRPr b="1">
                        <a:solidFill>
                          <a:schemeClr val="accent1"/>
                        </a:solidFill>
                        <a:latin typeface="Oxygen"/>
                        <a:ea typeface="Oxygen"/>
                        <a:cs typeface="Oxygen"/>
                        <a:sym typeface="Oxygen"/>
                      </a:endParaRPr>
                    </a:p>
                  </a:txBody>
                  <a:tcPr marL="91425" marR="91425" marT="91425" marB="91425" anchor="ct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accent1"/>
                          </a:solidFill>
                          <a:latin typeface="Oxygen"/>
                          <a:ea typeface="Oxygen"/>
                          <a:cs typeface="Oxygen"/>
                          <a:sym typeface="Oxygen"/>
                        </a:rPr>
                        <a:t>Total</a:t>
                      </a:r>
                      <a:endParaRPr b="1">
                        <a:solidFill>
                          <a:schemeClr val="accent1"/>
                        </a:solidFill>
                        <a:latin typeface="Oxygen"/>
                        <a:ea typeface="Oxygen"/>
                        <a:cs typeface="Oxygen"/>
                        <a:sym typeface="Oxygen"/>
                      </a:endParaRPr>
                    </a:p>
                  </a:txBody>
                  <a:tcPr marL="91425" marR="91425" marT="91425" marB="91425" anchor="ct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600">
                          <a:solidFill>
                            <a:schemeClr val="accent1"/>
                          </a:solidFill>
                          <a:latin typeface="Oxygen"/>
                          <a:ea typeface="Oxygen"/>
                          <a:cs typeface="Oxygen"/>
                          <a:sym typeface="Oxygen"/>
                        </a:rPr>
                        <a:t>User Story 1</a:t>
                      </a:r>
                      <a:endParaRPr sz="1600">
                        <a:solidFill>
                          <a:schemeClr val="accent1"/>
                        </a:solidFill>
                        <a:latin typeface="Oxygen"/>
                        <a:ea typeface="Oxygen"/>
                        <a:cs typeface="Oxygen"/>
                        <a:sym typeface="Oxyge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Oxygen"/>
                          <a:ea typeface="Oxygen"/>
                          <a:cs typeface="Oxygen"/>
                          <a:sym typeface="Oxygen"/>
                        </a:rPr>
                        <a:t>13 </a:t>
                      </a:r>
                      <a:r>
                        <a:rPr lang="en">
                          <a:solidFill>
                            <a:schemeClr val="dk1"/>
                          </a:solidFill>
                          <a:latin typeface="Oxygen"/>
                          <a:ea typeface="Oxygen"/>
                          <a:cs typeface="Oxygen"/>
                          <a:sym typeface="Oxygen"/>
                        </a:rPr>
                        <a:t>(M)</a:t>
                      </a:r>
                      <a:endParaRPr>
                        <a:latin typeface="Oxygen"/>
                        <a:ea typeface="Oxygen"/>
                        <a:cs typeface="Oxygen"/>
                        <a:sym typeface="Oxyge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Oxygen"/>
                          <a:ea typeface="Oxygen"/>
                          <a:cs typeface="Oxygen"/>
                          <a:sym typeface="Oxygen"/>
                        </a:rPr>
                        <a:t>8 </a:t>
                      </a:r>
                      <a:r>
                        <a:rPr lang="en">
                          <a:solidFill>
                            <a:schemeClr val="dk1"/>
                          </a:solidFill>
                          <a:latin typeface="Oxygen"/>
                          <a:ea typeface="Oxygen"/>
                          <a:cs typeface="Oxygen"/>
                          <a:sym typeface="Oxygen"/>
                        </a:rPr>
                        <a:t>(S)</a:t>
                      </a:r>
                      <a:endParaRPr>
                        <a:latin typeface="Oxygen"/>
                        <a:ea typeface="Oxygen"/>
                        <a:cs typeface="Oxygen"/>
                        <a:sym typeface="Oxyge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Oxygen"/>
                          <a:ea typeface="Oxygen"/>
                          <a:cs typeface="Oxygen"/>
                          <a:sym typeface="Oxygen"/>
                        </a:rPr>
                        <a:t>8 (S)</a:t>
                      </a:r>
                      <a:endParaRPr>
                        <a:latin typeface="Oxygen"/>
                        <a:ea typeface="Oxygen"/>
                        <a:cs typeface="Oxygen"/>
                        <a:sym typeface="Oxyge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Oxygen"/>
                          <a:ea typeface="Oxygen"/>
                          <a:cs typeface="Oxygen"/>
                          <a:sym typeface="Oxygen"/>
                        </a:rPr>
                        <a:t>5 (XS)</a:t>
                      </a:r>
                      <a:endParaRPr>
                        <a:latin typeface="Oxygen"/>
                        <a:ea typeface="Oxygen"/>
                        <a:cs typeface="Oxygen"/>
                        <a:sym typeface="Oxyge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Oxygen"/>
                          <a:ea typeface="Oxygen"/>
                          <a:cs typeface="Oxygen"/>
                          <a:sym typeface="Oxygen"/>
                        </a:rPr>
                        <a:t>26</a:t>
                      </a:r>
                      <a:endParaRPr>
                        <a:latin typeface="Oxygen"/>
                        <a:ea typeface="Oxygen"/>
                        <a:cs typeface="Oxygen"/>
                        <a:sym typeface="Oxygen"/>
                      </a:endParaRPr>
                    </a:p>
                  </a:txBody>
                  <a:tcPr marL="91425" marR="91425" marT="91425" marB="91425">
                    <a:lnL w="9525" cap="flat" cmpd="sng">
                      <a:solidFill>
                        <a:srgbClr val="9E9E9E"/>
                      </a:solidFill>
                      <a:prstDash val="solid"/>
                      <a:round/>
                      <a:headEnd type="none" w="sm" len="sm"/>
                      <a:tailEnd type="none" w="sm" len="sm"/>
                    </a:lnL>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600">
                          <a:solidFill>
                            <a:schemeClr val="accent1"/>
                          </a:solidFill>
                          <a:latin typeface="Oxygen"/>
                          <a:ea typeface="Oxygen"/>
                          <a:cs typeface="Oxygen"/>
                          <a:sym typeface="Oxygen"/>
                        </a:rPr>
                        <a:t>User Story 2</a:t>
                      </a:r>
                      <a:endParaRPr sz="1600">
                        <a:solidFill>
                          <a:schemeClr val="accent1"/>
                        </a:solidFill>
                        <a:latin typeface="Oxygen"/>
                        <a:ea typeface="Oxygen"/>
                        <a:cs typeface="Oxygen"/>
                        <a:sym typeface="Oxyge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Oxygen"/>
                          <a:ea typeface="Oxygen"/>
                          <a:cs typeface="Oxygen"/>
                          <a:sym typeface="Oxygen"/>
                        </a:rPr>
                        <a:t>5 </a:t>
                      </a:r>
                      <a:r>
                        <a:rPr lang="en">
                          <a:solidFill>
                            <a:schemeClr val="dk1"/>
                          </a:solidFill>
                          <a:latin typeface="Oxygen"/>
                          <a:ea typeface="Oxygen"/>
                          <a:cs typeface="Oxygen"/>
                          <a:sym typeface="Oxygen"/>
                        </a:rPr>
                        <a:t>(XS)</a:t>
                      </a:r>
                      <a:endParaRPr>
                        <a:latin typeface="Oxygen"/>
                        <a:ea typeface="Oxygen"/>
                        <a:cs typeface="Oxygen"/>
                        <a:sym typeface="Oxyge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Oxygen"/>
                          <a:ea typeface="Oxygen"/>
                          <a:cs typeface="Oxygen"/>
                          <a:sym typeface="Oxygen"/>
                        </a:rPr>
                        <a:t>5 </a:t>
                      </a:r>
                      <a:r>
                        <a:rPr lang="en">
                          <a:solidFill>
                            <a:schemeClr val="dk1"/>
                          </a:solidFill>
                          <a:latin typeface="Oxygen"/>
                          <a:ea typeface="Oxygen"/>
                          <a:cs typeface="Oxygen"/>
                          <a:sym typeface="Oxygen"/>
                        </a:rPr>
                        <a:t>(XS)</a:t>
                      </a:r>
                      <a:endParaRPr>
                        <a:latin typeface="Oxygen"/>
                        <a:ea typeface="Oxygen"/>
                        <a:cs typeface="Oxygen"/>
                        <a:sym typeface="Oxyge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Oxygen"/>
                          <a:ea typeface="Oxygen"/>
                          <a:cs typeface="Oxygen"/>
                          <a:sym typeface="Oxygen"/>
                        </a:rPr>
                        <a:t>0</a:t>
                      </a:r>
                      <a:endParaRPr>
                        <a:latin typeface="Oxygen"/>
                        <a:ea typeface="Oxygen"/>
                        <a:cs typeface="Oxygen"/>
                        <a:sym typeface="Oxyge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Oxygen"/>
                          <a:ea typeface="Oxygen"/>
                          <a:cs typeface="Oxygen"/>
                          <a:sym typeface="Oxygen"/>
                        </a:rPr>
                        <a:t>8 (S)</a:t>
                      </a:r>
                      <a:endParaRPr>
                        <a:latin typeface="Oxygen"/>
                        <a:ea typeface="Oxygen"/>
                        <a:cs typeface="Oxygen"/>
                        <a:sym typeface="Oxyge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Oxygen"/>
                          <a:ea typeface="Oxygen"/>
                          <a:cs typeface="Oxygen"/>
                          <a:sym typeface="Oxygen"/>
                        </a:rPr>
                        <a:t>18</a:t>
                      </a:r>
                      <a:endParaRPr>
                        <a:latin typeface="Oxygen"/>
                        <a:ea typeface="Oxygen"/>
                        <a:cs typeface="Oxygen"/>
                        <a:sym typeface="Oxyge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600">
                          <a:solidFill>
                            <a:schemeClr val="accent1"/>
                          </a:solidFill>
                          <a:latin typeface="Oxygen"/>
                          <a:ea typeface="Oxygen"/>
                          <a:cs typeface="Oxygen"/>
                          <a:sym typeface="Oxygen"/>
                        </a:rPr>
                        <a:t>User Story 3</a:t>
                      </a:r>
                      <a:endParaRPr sz="1600">
                        <a:solidFill>
                          <a:schemeClr val="accent1"/>
                        </a:solidFill>
                        <a:latin typeface="Oxygen"/>
                        <a:ea typeface="Oxygen"/>
                        <a:cs typeface="Oxygen"/>
                        <a:sym typeface="Oxygen"/>
                      </a:endParaRPr>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Oxygen"/>
                          <a:ea typeface="Oxygen"/>
                          <a:cs typeface="Oxygen"/>
                          <a:sym typeface="Oxygen"/>
                        </a:rPr>
                        <a:t>13 </a:t>
                      </a:r>
                      <a:r>
                        <a:rPr lang="en">
                          <a:solidFill>
                            <a:schemeClr val="dk1"/>
                          </a:solidFill>
                          <a:latin typeface="Oxygen"/>
                          <a:ea typeface="Oxygen"/>
                          <a:cs typeface="Oxygen"/>
                          <a:sym typeface="Oxygen"/>
                        </a:rPr>
                        <a:t>(M)</a:t>
                      </a:r>
                      <a:endParaRPr>
                        <a:latin typeface="Oxygen"/>
                        <a:ea typeface="Oxygen"/>
                        <a:cs typeface="Oxygen"/>
                        <a:sym typeface="Oxygen"/>
                      </a:endParaRPr>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Oxygen"/>
                          <a:ea typeface="Oxygen"/>
                          <a:cs typeface="Oxygen"/>
                          <a:sym typeface="Oxygen"/>
                        </a:rPr>
                        <a:t>8 </a:t>
                      </a:r>
                      <a:r>
                        <a:rPr lang="en">
                          <a:solidFill>
                            <a:schemeClr val="dk1"/>
                          </a:solidFill>
                          <a:latin typeface="Oxygen"/>
                          <a:ea typeface="Oxygen"/>
                          <a:cs typeface="Oxygen"/>
                          <a:sym typeface="Oxygen"/>
                        </a:rPr>
                        <a:t>(S)</a:t>
                      </a:r>
                      <a:endParaRPr>
                        <a:latin typeface="Oxygen"/>
                        <a:ea typeface="Oxygen"/>
                        <a:cs typeface="Oxygen"/>
                        <a:sym typeface="Oxygen"/>
                      </a:endParaRPr>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Oxygen"/>
                          <a:ea typeface="Oxygen"/>
                          <a:cs typeface="Oxygen"/>
                          <a:sym typeface="Oxygen"/>
                        </a:rPr>
                        <a:t>8 (S)</a:t>
                      </a:r>
                      <a:endParaRPr>
                        <a:latin typeface="Oxygen"/>
                        <a:ea typeface="Oxygen"/>
                        <a:cs typeface="Oxygen"/>
                        <a:sym typeface="Oxygen"/>
                      </a:endParaRPr>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Oxygen"/>
                          <a:ea typeface="Oxygen"/>
                          <a:cs typeface="Oxygen"/>
                          <a:sym typeface="Oxygen"/>
                        </a:rPr>
                        <a:t>5 (XS)</a:t>
                      </a:r>
                      <a:endParaRPr>
                        <a:latin typeface="Oxygen"/>
                        <a:ea typeface="Oxygen"/>
                        <a:cs typeface="Oxygen"/>
                        <a:sym typeface="Oxygen"/>
                      </a:endParaRPr>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Oxygen"/>
                          <a:ea typeface="Oxygen"/>
                          <a:cs typeface="Oxygen"/>
                          <a:sym typeface="Oxygen"/>
                        </a:rPr>
                        <a:t>26</a:t>
                      </a:r>
                      <a:endParaRPr>
                        <a:latin typeface="Oxygen"/>
                        <a:ea typeface="Oxygen"/>
                        <a:cs typeface="Oxygen"/>
                        <a:sym typeface="Oxygen"/>
                      </a:endParaRPr>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1600">
                          <a:solidFill>
                            <a:schemeClr val="accent1"/>
                          </a:solidFill>
                          <a:latin typeface="Oxygen"/>
                          <a:ea typeface="Oxygen"/>
                          <a:cs typeface="Oxygen"/>
                          <a:sym typeface="Oxygen"/>
                        </a:rPr>
                        <a:t>User Story 4</a:t>
                      </a:r>
                      <a:endParaRPr sz="1600">
                        <a:solidFill>
                          <a:schemeClr val="accent1"/>
                        </a:solidFill>
                        <a:latin typeface="Oxygen"/>
                        <a:ea typeface="Oxygen"/>
                        <a:cs typeface="Oxygen"/>
                        <a:sym typeface="Oxyge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Oxygen"/>
                          <a:ea typeface="Oxygen"/>
                          <a:cs typeface="Oxygen"/>
                          <a:sym typeface="Oxygen"/>
                        </a:rPr>
                        <a:t>5 </a:t>
                      </a:r>
                      <a:r>
                        <a:rPr lang="en">
                          <a:solidFill>
                            <a:schemeClr val="dk1"/>
                          </a:solidFill>
                          <a:latin typeface="Oxygen"/>
                          <a:ea typeface="Oxygen"/>
                          <a:cs typeface="Oxygen"/>
                          <a:sym typeface="Oxygen"/>
                        </a:rPr>
                        <a:t>(XS)</a:t>
                      </a:r>
                      <a:endParaRPr>
                        <a:latin typeface="Oxygen"/>
                        <a:ea typeface="Oxygen"/>
                        <a:cs typeface="Oxygen"/>
                        <a:sym typeface="Oxyge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Oxygen"/>
                          <a:ea typeface="Oxygen"/>
                          <a:cs typeface="Oxygen"/>
                          <a:sym typeface="Oxygen"/>
                        </a:rPr>
                        <a:t>5 </a:t>
                      </a:r>
                      <a:r>
                        <a:rPr lang="en">
                          <a:solidFill>
                            <a:schemeClr val="dk1"/>
                          </a:solidFill>
                          <a:latin typeface="Oxygen"/>
                          <a:ea typeface="Oxygen"/>
                          <a:cs typeface="Oxygen"/>
                          <a:sym typeface="Oxygen"/>
                        </a:rPr>
                        <a:t>(XS)</a:t>
                      </a:r>
                      <a:endParaRPr>
                        <a:latin typeface="Oxygen"/>
                        <a:ea typeface="Oxygen"/>
                        <a:cs typeface="Oxygen"/>
                        <a:sym typeface="Oxyge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Oxygen"/>
                          <a:ea typeface="Oxygen"/>
                          <a:cs typeface="Oxygen"/>
                          <a:sym typeface="Oxygen"/>
                        </a:rPr>
                        <a:t>0</a:t>
                      </a:r>
                      <a:endParaRPr>
                        <a:latin typeface="Oxygen"/>
                        <a:ea typeface="Oxygen"/>
                        <a:cs typeface="Oxygen"/>
                        <a:sym typeface="Oxyge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Oxygen"/>
                          <a:ea typeface="Oxygen"/>
                          <a:cs typeface="Oxygen"/>
                          <a:sym typeface="Oxygen"/>
                        </a:rPr>
                        <a:t>8 (S)</a:t>
                      </a:r>
                      <a:endParaRPr>
                        <a:latin typeface="Oxygen"/>
                        <a:ea typeface="Oxygen"/>
                        <a:cs typeface="Oxygen"/>
                        <a:sym typeface="Oxyge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Oxygen"/>
                          <a:ea typeface="Oxygen"/>
                          <a:cs typeface="Oxygen"/>
                          <a:sym typeface="Oxygen"/>
                        </a:rPr>
                        <a:t>18</a:t>
                      </a:r>
                      <a:endParaRPr>
                        <a:latin typeface="Oxygen"/>
                        <a:ea typeface="Oxygen"/>
                        <a:cs typeface="Oxygen"/>
                        <a:sym typeface="Oxyge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sz="1600">
                          <a:solidFill>
                            <a:schemeClr val="accent1"/>
                          </a:solidFill>
                          <a:latin typeface="Oxygen"/>
                          <a:ea typeface="Oxygen"/>
                          <a:cs typeface="Oxygen"/>
                          <a:sym typeface="Oxygen"/>
                        </a:rPr>
                        <a:t>User Story 5</a:t>
                      </a:r>
                      <a:endParaRPr sz="1600">
                        <a:solidFill>
                          <a:schemeClr val="accent1"/>
                        </a:solidFill>
                        <a:latin typeface="Oxygen"/>
                        <a:ea typeface="Oxygen"/>
                        <a:cs typeface="Oxygen"/>
                        <a:sym typeface="Oxygen"/>
                      </a:endParaRPr>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Oxygen"/>
                          <a:ea typeface="Oxygen"/>
                          <a:cs typeface="Oxygen"/>
                          <a:sym typeface="Oxygen"/>
                        </a:rPr>
                        <a:t>21 (L)</a:t>
                      </a:r>
                      <a:endParaRPr>
                        <a:latin typeface="Oxygen"/>
                        <a:ea typeface="Oxygen"/>
                        <a:cs typeface="Oxygen"/>
                        <a:sym typeface="Oxygen"/>
                      </a:endParaRPr>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Oxygen"/>
                          <a:ea typeface="Oxygen"/>
                          <a:cs typeface="Oxygen"/>
                          <a:sym typeface="Oxygen"/>
                        </a:rPr>
                        <a:t>21 (L)</a:t>
                      </a:r>
                      <a:endParaRPr>
                        <a:latin typeface="Oxygen"/>
                        <a:ea typeface="Oxygen"/>
                        <a:cs typeface="Oxygen"/>
                        <a:sym typeface="Oxygen"/>
                      </a:endParaRPr>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Oxygen"/>
                          <a:ea typeface="Oxygen"/>
                          <a:cs typeface="Oxygen"/>
                          <a:sym typeface="Oxygen"/>
                        </a:rPr>
                        <a:t>8 (S)</a:t>
                      </a:r>
                      <a:endParaRPr>
                        <a:latin typeface="Oxygen"/>
                        <a:ea typeface="Oxygen"/>
                        <a:cs typeface="Oxygen"/>
                        <a:sym typeface="Oxygen"/>
                      </a:endParaRPr>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Oxygen"/>
                          <a:ea typeface="Oxygen"/>
                          <a:cs typeface="Oxygen"/>
                          <a:sym typeface="Oxygen"/>
                        </a:rPr>
                        <a:t>8 (S)</a:t>
                      </a:r>
                      <a:endParaRPr>
                        <a:latin typeface="Oxygen"/>
                        <a:ea typeface="Oxygen"/>
                        <a:cs typeface="Oxygen"/>
                        <a:sym typeface="Oxygen"/>
                      </a:endParaRPr>
                    </a:p>
                  </a:txBody>
                  <a:tcPr marL="91425" marR="91425" marT="91425" marB="91425">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Oxygen"/>
                          <a:ea typeface="Oxygen"/>
                          <a:cs typeface="Oxygen"/>
                          <a:sym typeface="Oxygen"/>
                        </a:rPr>
                        <a:t>50</a:t>
                      </a:r>
                      <a:endParaRPr>
                        <a:latin typeface="Oxygen"/>
                        <a:ea typeface="Oxygen"/>
                        <a:cs typeface="Oxygen"/>
                        <a:sym typeface="Oxygen"/>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sz="1600">
                          <a:solidFill>
                            <a:schemeClr val="accent1"/>
                          </a:solidFill>
                          <a:latin typeface="Oxygen"/>
                          <a:ea typeface="Oxygen"/>
                          <a:cs typeface="Oxygen"/>
                          <a:sym typeface="Oxygen"/>
                        </a:rPr>
                        <a:t>User Story 6</a:t>
                      </a:r>
                      <a:endParaRPr sz="1600">
                        <a:solidFill>
                          <a:schemeClr val="accent1"/>
                        </a:solidFill>
                        <a:latin typeface="Oxygen"/>
                        <a:ea typeface="Oxygen"/>
                        <a:cs typeface="Oxygen"/>
                        <a:sym typeface="Oxyge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Oxygen"/>
                          <a:ea typeface="Oxygen"/>
                          <a:cs typeface="Oxygen"/>
                          <a:sym typeface="Oxygen"/>
                        </a:rPr>
                        <a:t>5 </a:t>
                      </a:r>
                      <a:r>
                        <a:rPr lang="en">
                          <a:solidFill>
                            <a:schemeClr val="dk1"/>
                          </a:solidFill>
                          <a:latin typeface="Oxygen"/>
                          <a:ea typeface="Oxygen"/>
                          <a:cs typeface="Oxygen"/>
                          <a:sym typeface="Oxygen"/>
                        </a:rPr>
                        <a:t>(XS)</a:t>
                      </a:r>
                      <a:endParaRPr>
                        <a:latin typeface="Oxygen"/>
                        <a:ea typeface="Oxygen"/>
                        <a:cs typeface="Oxygen"/>
                        <a:sym typeface="Oxyge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Oxygen"/>
                          <a:ea typeface="Oxygen"/>
                          <a:cs typeface="Oxygen"/>
                          <a:sym typeface="Oxygen"/>
                        </a:rPr>
                        <a:t>5 </a:t>
                      </a:r>
                      <a:r>
                        <a:rPr lang="en">
                          <a:solidFill>
                            <a:schemeClr val="dk1"/>
                          </a:solidFill>
                          <a:latin typeface="Oxygen"/>
                          <a:ea typeface="Oxygen"/>
                          <a:cs typeface="Oxygen"/>
                          <a:sym typeface="Oxygen"/>
                        </a:rPr>
                        <a:t>(XS)</a:t>
                      </a:r>
                      <a:endParaRPr>
                        <a:latin typeface="Oxygen"/>
                        <a:ea typeface="Oxygen"/>
                        <a:cs typeface="Oxygen"/>
                        <a:sym typeface="Oxyge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latin typeface="Oxygen"/>
                          <a:ea typeface="Oxygen"/>
                          <a:cs typeface="Oxygen"/>
                          <a:sym typeface="Oxygen"/>
                        </a:rPr>
                        <a:t>0</a:t>
                      </a:r>
                      <a:endParaRPr>
                        <a:latin typeface="Oxygen"/>
                        <a:ea typeface="Oxygen"/>
                        <a:cs typeface="Oxygen"/>
                        <a:sym typeface="Oxyge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Oxygen"/>
                          <a:ea typeface="Oxygen"/>
                          <a:cs typeface="Oxygen"/>
                          <a:sym typeface="Oxygen"/>
                        </a:rPr>
                        <a:t>8 (S)</a:t>
                      </a:r>
                      <a:endParaRPr>
                        <a:latin typeface="Oxygen"/>
                        <a:ea typeface="Oxygen"/>
                        <a:cs typeface="Oxygen"/>
                        <a:sym typeface="Oxygen"/>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dk1"/>
                          </a:solidFill>
                          <a:latin typeface="Oxygen"/>
                          <a:ea typeface="Oxygen"/>
                          <a:cs typeface="Oxygen"/>
                          <a:sym typeface="Oxygen"/>
                        </a:rPr>
                        <a:t>18</a:t>
                      </a:r>
                      <a:endParaRPr>
                        <a:latin typeface="Oxygen"/>
                        <a:ea typeface="Oxygen"/>
                        <a:cs typeface="Oxygen"/>
                        <a:sym typeface="Oxygen"/>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6"/>
                  </a:ext>
                </a:extLst>
              </a:tr>
            </a:tbl>
          </a:graphicData>
        </a:graphic>
      </p:graphicFrame>
      <p:sp>
        <p:nvSpPr>
          <p:cNvPr id="652" name="Google Shape;652;p49"/>
          <p:cNvSpPr txBox="1"/>
          <p:nvPr/>
        </p:nvSpPr>
        <p:spPr>
          <a:xfrm>
            <a:off x="89950" y="26475"/>
            <a:ext cx="885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Simple</a:t>
            </a:r>
            <a:endParaRPr sz="1000">
              <a:latin typeface="Oxygen Light"/>
              <a:ea typeface="Oxygen Light"/>
              <a:cs typeface="Oxygen Light"/>
              <a:sym typeface="Oxygen Light"/>
            </a:endParaRPr>
          </a:p>
        </p:txBody>
      </p:sp>
      <p:sp>
        <p:nvSpPr>
          <p:cNvPr id="653" name="Google Shape;653;p49"/>
          <p:cNvSpPr txBox="1">
            <a:spLocks noGrp="1"/>
          </p:cNvSpPr>
          <p:nvPr>
            <p:ph type="ctrTitle"/>
          </p:nvPr>
        </p:nvSpPr>
        <p:spPr>
          <a:xfrm>
            <a:off x="885900" y="4658925"/>
            <a:ext cx="3777300" cy="29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900"/>
              <a:t>* change management not included in total</a:t>
            </a:r>
            <a:endParaRPr sz="9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cxnSp>
        <p:nvCxnSpPr>
          <p:cNvPr id="658" name="Google Shape;658;p50"/>
          <p:cNvCxnSpPr/>
          <p:nvPr/>
        </p:nvCxnSpPr>
        <p:spPr>
          <a:xfrm>
            <a:off x="2824998" y="576545"/>
            <a:ext cx="6298800" cy="8700"/>
          </a:xfrm>
          <a:prstGeom prst="straightConnector1">
            <a:avLst/>
          </a:prstGeom>
          <a:noFill/>
          <a:ln w="76200" cap="flat" cmpd="sng">
            <a:solidFill>
              <a:schemeClr val="accent1"/>
            </a:solidFill>
            <a:prstDash val="solid"/>
            <a:round/>
            <a:headEnd type="none" w="med" len="med"/>
            <a:tailEnd type="none" w="med" len="med"/>
          </a:ln>
        </p:spPr>
      </p:cxnSp>
      <p:sp>
        <p:nvSpPr>
          <p:cNvPr id="659" name="Google Shape;659;p50"/>
          <p:cNvSpPr txBox="1"/>
          <p:nvPr/>
        </p:nvSpPr>
        <p:spPr>
          <a:xfrm>
            <a:off x="-27228" y="-74434"/>
            <a:ext cx="883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Simple</a:t>
            </a:r>
            <a:endParaRPr sz="1000">
              <a:latin typeface="Oxygen Light"/>
              <a:ea typeface="Oxygen Light"/>
              <a:cs typeface="Oxygen Light"/>
              <a:sym typeface="Oxygen Light"/>
            </a:endParaRPr>
          </a:p>
        </p:txBody>
      </p:sp>
      <p:sp>
        <p:nvSpPr>
          <p:cNvPr id="660" name="Google Shape;660;p50"/>
          <p:cNvSpPr txBox="1"/>
          <p:nvPr/>
        </p:nvSpPr>
        <p:spPr>
          <a:xfrm>
            <a:off x="63075" y="4823150"/>
            <a:ext cx="907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700">
                <a:solidFill>
                  <a:schemeClr val="dk1"/>
                </a:solidFill>
                <a:latin typeface="Calibri"/>
                <a:ea typeface="Calibri"/>
                <a:cs typeface="Calibri"/>
                <a:sym typeface="Calibri"/>
              </a:rPr>
              <a:t>[1] Racasan, M. (2021), “Agile Release Planning, Best Practices”, Zenhub.com, (</a:t>
            </a:r>
            <a:r>
              <a:rPr lang="en" sz="700">
                <a:solidFill>
                  <a:srgbClr val="1155CC"/>
                </a:solidFill>
                <a:uFill>
                  <a:noFill/>
                </a:uFill>
                <a:latin typeface="Calibri"/>
                <a:ea typeface="Calibri"/>
                <a:cs typeface="Calibri"/>
                <a:sym typeface="Calibri"/>
                <a:hlinkClick r:id="rId3">
                  <a:extLst>
                    <a:ext uri="{A12FA001-AC4F-418D-AE19-62706E023703}">
                      <ahyp:hlinkClr xmlns:ahyp="http://schemas.microsoft.com/office/drawing/2018/hyperlinkcolor" val="tx"/>
                    </a:ext>
                  </a:extLst>
                </a:hlinkClick>
              </a:rPr>
              <a:t>https://blog.zenhub.com/what-is-a-release-plan-in-agile/</a:t>
            </a:r>
            <a:r>
              <a:rPr lang="en" sz="700">
                <a:solidFill>
                  <a:schemeClr val="dk1"/>
                </a:solidFill>
                <a:latin typeface="Calibri"/>
                <a:ea typeface="Calibri"/>
                <a:cs typeface="Calibri"/>
                <a:sym typeface="Calibri"/>
              </a:rPr>
              <a:t>)</a:t>
            </a:r>
            <a:endParaRPr sz="7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700">
                <a:solidFill>
                  <a:schemeClr val="dk1"/>
                </a:solidFill>
                <a:latin typeface="Calibri"/>
                <a:ea typeface="Calibri"/>
                <a:cs typeface="Calibri"/>
                <a:sym typeface="Calibri"/>
              </a:rPr>
              <a:t>[2] LucidChart, “Game Development and Release Template”, (</a:t>
            </a:r>
            <a:r>
              <a:rPr lang="en" sz="700">
                <a:solidFill>
                  <a:srgbClr val="1155CC"/>
                </a:solidFill>
                <a:uFill>
                  <a:noFill/>
                </a:uFill>
                <a:latin typeface="Calibri"/>
                <a:ea typeface="Calibri"/>
                <a:cs typeface="Calibri"/>
                <a:sym typeface="Calibri"/>
                <a:hlinkClick r:id="rId4">
                  <a:extLst>
                    <a:ext uri="{A12FA001-AC4F-418D-AE19-62706E023703}">
                      <ahyp:hlinkClr xmlns:ahyp="http://schemas.microsoft.com/office/drawing/2018/hyperlinkcolor" val="tx"/>
                    </a:ext>
                  </a:extLst>
                </a:hlinkClick>
              </a:rPr>
              <a:t>https://lucid.app/lucidchart/b6daf8c4-59f4-4248-84fc-172e07c0b37c/edit?invitationId=inv_185a63a2-eb36-43fe-9619-a9852adcb5e1&amp;page=0_0#</a:t>
            </a:r>
            <a:r>
              <a:rPr lang="en" sz="700">
                <a:solidFill>
                  <a:schemeClr val="dk1"/>
                </a:solidFill>
                <a:latin typeface="Calibri"/>
                <a:ea typeface="Calibri"/>
                <a:cs typeface="Calibri"/>
                <a:sym typeface="Calibri"/>
              </a:rPr>
              <a:t>) </a:t>
            </a:r>
            <a:endParaRPr sz="700">
              <a:solidFill>
                <a:schemeClr val="dk1"/>
              </a:solidFill>
              <a:latin typeface="Calibri"/>
              <a:ea typeface="Calibri"/>
              <a:cs typeface="Calibri"/>
              <a:sym typeface="Calibri"/>
            </a:endParaRPr>
          </a:p>
        </p:txBody>
      </p:sp>
      <p:sp>
        <p:nvSpPr>
          <p:cNvPr id="661" name="Google Shape;661;p50"/>
          <p:cNvSpPr/>
          <p:nvPr/>
        </p:nvSpPr>
        <p:spPr>
          <a:xfrm>
            <a:off x="54196" y="397030"/>
            <a:ext cx="9069600" cy="4463400"/>
          </a:xfrm>
          <a:prstGeom prst="rect">
            <a:avLst/>
          </a:prstGeom>
          <a:solidFill>
            <a:srgbClr val="F3F3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b="1"/>
          </a:p>
        </p:txBody>
      </p:sp>
      <p:sp>
        <p:nvSpPr>
          <p:cNvPr id="662" name="Google Shape;662;p50"/>
          <p:cNvSpPr/>
          <p:nvPr/>
        </p:nvSpPr>
        <p:spPr>
          <a:xfrm>
            <a:off x="115312" y="918150"/>
            <a:ext cx="1068000" cy="329400"/>
          </a:xfrm>
          <a:prstGeom prst="roundRect">
            <a:avLst>
              <a:gd name="adj" fmla="val 16667"/>
            </a:avLst>
          </a:prstGeom>
          <a:solidFill>
            <a:srgbClr val="466FE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a:solidFill>
                  <a:srgbClr val="FFFFFF"/>
                </a:solidFill>
              </a:rPr>
              <a:t>Milestones</a:t>
            </a:r>
            <a:endParaRPr>
              <a:solidFill>
                <a:srgbClr val="FFFFFF"/>
              </a:solidFill>
            </a:endParaRPr>
          </a:p>
        </p:txBody>
      </p:sp>
      <p:sp>
        <p:nvSpPr>
          <p:cNvPr id="663" name="Google Shape;663;p50"/>
          <p:cNvSpPr/>
          <p:nvPr/>
        </p:nvSpPr>
        <p:spPr>
          <a:xfrm>
            <a:off x="115312" y="1294697"/>
            <a:ext cx="1068000" cy="726300"/>
          </a:xfrm>
          <a:prstGeom prst="roundRect">
            <a:avLst>
              <a:gd name="adj" fmla="val 16667"/>
            </a:avLst>
          </a:prstGeom>
          <a:solidFill>
            <a:srgbClr val="89D5D2">
              <a:alpha val="94510"/>
            </a:srgb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b="1"/>
              <a:t>Features</a:t>
            </a:r>
            <a:endParaRPr sz="1000">
              <a:solidFill>
                <a:srgbClr val="000000"/>
              </a:solidFill>
            </a:endParaRPr>
          </a:p>
        </p:txBody>
      </p:sp>
      <p:sp>
        <p:nvSpPr>
          <p:cNvPr id="664" name="Google Shape;664;p50"/>
          <p:cNvSpPr/>
          <p:nvPr/>
        </p:nvSpPr>
        <p:spPr>
          <a:xfrm>
            <a:off x="107953" y="2067641"/>
            <a:ext cx="1068000" cy="1225800"/>
          </a:xfrm>
          <a:prstGeom prst="roundRect">
            <a:avLst>
              <a:gd name="adj" fmla="val 16667"/>
            </a:avLst>
          </a:prstGeom>
          <a:solidFill>
            <a:srgbClr val="F9CB9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b="1"/>
              <a:t>Tasks</a:t>
            </a:r>
            <a:endParaRPr sz="1000"/>
          </a:p>
        </p:txBody>
      </p:sp>
      <p:sp>
        <p:nvSpPr>
          <p:cNvPr id="665" name="Google Shape;665;p50"/>
          <p:cNvSpPr/>
          <p:nvPr/>
        </p:nvSpPr>
        <p:spPr>
          <a:xfrm>
            <a:off x="115312" y="3334354"/>
            <a:ext cx="1068000" cy="747900"/>
          </a:xfrm>
          <a:prstGeom prst="roundRect">
            <a:avLst>
              <a:gd name="adj" fmla="val 16667"/>
            </a:avLst>
          </a:prstGeom>
          <a:solidFill>
            <a:srgbClr val="FD978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b="1"/>
              <a:t>Testing</a:t>
            </a:r>
            <a:endParaRPr b="1"/>
          </a:p>
        </p:txBody>
      </p:sp>
      <p:sp>
        <p:nvSpPr>
          <p:cNvPr id="666" name="Google Shape;666;p50"/>
          <p:cNvSpPr/>
          <p:nvPr/>
        </p:nvSpPr>
        <p:spPr>
          <a:xfrm>
            <a:off x="1230742" y="629093"/>
            <a:ext cx="2291400" cy="240600"/>
          </a:xfrm>
          <a:prstGeom prst="roundRect">
            <a:avLst>
              <a:gd name="adj" fmla="val 16667"/>
            </a:avLst>
          </a:prstGeom>
          <a:solidFill>
            <a:srgbClr val="F3F3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t>Sprint 1</a:t>
            </a:r>
            <a:endParaRPr sz="900" b="1"/>
          </a:p>
        </p:txBody>
      </p:sp>
      <p:sp>
        <p:nvSpPr>
          <p:cNvPr id="667" name="Google Shape;667;p50"/>
          <p:cNvSpPr/>
          <p:nvPr/>
        </p:nvSpPr>
        <p:spPr>
          <a:xfrm>
            <a:off x="5923645" y="1298166"/>
            <a:ext cx="2291400" cy="726300"/>
          </a:xfrm>
          <a:prstGeom prst="roundRect">
            <a:avLst>
              <a:gd name="adj" fmla="val 16667"/>
            </a:avLst>
          </a:prstGeom>
          <a:solidFill>
            <a:srgbClr val="89D5D2">
              <a:alpha val="94510"/>
            </a:srgb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solidFill>
                  <a:srgbClr val="000000"/>
                </a:solidFill>
              </a:rPr>
              <a:t>Join data from different sources to get insights for delivery requirements</a:t>
            </a:r>
            <a:endParaRPr sz="1000">
              <a:solidFill>
                <a:srgbClr val="000000"/>
              </a:solidFill>
            </a:endParaRPr>
          </a:p>
        </p:txBody>
      </p:sp>
      <p:sp>
        <p:nvSpPr>
          <p:cNvPr id="668" name="Google Shape;668;p50"/>
          <p:cNvSpPr/>
          <p:nvPr/>
        </p:nvSpPr>
        <p:spPr>
          <a:xfrm>
            <a:off x="3569591" y="629093"/>
            <a:ext cx="2291400" cy="240600"/>
          </a:xfrm>
          <a:prstGeom prst="roundRect">
            <a:avLst>
              <a:gd name="adj" fmla="val 16667"/>
            </a:avLst>
          </a:prstGeom>
          <a:solidFill>
            <a:srgbClr val="F3F3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900" b="1">
                <a:solidFill>
                  <a:srgbClr val="000000"/>
                </a:solidFill>
              </a:rPr>
              <a:t>Sprint 2</a:t>
            </a:r>
            <a:endParaRPr b="1"/>
          </a:p>
        </p:txBody>
      </p:sp>
      <p:sp>
        <p:nvSpPr>
          <p:cNvPr id="669" name="Google Shape;669;p50"/>
          <p:cNvSpPr/>
          <p:nvPr/>
        </p:nvSpPr>
        <p:spPr>
          <a:xfrm>
            <a:off x="5923158" y="629093"/>
            <a:ext cx="2291400" cy="240600"/>
          </a:xfrm>
          <a:prstGeom prst="roundRect">
            <a:avLst>
              <a:gd name="adj" fmla="val 16667"/>
            </a:avLst>
          </a:prstGeom>
          <a:solidFill>
            <a:srgbClr val="F3F3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000000"/>
                </a:solidFill>
              </a:rPr>
              <a:t>Sprint 3</a:t>
            </a:r>
            <a:endParaRPr sz="900" b="1"/>
          </a:p>
        </p:txBody>
      </p:sp>
      <p:sp>
        <p:nvSpPr>
          <p:cNvPr id="670" name="Google Shape;670;p50"/>
          <p:cNvSpPr/>
          <p:nvPr/>
        </p:nvSpPr>
        <p:spPr>
          <a:xfrm>
            <a:off x="1230742" y="1308575"/>
            <a:ext cx="2254200" cy="726300"/>
          </a:xfrm>
          <a:prstGeom prst="roundRect">
            <a:avLst>
              <a:gd name="adj" fmla="val 16667"/>
            </a:avLst>
          </a:prstGeom>
          <a:solidFill>
            <a:srgbClr val="89D5D2">
              <a:alpha val="94510"/>
            </a:srgb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solidFill>
                  <a:srgbClr val="000000"/>
                </a:solidFill>
              </a:rPr>
              <a:t>Migrate data and set up user accounts on MySQL DB</a:t>
            </a:r>
            <a:endParaRPr sz="1000">
              <a:solidFill>
                <a:srgbClr val="000000"/>
              </a:solidFill>
            </a:endParaRPr>
          </a:p>
        </p:txBody>
      </p:sp>
      <p:sp>
        <p:nvSpPr>
          <p:cNvPr id="671" name="Google Shape;671;p50"/>
          <p:cNvSpPr/>
          <p:nvPr/>
        </p:nvSpPr>
        <p:spPr>
          <a:xfrm>
            <a:off x="1230742" y="2095397"/>
            <a:ext cx="1230600" cy="276600"/>
          </a:xfrm>
          <a:prstGeom prst="roundRect">
            <a:avLst>
              <a:gd name="adj" fmla="val 16667"/>
            </a:avLst>
          </a:prstGeom>
          <a:solidFill>
            <a:srgbClr val="F9CB9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rgbClr val="000000"/>
                </a:solidFill>
              </a:rPr>
              <a:t>Create backup for most current data</a:t>
            </a:r>
            <a:endParaRPr sz="900"/>
          </a:p>
        </p:txBody>
      </p:sp>
      <p:sp>
        <p:nvSpPr>
          <p:cNvPr id="672" name="Google Shape;672;p50"/>
          <p:cNvSpPr/>
          <p:nvPr/>
        </p:nvSpPr>
        <p:spPr>
          <a:xfrm>
            <a:off x="1230742" y="918150"/>
            <a:ext cx="7809600" cy="329400"/>
          </a:xfrm>
          <a:prstGeom prst="roundRect">
            <a:avLst>
              <a:gd name="adj" fmla="val 16667"/>
            </a:avLst>
          </a:prstGeom>
          <a:solidFill>
            <a:srgbClr val="F3F3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b="1"/>
          </a:p>
        </p:txBody>
      </p:sp>
      <p:sp>
        <p:nvSpPr>
          <p:cNvPr id="673" name="Google Shape;673;p50"/>
          <p:cNvSpPr/>
          <p:nvPr/>
        </p:nvSpPr>
        <p:spPr>
          <a:xfrm>
            <a:off x="3426542" y="962748"/>
            <a:ext cx="262800" cy="240600"/>
          </a:xfrm>
          <a:prstGeom prst="star5">
            <a:avLst>
              <a:gd name="adj" fmla="val 19098"/>
              <a:gd name="hf" fmla="val 105146"/>
              <a:gd name="vf" fmla="val 110557"/>
            </a:avLst>
          </a:prstGeom>
          <a:solidFill>
            <a:srgbClr val="466FE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0"/>
          <p:cNvSpPr/>
          <p:nvPr/>
        </p:nvSpPr>
        <p:spPr>
          <a:xfrm>
            <a:off x="5759966" y="962748"/>
            <a:ext cx="262800" cy="240600"/>
          </a:xfrm>
          <a:prstGeom prst="star5">
            <a:avLst>
              <a:gd name="adj" fmla="val 19098"/>
              <a:gd name="hf" fmla="val 105146"/>
              <a:gd name="vf" fmla="val 110557"/>
            </a:avLst>
          </a:prstGeom>
          <a:solidFill>
            <a:srgbClr val="466FE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75" name="Google Shape;675;p50"/>
          <p:cNvSpPr txBox="1"/>
          <p:nvPr/>
        </p:nvSpPr>
        <p:spPr>
          <a:xfrm>
            <a:off x="3522220" y="944828"/>
            <a:ext cx="669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rgbClr val="000000"/>
              </a:buClr>
              <a:buSzPts val="1100"/>
              <a:buFont typeface="Arial"/>
              <a:buNone/>
            </a:pPr>
            <a:r>
              <a:rPr lang="en" sz="800">
                <a:solidFill>
                  <a:srgbClr val="000000"/>
                </a:solidFill>
              </a:rPr>
              <a:t>Beta 1</a:t>
            </a:r>
            <a:endParaRPr sz="800"/>
          </a:p>
        </p:txBody>
      </p:sp>
      <p:sp>
        <p:nvSpPr>
          <p:cNvPr id="676" name="Google Shape;676;p50"/>
          <p:cNvSpPr txBox="1"/>
          <p:nvPr/>
        </p:nvSpPr>
        <p:spPr>
          <a:xfrm>
            <a:off x="5868428" y="944828"/>
            <a:ext cx="669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000000"/>
                </a:solidFill>
              </a:rPr>
              <a:t>Beta 2</a:t>
            </a:r>
            <a:endParaRPr sz="800"/>
          </a:p>
        </p:txBody>
      </p:sp>
      <p:sp>
        <p:nvSpPr>
          <p:cNvPr id="677" name="Google Shape;677;p50"/>
          <p:cNvSpPr/>
          <p:nvPr/>
        </p:nvSpPr>
        <p:spPr>
          <a:xfrm>
            <a:off x="8481688" y="962748"/>
            <a:ext cx="262800" cy="240600"/>
          </a:xfrm>
          <a:prstGeom prst="star5">
            <a:avLst>
              <a:gd name="adj" fmla="val 19098"/>
              <a:gd name="hf" fmla="val 105146"/>
              <a:gd name="vf" fmla="val 110557"/>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0"/>
          <p:cNvSpPr txBox="1"/>
          <p:nvPr/>
        </p:nvSpPr>
        <p:spPr>
          <a:xfrm>
            <a:off x="8515302" y="944828"/>
            <a:ext cx="6696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000000"/>
                </a:solidFill>
              </a:rPr>
              <a:t>R1</a:t>
            </a:r>
            <a:endParaRPr sz="800"/>
          </a:p>
        </p:txBody>
      </p:sp>
      <p:sp>
        <p:nvSpPr>
          <p:cNvPr id="679" name="Google Shape;679;p50"/>
          <p:cNvSpPr txBox="1"/>
          <p:nvPr/>
        </p:nvSpPr>
        <p:spPr>
          <a:xfrm>
            <a:off x="1230742" y="397030"/>
            <a:ext cx="22914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b="1">
                <a:solidFill>
                  <a:srgbClr val="000000"/>
                </a:solidFill>
              </a:rPr>
              <a:t>Apr 18, 2022 - May 15, 2022</a:t>
            </a:r>
            <a:endParaRPr sz="800" b="1">
              <a:solidFill>
                <a:srgbClr val="000000"/>
              </a:solidFill>
            </a:endParaRPr>
          </a:p>
        </p:txBody>
      </p:sp>
      <p:sp>
        <p:nvSpPr>
          <p:cNvPr id="680" name="Google Shape;680;p50"/>
          <p:cNvSpPr txBox="1"/>
          <p:nvPr/>
        </p:nvSpPr>
        <p:spPr>
          <a:xfrm>
            <a:off x="3576950" y="397030"/>
            <a:ext cx="22914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b="1">
                <a:solidFill>
                  <a:srgbClr val="000000"/>
                </a:solidFill>
              </a:rPr>
              <a:t>May 16, 2022 - June 12, 2022</a:t>
            </a:r>
            <a:endParaRPr sz="800" b="1">
              <a:solidFill>
                <a:srgbClr val="000000"/>
              </a:solidFill>
            </a:endParaRPr>
          </a:p>
        </p:txBody>
      </p:sp>
      <p:sp>
        <p:nvSpPr>
          <p:cNvPr id="681" name="Google Shape;681;p50"/>
          <p:cNvSpPr txBox="1"/>
          <p:nvPr/>
        </p:nvSpPr>
        <p:spPr>
          <a:xfrm>
            <a:off x="5923158" y="397030"/>
            <a:ext cx="22914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b="1">
                <a:solidFill>
                  <a:srgbClr val="000000"/>
                </a:solidFill>
              </a:rPr>
              <a:t>June 13, 2022 - Jul 10, 2022</a:t>
            </a:r>
            <a:endParaRPr sz="800" b="1">
              <a:solidFill>
                <a:srgbClr val="000000"/>
              </a:solidFill>
            </a:endParaRPr>
          </a:p>
        </p:txBody>
      </p:sp>
      <p:sp>
        <p:nvSpPr>
          <p:cNvPr id="682" name="Google Shape;682;p50"/>
          <p:cNvSpPr/>
          <p:nvPr/>
        </p:nvSpPr>
        <p:spPr>
          <a:xfrm>
            <a:off x="1362329" y="3413625"/>
            <a:ext cx="1136400" cy="161400"/>
          </a:xfrm>
          <a:prstGeom prst="roundRect">
            <a:avLst>
              <a:gd name="adj" fmla="val 16667"/>
            </a:avLst>
          </a:prstGeom>
          <a:solidFill>
            <a:srgbClr val="FD978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800"/>
              <a:t>Functional Testing</a:t>
            </a:r>
            <a:endParaRPr sz="800"/>
          </a:p>
        </p:txBody>
      </p:sp>
      <p:sp>
        <p:nvSpPr>
          <p:cNvPr id="683" name="Google Shape;683;p50"/>
          <p:cNvSpPr/>
          <p:nvPr/>
        </p:nvSpPr>
        <p:spPr>
          <a:xfrm>
            <a:off x="1793235" y="3596658"/>
            <a:ext cx="1136400" cy="240600"/>
          </a:xfrm>
          <a:prstGeom prst="roundRect">
            <a:avLst>
              <a:gd name="adj" fmla="val 16667"/>
            </a:avLst>
          </a:prstGeom>
          <a:solidFill>
            <a:srgbClr val="FD978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800"/>
              <a:t>Integration Testing with IT team</a:t>
            </a:r>
            <a:endParaRPr sz="800"/>
          </a:p>
        </p:txBody>
      </p:sp>
      <p:sp>
        <p:nvSpPr>
          <p:cNvPr id="684" name="Google Shape;684;p50"/>
          <p:cNvSpPr/>
          <p:nvPr/>
        </p:nvSpPr>
        <p:spPr>
          <a:xfrm>
            <a:off x="2348792" y="3858899"/>
            <a:ext cx="1136400" cy="161400"/>
          </a:xfrm>
          <a:prstGeom prst="roundRect">
            <a:avLst>
              <a:gd name="adj" fmla="val 16667"/>
            </a:avLst>
          </a:prstGeom>
          <a:solidFill>
            <a:srgbClr val="FD978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800"/>
              <a:t>Beta Testing</a:t>
            </a:r>
            <a:endParaRPr sz="800"/>
          </a:p>
        </p:txBody>
      </p:sp>
      <p:sp>
        <p:nvSpPr>
          <p:cNvPr id="685" name="Google Shape;685;p50"/>
          <p:cNvSpPr/>
          <p:nvPr/>
        </p:nvSpPr>
        <p:spPr>
          <a:xfrm>
            <a:off x="8296881" y="3334354"/>
            <a:ext cx="743700" cy="329400"/>
          </a:xfrm>
          <a:prstGeom prst="roundRect">
            <a:avLst>
              <a:gd name="adj" fmla="val 16667"/>
            </a:avLst>
          </a:prstGeom>
          <a:solidFill>
            <a:srgbClr val="FD978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700"/>
              <a:t>Performance</a:t>
            </a:r>
            <a:endParaRPr sz="700"/>
          </a:p>
          <a:p>
            <a:pPr marL="0" marR="0" lvl="0" indent="0" algn="ctr" rtl="0">
              <a:lnSpc>
                <a:spcPct val="100000"/>
              </a:lnSpc>
              <a:spcBef>
                <a:spcPts val="0"/>
              </a:spcBef>
              <a:spcAft>
                <a:spcPts val="0"/>
              </a:spcAft>
              <a:buNone/>
            </a:pPr>
            <a:r>
              <a:rPr lang="en" sz="700"/>
              <a:t>Testing</a:t>
            </a:r>
            <a:endParaRPr sz="700"/>
          </a:p>
        </p:txBody>
      </p:sp>
      <p:sp>
        <p:nvSpPr>
          <p:cNvPr id="686" name="Google Shape;686;p50"/>
          <p:cNvSpPr/>
          <p:nvPr/>
        </p:nvSpPr>
        <p:spPr>
          <a:xfrm>
            <a:off x="8269366" y="629093"/>
            <a:ext cx="771000" cy="240600"/>
          </a:xfrm>
          <a:prstGeom prst="roundRect">
            <a:avLst>
              <a:gd name="adj" fmla="val 16667"/>
            </a:avLst>
          </a:prstGeom>
          <a:solidFill>
            <a:srgbClr val="F3F3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a:solidFill>
                  <a:srgbClr val="000000"/>
                </a:solidFill>
              </a:rPr>
              <a:t>Sprint 4 (2 Weeks)</a:t>
            </a:r>
            <a:endParaRPr sz="900" b="1"/>
          </a:p>
        </p:txBody>
      </p:sp>
      <p:sp>
        <p:nvSpPr>
          <p:cNvPr id="687" name="Google Shape;687;p50"/>
          <p:cNvSpPr/>
          <p:nvPr/>
        </p:nvSpPr>
        <p:spPr>
          <a:xfrm>
            <a:off x="8296881" y="3685930"/>
            <a:ext cx="743700" cy="329400"/>
          </a:xfrm>
          <a:prstGeom prst="roundRect">
            <a:avLst>
              <a:gd name="adj" fmla="val 16667"/>
            </a:avLst>
          </a:prstGeom>
          <a:solidFill>
            <a:srgbClr val="FD978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700"/>
              <a:t>Security</a:t>
            </a:r>
            <a:endParaRPr sz="700"/>
          </a:p>
          <a:p>
            <a:pPr marL="0" marR="0" lvl="0" indent="0" algn="ctr" rtl="0">
              <a:lnSpc>
                <a:spcPct val="100000"/>
              </a:lnSpc>
              <a:spcBef>
                <a:spcPts val="0"/>
              </a:spcBef>
              <a:spcAft>
                <a:spcPts val="0"/>
              </a:spcAft>
              <a:buNone/>
            </a:pPr>
            <a:r>
              <a:rPr lang="en" sz="700"/>
              <a:t>Testing</a:t>
            </a:r>
            <a:endParaRPr sz="700"/>
          </a:p>
        </p:txBody>
      </p:sp>
      <p:sp>
        <p:nvSpPr>
          <p:cNvPr id="688" name="Google Shape;688;p50"/>
          <p:cNvSpPr/>
          <p:nvPr/>
        </p:nvSpPr>
        <p:spPr>
          <a:xfrm>
            <a:off x="3773756" y="3394110"/>
            <a:ext cx="1136400" cy="161400"/>
          </a:xfrm>
          <a:prstGeom prst="roundRect">
            <a:avLst>
              <a:gd name="adj" fmla="val 16667"/>
            </a:avLst>
          </a:prstGeom>
          <a:solidFill>
            <a:srgbClr val="FD978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800"/>
              <a:t>Functional Testing</a:t>
            </a:r>
            <a:endParaRPr sz="800"/>
          </a:p>
        </p:txBody>
      </p:sp>
      <p:sp>
        <p:nvSpPr>
          <p:cNvPr id="689" name="Google Shape;689;p50"/>
          <p:cNvSpPr/>
          <p:nvPr/>
        </p:nvSpPr>
        <p:spPr>
          <a:xfrm>
            <a:off x="4190007" y="3589170"/>
            <a:ext cx="1136400" cy="240600"/>
          </a:xfrm>
          <a:prstGeom prst="roundRect">
            <a:avLst>
              <a:gd name="adj" fmla="val 16667"/>
            </a:avLst>
          </a:prstGeom>
          <a:solidFill>
            <a:srgbClr val="FD978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000000"/>
                </a:solidFill>
              </a:rPr>
              <a:t>Integration Testing with IT team</a:t>
            </a:r>
            <a:endParaRPr sz="800"/>
          </a:p>
        </p:txBody>
      </p:sp>
      <p:sp>
        <p:nvSpPr>
          <p:cNvPr id="690" name="Google Shape;690;p50"/>
          <p:cNvSpPr/>
          <p:nvPr/>
        </p:nvSpPr>
        <p:spPr>
          <a:xfrm>
            <a:off x="4770622" y="3881097"/>
            <a:ext cx="1136400" cy="161400"/>
          </a:xfrm>
          <a:prstGeom prst="roundRect">
            <a:avLst>
              <a:gd name="adj" fmla="val 16667"/>
            </a:avLst>
          </a:prstGeom>
          <a:solidFill>
            <a:srgbClr val="FD978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000000"/>
                </a:solidFill>
              </a:rPr>
              <a:t>Beta Testing</a:t>
            </a:r>
            <a:endParaRPr sz="800"/>
          </a:p>
        </p:txBody>
      </p:sp>
      <p:sp>
        <p:nvSpPr>
          <p:cNvPr id="691" name="Google Shape;691;p50"/>
          <p:cNvSpPr/>
          <p:nvPr/>
        </p:nvSpPr>
        <p:spPr>
          <a:xfrm>
            <a:off x="6316783" y="3394110"/>
            <a:ext cx="1136400" cy="161400"/>
          </a:xfrm>
          <a:prstGeom prst="roundRect">
            <a:avLst>
              <a:gd name="adj" fmla="val 16667"/>
            </a:avLst>
          </a:prstGeom>
          <a:solidFill>
            <a:srgbClr val="FD978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800"/>
              <a:t>Functional Testing</a:t>
            </a:r>
            <a:endParaRPr sz="800"/>
          </a:p>
        </p:txBody>
      </p:sp>
      <p:sp>
        <p:nvSpPr>
          <p:cNvPr id="692" name="Google Shape;692;p50"/>
          <p:cNvSpPr/>
          <p:nvPr/>
        </p:nvSpPr>
        <p:spPr>
          <a:xfrm>
            <a:off x="6586766" y="3617797"/>
            <a:ext cx="1136400" cy="161400"/>
          </a:xfrm>
          <a:prstGeom prst="roundRect">
            <a:avLst>
              <a:gd name="adj" fmla="val 16667"/>
            </a:avLst>
          </a:prstGeom>
          <a:solidFill>
            <a:srgbClr val="FD978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800"/>
              <a:t>Integration Testing</a:t>
            </a:r>
            <a:endParaRPr sz="800"/>
          </a:p>
        </p:txBody>
      </p:sp>
      <p:sp>
        <p:nvSpPr>
          <p:cNvPr id="693" name="Google Shape;693;p50"/>
          <p:cNvSpPr/>
          <p:nvPr/>
        </p:nvSpPr>
        <p:spPr>
          <a:xfrm>
            <a:off x="6860591" y="3841495"/>
            <a:ext cx="1136400" cy="161400"/>
          </a:xfrm>
          <a:prstGeom prst="roundRect">
            <a:avLst>
              <a:gd name="adj" fmla="val 16667"/>
            </a:avLst>
          </a:prstGeom>
          <a:solidFill>
            <a:srgbClr val="FD978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000000"/>
                </a:solidFill>
              </a:rPr>
              <a:t>Beta Testing</a:t>
            </a:r>
            <a:endParaRPr sz="800"/>
          </a:p>
        </p:txBody>
      </p:sp>
      <p:sp>
        <p:nvSpPr>
          <p:cNvPr id="694" name="Google Shape;694;p50"/>
          <p:cNvSpPr/>
          <p:nvPr/>
        </p:nvSpPr>
        <p:spPr>
          <a:xfrm>
            <a:off x="1611508" y="2403407"/>
            <a:ext cx="1530000" cy="276600"/>
          </a:xfrm>
          <a:prstGeom prst="roundRect">
            <a:avLst>
              <a:gd name="adj" fmla="val 16667"/>
            </a:avLst>
          </a:prstGeom>
          <a:solidFill>
            <a:srgbClr val="F9CB9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rgbClr val="000000"/>
                </a:solidFill>
              </a:rPr>
              <a:t>Import data from excel into the database</a:t>
            </a:r>
            <a:endParaRPr sz="900"/>
          </a:p>
        </p:txBody>
      </p:sp>
      <p:sp>
        <p:nvSpPr>
          <p:cNvPr id="695" name="Google Shape;695;p50"/>
          <p:cNvSpPr/>
          <p:nvPr/>
        </p:nvSpPr>
        <p:spPr>
          <a:xfrm>
            <a:off x="1731021" y="2732675"/>
            <a:ext cx="1530000" cy="240600"/>
          </a:xfrm>
          <a:prstGeom prst="roundRect">
            <a:avLst>
              <a:gd name="adj" fmla="val 16667"/>
            </a:avLst>
          </a:prstGeom>
          <a:solidFill>
            <a:srgbClr val="F9CB9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rgbClr val="000000"/>
                </a:solidFill>
              </a:rPr>
              <a:t>Create user accounts </a:t>
            </a:r>
            <a:endParaRPr sz="900"/>
          </a:p>
        </p:txBody>
      </p:sp>
      <p:sp>
        <p:nvSpPr>
          <p:cNvPr id="696" name="Google Shape;696;p50"/>
          <p:cNvSpPr/>
          <p:nvPr/>
        </p:nvSpPr>
        <p:spPr>
          <a:xfrm>
            <a:off x="3576950" y="2090614"/>
            <a:ext cx="1530000" cy="276600"/>
          </a:xfrm>
          <a:prstGeom prst="roundRect">
            <a:avLst>
              <a:gd name="adj" fmla="val 16667"/>
            </a:avLst>
          </a:prstGeom>
          <a:solidFill>
            <a:srgbClr val="F9CB9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rgbClr val="000000"/>
                </a:solidFill>
              </a:rPr>
              <a:t>Identify user roles and user permissions</a:t>
            </a:r>
            <a:endParaRPr sz="900"/>
          </a:p>
        </p:txBody>
      </p:sp>
      <p:sp>
        <p:nvSpPr>
          <p:cNvPr id="697" name="Google Shape;697;p50"/>
          <p:cNvSpPr/>
          <p:nvPr/>
        </p:nvSpPr>
        <p:spPr>
          <a:xfrm>
            <a:off x="6262714" y="2404182"/>
            <a:ext cx="1530000" cy="329400"/>
          </a:xfrm>
          <a:prstGeom prst="roundRect">
            <a:avLst>
              <a:gd name="adj" fmla="val 16667"/>
            </a:avLst>
          </a:prstGeom>
          <a:solidFill>
            <a:srgbClr val="F9CB9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rgbClr val="000000"/>
                </a:solidFill>
              </a:rPr>
              <a:t>Identify columns required for analysis</a:t>
            </a:r>
            <a:endParaRPr sz="900">
              <a:solidFill>
                <a:srgbClr val="000000"/>
              </a:solidFill>
            </a:endParaRPr>
          </a:p>
        </p:txBody>
      </p:sp>
      <p:sp>
        <p:nvSpPr>
          <p:cNvPr id="698" name="Google Shape;698;p50"/>
          <p:cNvSpPr/>
          <p:nvPr/>
        </p:nvSpPr>
        <p:spPr>
          <a:xfrm>
            <a:off x="6625145" y="2806946"/>
            <a:ext cx="1530000" cy="329400"/>
          </a:xfrm>
          <a:prstGeom prst="roundRect">
            <a:avLst>
              <a:gd name="adj" fmla="val 16667"/>
            </a:avLst>
          </a:prstGeom>
          <a:solidFill>
            <a:srgbClr val="F9CB9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rgbClr val="000000"/>
                </a:solidFill>
              </a:rPr>
              <a:t>Filter and transform data using DML queries</a:t>
            </a:r>
            <a:endParaRPr sz="900"/>
          </a:p>
        </p:txBody>
      </p:sp>
      <p:sp>
        <p:nvSpPr>
          <p:cNvPr id="699" name="Google Shape;699;p50"/>
          <p:cNvSpPr/>
          <p:nvPr/>
        </p:nvSpPr>
        <p:spPr>
          <a:xfrm>
            <a:off x="5923158" y="2090614"/>
            <a:ext cx="1530000" cy="276600"/>
          </a:xfrm>
          <a:prstGeom prst="roundRect">
            <a:avLst>
              <a:gd name="adj" fmla="val 16667"/>
            </a:avLst>
          </a:prstGeom>
          <a:solidFill>
            <a:srgbClr val="F9CB9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rgbClr val="000000"/>
                </a:solidFill>
              </a:rPr>
              <a:t>Access Customer, Employee and Order data</a:t>
            </a:r>
            <a:endParaRPr sz="900">
              <a:solidFill>
                <a:srgbClr val="000000"/>
              </a:solidFill>
            </a:endParaRPr>
          </a:p>
        </p:txBody>
      </p:sp>
      <p:sp>
        <p:nvSpPr>
          <p:cNvPr id="700" name="Google Shape;700;p50"/>
          <p:cNvSpPr/>
          <p:nvPr/>
        </p:nvSpPr>
        <p:spPr>
          <a:xfrm>
            <a:off x="3957716" y="2419621"/>
            <a:ext cx="1530000" cy="329400"/>
          </a:xfrm>
          <a:prstGeom prst="roundRect">
            <a:avLst>
              <a:gd name="adj" fmla="val 16667"/>
            </a:avLst>
          </a:prstGeom>
          <a:solidFill>
            <a:srgbClr val="F9CB9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rgbClr val="000000"/>
                </a:solidFill>
              </a:rPr>
              <a:t>Assign user roles to the created accounts</a:t>
            </a:r>
            <a:endParaRPr sz="900"/>
          </a:p>
        </p:txBody>
      </p:sp>
      <p:sp>
        <p:nvSpPr>
          <p:cNvPr id="701" name="Google Shape;701;p50"/>
          <p:cNvSpPr/>
          <p:nvPr/>
        </p:nvSpPr>
        <p:spPr>
          <a:xfrm>
            <a:off x="4338481" y="2806935"/>
            <a:ext cx="1530000" cy="329400"/>
          </a:xfrm>
          <a:prstGeom prst="roundRect">
            <a:avLst>
              <a:gd name="adj" fmla="val 16667"/>
            </a:avLst>
          </a:prstGeom>
          <a:solidFill>
            <a:srgbClr val="F9CB9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rgbClr val="000000"/>
                </a:solidFill>
              </a:rPr>
              <a:t>Grant access privileges based on roles.</a:t>
            </a:r>
            <a:endParaRPr sz="900"/>
          </a:p>
        </p:txBody>
      </p:sp>
      <p:cxnSp>
        <p:nvCxnSpPr>
          <p:cNvPr id="702" name="Google Shape;702;p50"/>
          <p:cNvCxnSpPr/>
          <p:nvPr/>
        </p:nvCxnSpPr>
        <p:spPr>
          <a:xfrm>
            <a:off x="3539408" y="391775"/>
            <a:ext cx="20400" cy="4474200"/>
          </a:xfrm>
          <a:prstGeom prst="straightConnector1">
            <a:avLst/>
          </a:prstGeom>
          <a:noFill/>
          <a:ln w="9525" cap="flat" cmpd="sng">
            <a:solidFill>
              <a:srgbClr val="6C6C6C"/>
            </a:solidFill>
            <a:prstDash val="dot"/>
            <a:round/>
            <a:headEnd type="none" w="med" len="med"/>
            <a:tailEnd type="none" w="med" len="med"/>
          </a:ln>
        </p:spPr>
      </p:cxnSp>
      <p:cxnSp>
        <p:nvCxnSpPr>
          <p:cNvPr id="703" name="Google Shape;703;p50"/>
          <p:cNvCxnSpPr/>
          <p:nvPr/>
        </p:nvCxnSpPr>
        <p:spPr>
          <a:xfrm>
            <a:off x="5886576" y="391775"/>
            <a:ext cx="20400" cy="4474200"/>
          </a:xfrm>
          <a:prstGeom prst="straightConnector1">
            <a:avLst/>
          </a:prstGeom>
          <a:noFill/>
          <a:ln w="9525" cap="flat" cmpd="sng">
            <a:solidFill>
              <a:srgbClr val="6C6C6C"/>
            </a:solidFill>
            <a:prstDash val="dot"/>
            <a:round/>
            <a:headEnd type="none" w="med" len="med"/>
            <a:tailEnd type="none" w="med" len="med"/>
          </a:ln>
        </p:spPr>
      </p:cxnSp>
      <p:cxnSp>
        <p:nvCxnSpPr>
          <p:cNvPr id="704" name="Google Shape;704;p50"/>
          <p:cNvCxnSpPr/>
          <p:nvPr/>
        </p:nvCxnSpPr>
        <p:spPr>
          <a:xfrm rot="10800000" flipH="1">
            <a:off x="67716" y="3290117"/>
            <a:ext cx="9060900" cy="18300"/>
          </a:xfrm>
          <a:prstGeom prst="straightConnector1">
            <a:avLst/>
          </a:prstGeom>
          <a:noFill/>
          <a:ln w="9525" cap="flat" cmpd="sng">
            <a:solidFill>
              <a:srgbClr val="6C6C6C"/>
            </a:solidFill>
            <a:prstDash val="dot"/>
            <a:round/>
            <a:headEnd type="none" w="med" len="med"/>
            <a:tailEnd type="none" w="med" len="med"/>
          </a:ln>
        </p:spPr>
      </p:cxnSp>
      <p:cxnSp>
        <p:nvCxnSpPr>
          <p:cNvPr id="705" name="Google Shape;705;p50"/>
          <p:cNvCxnSpPr/>
          <p:nvPr/>
        </p:nvCxnSpPr>
        <p:spPr>
          <a:xfrm rot="10800000" flipH="1">
            <a:off x="67716" y="2042088"/>
            <a:ext cx="9060900" cy="18300"/>
          </a:xfrm>
          <a:prstGeom prst="straightConnector1">
            <a:avLst/>
          </a:prstGeom>
          <a:noFill/>
          <a:ln w="9525" cap="flat" cmpd="sng">
            <a:solidFill>
              <a:srgbClr val="6C6C6C"/>
            </a:solidFill>
            <a:prstDash val="dot"/>
            <a:round/>
            <a:headEnd type="none" w="med" len="med"/>
            <a:tailEnd type="none" w="med" len="med"/>
          </a:ln>
        </p:spPr>
      </p:cxnSp>
      <p:sp>
        <p:nvSpPr>
          <p:cNvPr id="706" name="Google Shape;706;p50"/>
          <p:cNvSpPr/>
          <p:nvPr/>
        </p:nvSpPr>
        <p:spPr>
          <a:xfrm>
            <a:off x="8269366" y="1296403"/>
            <a:ext cx="771000" cy="1962600"/>
          </a:xfrm>
          <a:prstGeom prst="roundRect">
            <a:avLst>
              <a:gd name="adj" fmla="val 16667"/>
            </a:avLst>
          </a:prstGeom>
          <a:solidFill>
            <a:srgbClr val="F3F3F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t>Release Sprint</a:t>
            </a:r>
            <a:endParaRPr sz="1000"/>
          </a:p>
        </p:txBody>
      </p:sp>
      <p:cxnSp>
        <p:nvCxnSpPr>
          <p:cNvPr id="707" name="Google Shape;707;p50"/>
          <p:cNvCxnSpPr/>
          <p:nvPr/>
        </p:nvCxnSpPr>
        <p:spPr>
          <a:xfrm rot="10800000" flipH="1">
            <a:off x="40900" y="1262204"/>
            <a:ext cx="9060900" cy="18300"/>
          </a:xfrm>
          <a:prstGeom prst="straightConnector1">
            <a:avLst/>
          </a:prstGeom>
          <a:noFill/>
          <a:ln w="9525" cap="flat" cmpd="sng">
            <a:solidFill>
              <a:srgbClr val="6C6C6C"/>
            </a:solidFill>
            <a:prstDash val="dot"/>
            <a:round/>
            <a:headEnd type="none" w="med" len="med"/>
            <a:tailEnd type="none" w="med" len="med"/>
          </a:ln>
        </p:spPr>
      </p:cxnSp>
      <p:cxnSp>
        <p:nvCxnSpPr>
          <p:cNvPr id="708" name="Google Shape;708;p50"/>
          <p:cNvCxnSpPr/>
          <p:nvPr/>
        </p:nvCxnSpPr>
        <p:spPr>
          <a:xfrm rot="10800000" flipH="1">
            <a:off x="67716" y="884804"/>
            <a:ext cx="9060900" cy="18300"/>
          </a:xfrm>
          <a:prstGeom prst="straightConnector1">
            <a:avLst/>
          </a:prstGeom>
          <a:noFill/>
          <a:ln w="9525" cap="flat" cmpd="sng">
            <a:solidFill>
              <a:srgbClr val="6C6C6C"/>
            </a:solidFill>
            <a:prstDash val="dot"/>
            <a:round/>
            <a:headEnd type="none" w="med" len="med"/>
            <a:tailEnd type="none" w="med" len="med"/>
          </a:ln>
        </p:spPr>
      </p:cxnSp>
      <p:cxnSp>
        <p:nvCxnSpPr>
          <p:cNvPr id="709" name="Google Shape;709;p50"/>
          <p:cNvCxnSpPr/>
          <p:nvPr/>
        </p:nvCxnSpPr>
        <p:spPr>
          <a:xfrm>
            <a:off x="8231811" y="391775"/>
            <a:ext cx="20400" cy="4474200"/>
          </a:xfrm>
          <a:prstGeom prst="straightConnector1">
            <a:avLst/>
          </a:prstGeom>
          <a:noFill/>
          <a:ln w="9525" cap="flat" cmpd="sng">
            <a:solidFill>
              <a:srgbClr val="6C6C6C"/>
            </a:solidFill>
            <a:prstDash val="dot"/>
            <a:round/>
            <a:headEnd type="none" w="med" len="med"/>
            <a:tailEnd type="none" w="med" len="med"/>
          </a:ln>
        </p:spPr>
      </p:cxnSp>
      <p:sp>
        <p:nvSpPr>
          <p:cNvPr id="710" name="Google Shape;710;p50"/>
          <p:cNvSpPr/>
          <p:nvPr/>
        </p:nvSpPr>
        <p:spPr>
          <a:xfrm>
            <a:off x="107953" y="4123557"/>
            <a:ext cx="1068000" cy="688200"/>
          </a:xfrm>
          <a:prstGeom prst="roundRect">
            <a:avLst>
              <a:gd name="adj" fmla="val 16667"/>
            </a:avLst>
          </a:prstGeom>
          <a:solidFill>
            <a:srgbClr val="FFD9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b="1"/>
              <a:t>Release</a:t>
            </a:r>
            <a:endParaRPr b="1"/>
          </a:p>
        </p:txBody>
      </p:sp>
      <p:cxnSp>
        <p:nvCxnSpPr>
          <p:cNvPr id="711" name="Google Shape;711;p50"/>
          <p:cNvCxnSpPr/>
          <p:nvPr/>
        </p:nvCxnSpPr>
        <p:spPr>
          <a:xfrm rot="10800000" flipH="1">
            <a:off x="67716" y="4093850"/>
            <a:ext cx="9060900" cy="18300"/>
          </a:xfrm>
          <a:prstGeom prst="straightConnector1">
            <a:avLst/>
          </a:prstGeom>
          <a:noFill/>
          <a:ln w="9525" cap="flat" cmpd="sng">
            <a:solidFill>
              <a:srgbClr val="6C6C6C"/>
            </a:solidFill>
            <a:prstDash val="dot"/>
            <a:round/>
            <a:headEnd type="none" w="med" len="med"/>
            <a:tailEnd type="none" w="med" len="med"/>
          </a:ln>
        </p:spPr>
      </p:cxnSp>
      <p:sp>
        <p:nvSpPr>
          <p:cNvPr id="712" name="Google Shape;712;p50"/>
          <p:cNvSpPr/>
          <p:nvPr/>
        </p:nvSpPr>
        <p:spPr>
          <a:xfrm>
            <a:off x="4055077" y="4172108"/>
            <a:ext cx="1230600" cy="276600"/>
          </a:xfrm>
          <a:prstGeom prst="roundRect">
            <a:avLst>
              <a:gd name="adj" fmla="val 16667"/>
            </a:avLst>
          </a:prstGeom>
          <a:solidFill>
            <a:srgbClr val="FFD9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900"/>
              <a:t>Change Management</a:t>
            </a:r>
            <a:endParaRPr sz="900"/>
          </a:p>
        </p:txBody>
      </p:sp>
      <p:sp>
        <p:nvSpPr>
          <p:cNvPr id="713" name="Google Shape;713;p50"/>
          <p:cNvSpPr/>
          <p:nvPr/>
        </p:nvSpPr>
        <p:spPr>
          <a:xfrm>
            <a:off x="4055077" y="4508548"/>
            <a:ext cx="1230600" cy="276600"/>
          </a:xfrm>
          <a:prstGeom prst="roundRect">
            <a:avLst>
              <a:gd name="adj" fmla="val 16667"/>
            </a:avLst>
          </a:prstGeom>
          <a:solidFill>
            <a:srgbClr val="FFD9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900"/>
              <a:t>Risk and Mitigation</a:t>
            </a:r>
            <a:endParaRPr sz="900"/>
          </a:p>
        </p:txBody>
      </p:sp>
      <p:sp>
        <p:nvSpPr>
          <p:cNvPr id="714" name="Google Shape;714;p50"/>
          <p:cNvSpPr/>
          <p:nvPr/>
        </p:nvSpPr>
        <p:spPr>
          <a:xfrm>
            <a:off x="8296881" y="4172108"/>
            <a:ext cx="771000" cy="612900"/>
          </a:xfrm>
          <a:prstGeom prst="roundRect">
            <a:avLst>
              <a:gd name="adj" fmla="val 16667"/>
            </a:avLst>
          </a:prstGeom>
          <a:solidFill>
            <a:srgbClr val="FFD9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900"/>
              <a:t>Meet all release criteria</a:t>
            </a:r>
            <a:endParaRPr sz="900"/>
          </a:p>
        </p:txBody>
      </p:sp>
      <p:sp>
        <p:nvSpPr>
          <p:cNvPr id="715" name="Google Shape;715;p50"/>
          <p:cNvSpPr/>
          <p:nvPr/>
        </p:nvSpPr>
        <p:spPr>
          <a:xfrm>
            <a:off x="3596008" y="1300626"/>
            <a:ext cx="2254200" cy="747900"/>
          </a:xfrm>
          <a:prstGeom prst="roundRect">
            <a:avLst>
              <a:gd name="adj" fmla="val 16667"/>
            </a:avLst>
          </a:prstGeom>
          <a:solidFill>
            <a:srgbClr val="89D5D2">
              <a:alpha val="94510"/>
            </a:srgbClr>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000">
                <a:solidFill>
                  <a:srgbClr val="000000"/>
                </a:solidFill>
              </a:rPr>
              <a:t>Restrict access to privileged information by setting user roles and access privileges.</a:t>
            </a:r>
            <a:endParaRPr sz="1000">
              <a:solidFill>
                <a:srgbClr val="000000"/>
              </a:solidFill>
            </a:endParaRPr>
          </a:p>
        </p:txBody>
      </p:sp>
      <p:sp>
        <p:nvSpPr>
          <p:cNvPr id="716" name="Google Shape;716;p50"/>
          <p:cNvSpPr/>
          <p:nvPr/>
        </p:nvSpPr>
        <p:spPr>
          <a:xfrm>
            <a:off x="1793235" y="3026120"/>
            <a:ext cx="1728900" cy="189300"/>
          </a:xfrm>
          <a:prstGeom prst="roundRect">
            <a:avLst>
              <a:gd name="adj" fmla="val 16667"/>
            </a:avLst>
          </a:prstGeom>
          <a:solidFill>
            <a:srgbClr val="F9CB9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rgbClr val="000000"/>
                </a:solidFill>
              </a:rPr>
              <a:t>Script to create bulk accounts</a:t>
            </a:r>
            <a:endParaRPr sz="900"/>
          </a:p>
        </p:txBody>
      </p:sp>
      <p:sp>
        <p:nvSpPr>
          <p:cNvPr id="717" name="Google Shape;717;p50"/>
          <p:cNvSpPr/>
          <p:nvPr/>
        </p:nvSpPr>
        <p:spPr>
          <a:xfrm>
            <a:off x="6539632" y="4288903"/>
            <a:ext cx="1230600" cy="276600"/>
          </a:xfrm>
          <a:prstGeom prst="roundRect">
            <a:avLst>
              <a:gd name="adj" fmla="val 16667"/>
            </a:avLst>
          </a:prstGeom>
          <a:solidFill>
            <a:srgbClr val="FFD9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900"/>
              <a:t>Documentation</a:t>
            </a:r>
            <a:endParaRPr sz="900"/>
          </a:p>
        </p:txBody>
      </p:sp>
      <p:sp>
        <p:nvSpPr>
          <p:cNvPr id="718" name="Google Shape;718;p50"/>
          <p:cNvSpPr txBox="1">
            <a:spLocks noGrp="1"/>
          </p:cNvSpPr>
          <p:nvPr>
            <p:ph type="ctrTitle"/>
          </p:nvPr>
        </p:nvSpPr>
        <p:spPr>
          <a:xfrm>
            <a:off x="927272" y="247116"/>
            <a:ext cx="5389500" cy="23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Release Plan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4"/>
          <p:cNvSpPr txBox="1">
            <a:spLocks noGrp="1"/>
          </p:cNvSpPr>
          <p:nvPr>
            <p:ph type="ctrTitle"/>
          </p:nvPr>
        </p:nvSpPr>
        <p:spPr>
          <a:xfrm>
            <a:off x="393475" y="4530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CURRENT SITUATION</a:t>
            </a:r>
            <a:endParaRPr/>
          </a:p>
        </p:txBody>
      </p:sp>
      <p:cxnSp>
        <p:nvCxnSpPr>
          <p:cNvPr id="174" name="Google Shape;174;p24"/>
          <p:cNvCxnSpPr/>
          <p:nvPr/>
        </p:nvCxnSpPr>
        <p:spPr>
          <a:xfrm>
            <a:off x="3956100" y="333450"/>
            <a:ext cx="5187900" cy="30000"/>
          </a:xfrm>
          <a:prstGeom prst="straightConnector1">
            <a:avLst/>
          </a:prstGeom>
          <a:noFill/>
          <a:ln w="76200" cap="flat" cmpd="sng">
            <a:solidFill>
              <a:schemeClr val="accent1"/>
            </a:solidFill>
            <a:prstDash val="solid"/>
            <a:round/>
            <a:headEnd type="none" w="med" len="med"/>
            <a:tailEnd type="none" w="med" len="med"/>
          </a:ln>
        </p:spPr>
      </p:cxnSp>
      <p:graphicFrame>
        <p:nvGraphicFramePr>
          <p:cNvPr id="175" name="Google Shape;175;p24"/>
          <p:cNvGraphicFramePr/>
          <p:nvPr/>
        </p:nvGraphicFramePr>
        <p:xfrm>
          <a:off x="90150" y="1058025"/>
          <a:ext cx="3000000" cy="3000000"/>
        </p:xfrm>
        <a:graphic>
          <a:graphicData uri="http://schemas.openxmlformats.org/drawingml/2006/table">
            <a:tbl>
              <a:tblPr>
                <a:noFill/>
                <a:tableStyleId>{A5AAE85A-C198-4148-BAEF-820C3020AD68}</a:tableStyleId>
              </a:tblPr>
              <a:tblGrid>
                <a:gridCol w="2132600">
                  <a:extLst>
                    <a:ext uri="{9D8B030D-6E8A-4147-A177-3AD203B41FA5}">
                      <a16:colId xmlns:a16="http://schemas.microsoft.com/office/drawing/2014/main" val="20000"/>
                    </a:ext>
                  </a:extLst>
                </a:gridCol>
                <a:gridCol w="1712225">
                  <a:extLst>
                    <a:ext uri="{9D8B030D-6E8A-4147-A177-3AD203B41FA5}">
                      <a16:colId xmlns:a16="http://schemas.microsoft.com/office/drawing/2014/main" val="20001"/>
                    </a:ext>
                  </a:extLst>
                </a:gridCol>
                <a:gridCol w="5118850">
                  <a:extLst>
                    <a:ext uri="{9D8B030D-6E8A-4147-A177-3AD203B41FA5}">
                      <a16:colId xmlns:a16="http://schemas.microsoft.com/office/drawing/2014/main" val="20002"/>
                    </a:ext>
                  </a:extLst>
                </a:gridCol>
              </a:tblGrid>
              <a:tr h="351325">
                <a:tc>
                  <a:txBody>
                    <a:bodyPr/>
                    <a:lstStyle/>
                    <a:p>
                      <a:pPr marL="0" lvl="0" indent="0" algn="l" rtl="0">
                        <a:lnSpc>
                          <a:spcPct val="115000"/>
                        </a:lnSpc>
                        <a:spcBef>
                          <a:spcPts val="0"/>
                        </a:spcBef>
                        <a:spcAft>
                          <a:spcPts val="0"/>
                        </a:spcAft>
                        <a:buNone/>
                      </a:pPr>
                      <a:r>
                        <a:rPr lang="en" sz="1100" b="1">
                          <a:solidFill>
                            <a:srgbClr val="080707"/>
                          </a:solidFill>
                          <a:latin typeface="Calibri"/>
                          <a:ea typeface="Calibri"/>
                          <a:cs typeface="Calibri"/>
                          <a:sym typeface="Calibri"/>
                        </a:rPr>
                        <a:t>Current Situation (2021-22)</a:t>
                      </a:r>
                      <a:endParaRPr sz="1100" b="1">
                        <a:solidFill>
                          <a:srgbClr val="4A6D4F"/>
                        </a:solidFill>
                        <a:highlight>
                          <a:srgbClr val="FFFFFF"/>
                        </a:highlight>
                      </a:endParaRPr>
                    </a:p>
                  </a:txBody>
                  <a:tcPr marL="88900" marR="88900" marT="88900" marB="88900">
                    <a:lnL w="9475" cap="flat" cmpd="sng">
                      <a:solidFill>
                        <a:srgbClr val="A1C448"/>
                      </a:solidFill>
                      <a:prstDash val="solid"/>
                      <a:round/>
                      <a:headEnd type="none" w="sm" len="sm"/>
                      <a:tailEnd type="none" w="sm" len="sm"/>
                    </a:lnL>
                    <a:lnR w="9475" cap="flat" cmpd="sng">
                      <a:solidFill>
                        <a:srgbClr val="A1C448"/>
                      </a:solidFill>
                      <a:prstDash val="solid"/>
                      <a:round/>
                      <a:headEnd type="none" w="sm" len="sm"/>
                      <a:tailEnd type="none" w="sm" len="sm"/>
                    </a:lnR>
                    <a:lnT w="9475" cap="flat" cmpd="sng">
                      <a:solidFill>
                        <a:srgbClr val="A1C448"/>
                      </a:solidFill>
                      <a:prstDash val="solid"/>
                      <a:round/>
                      <a:headEnd type="none" w="sm" len="sm"/>
                      <a:tailEnd type="none" w="sm" len="sm"/>
                    </a:lnT>
                    <a:lnB w="9475" cap="flat" cmpd="sng">
                      <a:solidFill>
                        <a:srgbClr val="A1C448"/>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b="1">
                          <a:solidFill>
                            <a:srgbClr val="080707"/>
                          </a:solidFill>
                          <a:latin typeface="Calibri"/>
                          <a:ea typeface="Calibri"/>
                          <a:cs typeface="Calibri"/>
                          <a:sym typeface="Calibri"/>
                        </a:rPr>
                        <a:t>Goal (2022 -23)</a:t>
                      </a:r>
                      <a:endParaRPr sz="1100" b="1">
                        <a:solidFill>
                          <a:srgbClr val="4A6D4F"/>
                        </a:solidFill>
                        <a:highlight>
                          <a:srgbClr val="FFFFFF"/>
                        </a:highlight>
                      </a:endParaRPr>
                    </a:p>
                  </a:txBody>
                  <a:tcPr marL="88900" marR="88900" marT="88900" marB="88900">
                    <a:lnL w="9475" cap="flat" cmpd="sng">
                      <a:solidFill>
                        <a:srgbClr val="A1C448"/>
                      </a:solidFill>
                      <a:prstDash val="solid"/>
                      <a:round/>
                      <a:headEnd type="none" w="sm" len="sm"/>
                      <a:tailEnd type="none" w="sm" len="sm"/>
                    </a:lnL>
                    <a:lnR w="9475" cap="flat" cmpd="sng">
                      <a:solidFill>
                        <a:srgbClr val="A1C448"/>
                      </a:solidFill>
                      <a:prstDash val="solid"/>
                      <a:round/>
                      <a:headEnd type="none" w="sm" len="sm"/>
                      <a:tailEnd type="none" w="sm" len="sm"/>
                    </a:lnR>
                    <a:lnT w="9475" cap="flat" cmpd="sng">
                      <a:solidFill>
                        <a:srgbClr val="A1C448"/>
                      </a:solidFill>
                      <a:prstDash val="solid"/>
                      <a:round/>
                      <a:headEnd type="none" w="sm" len="sm"/>
                      <a:tailEnd type="none" w="sm" len="sm"/>
                    </a:lnT>
                    <a:lnB w="9475" cap="flat" cmpd="sng">
                      <a:solidFill>
                        <a:srgbClr val="A1C448"/>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b="1">
                          <a:solidFill>
                            <a:srgbClr val="080707"/>
                          </a:solidFill>
                          <a:latin typeface="Calibri"/>
                          <a:ea typeface="Calibri"/>
                          <a:cs typeface="Calibri"/>
                          <a:sym typeface="Calibri"/>
                        </a:rPr>
                        <a:t>Notes</a:t>
                      </a:r>
                      <a:endParaRPr sz="1100" b="1">
                        <a:solidFill>
                          <a:srgbClr val="4A6D4F"/>
                        </a:solidFill>
                        <a:highlight>
                          <a:srgbClr val="FFFFFF"/>
                        </a:highlight>
                      </a:endParaRPr>
                    </a:p>
                  </a:txBody>
                  <a:tcPr marL="88900" marR="88900" marT="88900" marB="88900">
                    <a:lnL w="9475" cap="flat" cmpd="sng">
                      <a:solidFill>
                        <a:srgbClr val="A1C448"/>
                      </a:solidFill>
                      <a:prstDash val="solid"/>
                      <a:round/>
                      <a:headEnd type="none" w="sm" len="sm"/>
                      <a:tailEnd type="none" w="sm" len="sm"/>
                    </a:lnL>
                    <a:lnR w="9475" cap="flat" cmpd="sng">
                      <a:solidFill>
                        <a:srgbClr val="A1C448"/>
                      </a:solidFill>
                      <a:prstDash val="solid"/>
                      <a:round/>
                      <a:headEnd type="none" w="sm" len="sm"/>
                      <a:tailEnd type="none" w="sm" len="sm"/>
                    </a:lnR>
                    <a:lnT w="9475" cap="flat" cmpd="sng">
                      <a:solidFill>
                        <a:srgbClr val="A1C448"/>
                      </a:solidFill>
                      <a:prstDash val="solid"/>
                      <a:round/>
                      <a:headEnd type="none" w="sm" len="sm"/>
                      <a:tailEnd type="none" w="sm" len="sm"/>
                    </a:lnT>
                    <a:lnB w="9475" cap="flat" cmpd="sng">
                      <a:solidFill>
                        <a:srgbClr val="A1C448"/>
                      </a:solidFill>
                      <a:prstDash val="solid"/>
                      <a:round/>
                      <a:headEnd type="none" w="sm" len="sm"/>
                      <a:tailEnd type="none" w="sm" len="sm"/>
                    </a:lnB>
                  </a:tcPr>
                </a:tc>
                <a:extLst>
                  <a:ext uri="{0D108BD9-81ED-4DB2-BD59-A6C34878D82A}">
                    <a16:rowId xmlns:a16="http://schemas.microsoft.com/office/drawing/2014/main" val="10000"/>
                  </a:ext>
                </a:extLst>
              </a:tr>
              <a:tr h="839225">
                <a:tc>
                  <a:txBody>
                    <a:bodyPr/>
                    <a:lstStyle/>
                    <a:p>
                      <a:pPr marL="0" lvl="0" indent="0" algn="l" rtl="0">
                        <a:lnSpc>
                          <a:spcPct val="115000"/>
                        </a:lnSpc>
                        <a:spcBef>
                          <a:spcPts val="0"/>
                        </a:spcBef>
                        <a:spcAft>
                          <a:spcPts val="0"/>
                        </a:spcAft>
                        <a:buNone/>
                      </a:pPr>
                      <a:r>
                        <a:rPr lang="en" sz="1100">
                          <a:solidFill>
                            <a:srgbClr val="080707"/>
                          </a:solidFill>
                          <a:latin typeface="Calibri"/>
                          <a:ea typeface="Calibri"/>
                          <a:cs typeface="Calibri"/>
                          <a:sym typeface="Calibri"/>
                        </a:rPr>
                        <a:t>Our current conversion rate is 2.8% from Google and Facebook ads, with an increase of 3.7% from 2019. </a:t>
                      </a:r>
                      <a:endParaRPr sz="1100" b="1">
                        <a:solidFill>
                          <a:srgbClr val="4A6D4F"/>
                        </a:solidFill>
                        <a:highlight>
                          <a:srgbClr val="FFFFFF"/>
                        </a:highlight>
                      </a:endParaRPr>
                    </a:p>
                  </a:txBody>
                  <a:tcPr marL="88900" marR="88900" marT="88900" marB="88900">
                    <a:lnL w="9475" cap="flat" cmpd="sng">
                      <a:solidFill>
                        <a:srgbClr val="A1C448"/>
                      </a:solidFill>
                      <a:prstDash val="solid"/>
                      <a:round/>
                      <a:headEnd type="none" w="sm" len="sm"/>
                      <a:tailEnd type="none" w="sm" len="sm"/>
                    </a:lnL>
                    <a:lnR w="9475" cap="flat" cmpd="sng">
                      <a:solidFill>
                        <a:srgbClr val="A1C448"/>
                      </a:solidFill>
                      <a:prstDash val="solid"/>
                      <a:round/>
                      <a:headEnd type="none" w="sm" len="sm"/>
                      <a:tailEnd type="none" w="sm" len="sm"/>
                    </a:lnR>
                    <a:lnT w="9475" cap="flat" cmpd="sng">
                      <a:solidFill>
                        <a:srgbClr val="A1C448"/>
                      </a:solidFill>
                      <a:prstDash val="solid"/>
                      <a:round/>
                      <a:headEnd type="none" w="sm" len="sm"/>
                      <a:tailEnd type="none" w="sm" len="sm"/>
                    </a:lnT>
                    <a:lnB w="9475" cap="flat" cmpd="sng">
                      <a:solidFill>
                        <a:srgbClr val="A1C448"/>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solidFill>
                            <a:srgbClr val="080707"/>
                          </a:solidFill>
                          <a:latin typeface="Calibri"/>
                          <a:ea typeface="Calibri"/>
                          <a:cs typeface="Calibri"/>
                          <a:sym typeface="Calibri"/>
                        </a:rPr>
                        <a:t>The goal is to increase by 6% and reach our conversion rate to 2.968%</a:t>
                      </a:r>
                      <a:r>
                        <a:rPr lang="en" sz="1100" baseline="30000">
                          <a:solidFill>
                            <a:srgbClr val="080707"/>
                          </a:solidFill>
                          <a:latin typeface="Calibri"/>
                          <a:ea typeface="Calibri"/>
                          <a:cs typeface="Calibri"/>
                          <a:sym typeface="Calibri"/>
                        </a:rPr>
                        <a:t>[3]</a:t>
                      </a:r>
                      <a:endParaRPr sz="1100" baseline="30000">
                        <a:solidFill>
                          <a:srgbClr val="080707"/>
                        </a:solidFill>
                        <a:latin typeface="Calibri"/>
                        <a:ea typeface="Calibri"/>
                        <a:cs typeface="Calibri"/>
                        <a:sym typeface="Calibri"/>
                      </a:endParaRPr>
                    </a:p>
                  </a:txBody>
                  <a:tcPr marL="88900" marR="88900" marT="88900" marB="88900">
                    <a:lnL w="9475" cap="flat" cmpd="sng">
                      <a:solidFill>
                        <a:srgbClr val="A1C448"/>
                      </a:solidFill>
                      <a:prstDash val="solid"/>
                      <a:round/>
                      <a:headEnd type="none" w="sm" len="sm"/>
                      <a:tailEnd type="none" w="sm" len="sm"/>
                    </a:lnL>
                    <a:lnR w="9475" cap="flat" cmpd="sng">
                      <a:solidFill>
                        <a:srgbClr val="A1C448"/>
                      </a:solidFill>
                      <a:prstDash val="solid"/>
                      <a:round/>
                      <a:headEnd type="none" w="sm" len="sm"/>
                      <a:tailEnd type="none" w="sm" len="sm"/>
                    </a:lnR>
                    <a:lnT w="9475" cap="flat" cmpd="sng">
                      <a:solidFill>
                        <a:srgbClr val="A1C448"/>
                      </a:solidFill>
                      <a:prstDash val="solid"/>
                      <a:round/>
                      <a:headEnd type="none" w="sm" len="sm"/>
                      <a:tailEnd type="none" w="sm" len="sm"/>
                    </a:lnT>
                    <a:lnB w="9475" cap="flat" cmpd="sng">
                      <a:solidFill>
                        <a:srgbClr val="A1C448"/>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solidFill>
                            <a:srgbClr val="080707"/>
                          </a:solidFill>
                          <a:latin typeface="Calibri"/>
                          <a:ea typeface="Calibri"/>
                          <a:cs typeface="Calibri"/>
                          <a:sym typeface="Calibri"/>
                        </a:rPr>
                        <a:t>Marketing team currently only uses outsourced paid ads to target consumers who order food online. Marketing managers want to increase conversion rate by targeting more demographics such as age and geographical location, etc by analyzing internal customers’ data.</a:t>
                      </a:r>
                      <a:endParaRPr sz="1100">
                        <a:solidFill>
                          <a:srgbClr val="080707"/>
                        </a:solidFill>
                        <a:highlight>
                          <a:srgbClr val="FFFFFF"/>
                        </a:highlight>
                        <a:latin typeface="Calibri"/>
                        <a:ea typeface="Calibri"/>
                        <a:cs typeface="Calibri"/>
                        <a:sym typeface="Calibri"/>
                      </a:endParaRPr>
                    </a:p>
                  </a:txBody>
                  <a:tcPr marL="88900" marR="88900" marT="88900" marB="88900">
                    <a:lnL w="9475" cap="flat" cmpd="sng">
                      <a:solidFill>
                        <a:srgbClr val="A1C448"/>
                      </a:solidFill>
                      <a:prstDash val="solid"/>
                      <a:round/>
                      <a:headEnd type="none" w="sm" len="sm"/>
                      <a:tailEnd type="none" w="sm" len="sm"/>
                    </a:lnL>
                    <a:lnR w="9475" cap="flat" cmpd="sng">
                      <a:solidFill>
                        <a:srgbClr val="A1C448"/>
                      </a:solidFill>
                      <a:prstDash val="solid"/>
                      <a:round/>
                      <a:headEnd type="none" w="sm" len="sm"/>
                      <a:tailEnd type="none" w="sm" len="sm"/>
                    </a:lnR>
                    <a:lnT w="9475" cap="flat" cmpd="sng">
                      <a:solidFill>
                        <a:srgbClr val="A1C448"/>
                      </a:solidFill>
                      <a:prstDash val="solid"/>
                      <a:round/>
                      <a:headEnd type="none" w="sm" len="sm"/>
                      <a:tailEnd type="none" w="sm" len="sm"/>
                    </a:lnT>
                    <a:lnB w="9475" cap="flat" cmpd="sng">
                      <a:solidFill>
                        <a:srgbClr val="A1C448"/>
                      </a:solidFill>
                      <a:prstDash val="solid"/>
                      <a:round/>
                      <a:headEnd type="none" w="sm" len="sm"/>
                      <a:tailEnd type="none" w="sm" len="sm"/>
                    </a:lnB>
                  </a:tcPr>
                </a:tc>
                <a:extLst>
                  <a:ext uri="{0D108BD9-81ED-4DB2-BD59-A6C34878D82A}">
                    <a16:rowId xmlns:a16="http://schemas.microsoft.com/office/drawing/2014/main" val="10001"/>
                  </a:ext>
                </a:extLst>
              </a:tr>
              <a:tr h="855975">
                <a:tc>
                  <a:txBody>
                    <a:bodyPr/>
                    <a:lstStyle/>
                    <a:p>
                      <a:pPr marL="0" lvl="0" indent="0" algn="l" rtl="0">
                        <a:lnSpc>
                          <a:spcPct val="115000"/>
                        </a:lnSpc>
                        <a:spcBef>
                          <a:spcPts val="0"/>
                        </a:spcBef>
                        <a:spcAft>
                          <a:spcPts val="0"/>
                        </a:spcAft>
                        <a:buNone/>
                      </a:pPr>
                      <a:r>
                        <a:rPr lang="en" sz="1100">
                          <a:solidFill>
                            <a:srgbClr val="080707"/>
                          </a:solidFill>
                          <a:latin typeface="Calibri"/>
                          <a:ea typeface="Calibri"/>
                          <a:cs typeface="Calibri"/>
                          <a:sym typeface="Calibri"/>
                        </a:rPr>
                        <a:t>API latency time for the app is currently 3s and is leading to customer dissatisfaction</a:t>
                      </a:r>
                      <a:endParaRPr sz="1100" b="1">
                        <a:solidFill>
                          <a:srgbClr val="4A6D4F"/>
                        </a:solidFill>
                        <a:highlight>
                          <a:srgbClr val="FFFFFF"/>
                        </a:highlight>
                      </a:endParaRPr>
                    </a:p>
                  </a:txBody>
                  <a:tcPr marL="88900" marR="88900" marT="88900" marB="88900">
                    <a:lnL w="9475" cap="flat" cmpd="sng">
                      <a:solidFill>
                        <a:srgbClr val="A1C448"/>
                      </a:solidFill>
                      <a:prstDash val="solid"/>
                      <a:round/>
                      <a:headEnd type="none" w="sm" len="sm"/>
                      <a:tailEnd type="none" w="sm" len="sm"/>
                    </a:lnL>
                    <a:lnR w="9475" cap="flat" cmpd="sng">
                      <a:solidFill>
                        <a:srgbClr val="A1C448"/>
                      </a:solidFill>
                      <a:prstDash val="solid"/>
                      <a:round/>
                      <a:headEnd type="none" w="sm" len="sm"/>
                      <a:tailEnd type="none" w="sm" len="sm"/>
                    </a:lnR>
                    <a:lnT w="9475" cap="flat" cmpd="sng">
                      <a:solidFill>
                        <a:srgbClr val="A1C448"/>
                      </a:solidFill>
                      <a:prstDash val="solid"/>
                      <a:round/>
                      <a:headEnd type="none" w="sm" len="sm"/>
                      <a:tailEnd type="none" w="sm" len="sm"/>
                    </a:lnT>
                    <a:lnB w="9475" cap="flat" cmpd="sng">
                      <a:solidFill>
                        <a:srgbClr val="A1C448"/>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 sz="1100">
                          <a:solidFill>
                            <a:srgbClr val="080707"/>
                          </a:solidFill>
                          <a:latin typeface="Calibri"/>
                          <a:ea typeface="Calibri"/>
                          <a:cs typeface="Calibri"/>
                          <a:sym typeface="Calibri"/>
                        </a:rPr>
                        <a:t>We need to improve the performance by 3 times reducing the response time to 1s</a:t>
                      </a:r>
                      <a:r>
                        <a:rPr lang="en" sz="1100" baseline="30000">
                          <a:solidFill>
                            <a:srgbClr val="080707"/>
                          </a:solidFill>
                          <a:latin typeface="Calibri"/>
                          <a:ea typeface="Calibri"/>
                          <a:cs typeface="Calibri"/>
                          <a:sym typeface="Calibri"/>
                        </a:rPr>
                        <a:t>[3]</a:t>
                      </a:r>
                      <a:endParaRPr sz="1100" baseline="30000">
                        <a:solidFill>
                          <a:srgbClr val="080707"/>
                        </a:solidFill>
                        <a:latin typeface="Calibri"/>
                        <a:ea typeface="Calibri"/>
                        <a:cs typeface="Calibri"/>
                        <a:sym typeface="Calibri"/>
                      </a:endParaRPr>
                    </a:p>
                  </a:txBody>
                  <a:tcPr marL="88900" marR="88900" marT="88900" marB="88900">
                    <a:lnL w="9475" cap="flat" cmpd="sng">
                      <a:solidFill>
                        <a:srgbClr val="A1C448"/>
                      </a:solidFill>
                      <a:prstDash val="solid"/>
                      <a:round/>
                      <a:headEnd type="none" w="sm" len="sm"/>
                      <a:tailEnd type="none" w="sm" len="sm"/>
                    </a:lnL>
                    <a:lnR w="9475" cap="flat" cmpd="sng">
                      <a:solidFill>
                        <a:srgbClr val="A1C448"/>
                      </a:solidFill>
                      <a:prstDash val="solid"/>
                      <a:round/>
                      <a:headEnd type="none" w="sm" len="sm"/>
                      <a:tailEnd type="none" w="sm" len="sm"/>
                    </a:lnR>
                    <a:lnT w="9475" cap="flat" cmpd="sng">
                      <a:solidFill>
                        <a:srgbClr val="A1C448"/>
                      </a:solidFill>
                      <a:prstDash val="solid"/>
                      <a:round/>
                      <a:headEnd type="none" w="sm" len="sm"/>
                      <a:tailEnd type="none" w="sm" len="sm"/>
                    </a:lnT>
                    <a:lnB w="9475" cap="flat" cmpd="sng">
                      <a:solidFill>
                        <a:srgbClr val="A1C448"/>
                      </a:solidFill>
                      <a:prstDash val="solid"/>
                      <a:round/>
                      <a:headEnd type="none" w="sm" len="sm"/>
                      <a:tailEnd type="none" w="sm" len="sm"/>
                    </a:lnB>
                  </a:tcPr>
                </a:tc>
                <a:tc>
                  <a:txBody>
                    <a:bodyPr/>
                    <a:lstStyle/>
                    <a:p>
                      <a:pPr marL="0" marR="0" lvl="0" indent="0" algn="l" rtl="0">
                        <a:lnSpc>
                          <a:spcPct val="115000"/>
                        </a:lnSpc>
                        <a:spcBef>
                          <a:spcPts val="0"/>
                        </a:spcBef>
                        <a:spcAft>
                          <a:spcPts val="0"/>
                        </a:spcAft>
                        <a:buNone/>
                      </a:pPr>
                      <a:r>
                        <a:rPr lang="en" sz="1100">
                          <a:solidFill>
                            <a:schemeClr val="dk1"/>
                          </a:solidFill>
                          <a:latin typeface="Calibri"/>
                          <a:ea typeface="Calibri"/>
                          <a:cs typeface="Calibri"/>
                          <a:sym typeface="Calibri"/>
                        </a:rPr>
                        <a:t>Currently, Excel offers a response time of 3s which creates a lag. MySQL will be solving this problem by optimizing the query and efficient MySQL server configuration.</a:t>
                      </a:r>
                      <a:endParaRPr sz="1100">
                        <a:solidFill>
                          <a:schemeClr val="dk1"/>
                        </a:solidFill>
                        <a:latin typeface="Calibri"/>
                        <a:ea typeface="Calibri"/>
                        <a:cs typeface="Calibri"/>
                        <a:sym typeface="Calibri"/>
                      </a:endParaRPr>
                    </a:p>
                  </a:txBody>
                  <a:tcPr marL="88900" marR="88900" marT="88900" marB="88900">
                    <a:lnL w="9475" cap="flat" cmpd="sng">
                      <a:solidFill>
                        <a:srgbClr val="A1C448"/>
                      </a:solidFill>
                      <a:prstDash val="solid"/>
                      <a:round/>
                      <a:headEnd type="none" w="sm" len="sm"/>
                      <a:tailEnd type="none" w="sm" len="sm"/>
                    </a:lnL>
                    <a:lnR w="9475" cap="flat" cmpd="sng">
                      <a:solidFill>
                        <a:srgbClr val="A1C448"/>
                      </a:solidFill>
                      <a:prstDash val="solid"/>
                      <a:round/>
                      <a:headEnd type="none" w="sm" len="sm"/>
                      <a:tailEnd type="none" w="sm" len="sm"/>
                    </a:lnR>
                    <a:lnT w="9475" cap="flat" cmpd="sng">
                      <a:solidFill>
                        <a:srgbClr val="A1C448"/>
                      </a:solidFill>
                      <a:prstDash val="solid"/>
                      <a:round/>
                      <a:headEnd type="none" w="sm" len="sm"/>
                      <a:tailEnd type="none" w="sm" len="sm"/>
                    </a:lnT>
                    <a:lnB w="9475" cap="flat" cmpd="sng">
                      <a:solidFill>
                        <a:srgbClr val="A1C448"/>
                      </a:solidFill>
                      <a:prstDash val="solid"/>
                      <a:round/>
                      <a:headEnd type="none" w="sm" len="sm"/>
                      <a:tailEnd type="none" w="sm" len="sm"/>
                    </a:lnB>
                  </a:tcPr>
                </a:tc>
                <a:extLst>
                  <a:ext uri="{0D108BD9-81ED-4DB2-BD59-A6C34878D82A}">
                    <a16:rowId xmlns:a16="http://schemas.microsoft.com/office/drawing/2014/main" val="10002"/>
                  </a:ext>
                </a:extLst>
              </a:tr>
              <a:tr h="657125">
                <a:tc>
                  <a:txBody>
                    <a:bodyPr/>
                    <a:lstStyle/>
                    <a:p>
                      <a:pPr marL="0" lvl="0" indent="0" algn="l" rtl="0">
                        <a:lnSpc>
                          <a:spcPct val="115000"/>
                        </a:lnSpc>
                        <a:spcBef>
                          <a:spcPts val="0"/>
                        </a:spcBef>
                        <a:spcAft>
                          <a:spcPts val="0"/>
                        </a:spcAft>
                        <a:buNone/>
                      </a:pPr>
                      <a:r>
                        <a:rPr lang="en" sz="1100">
                          <a:solidFill>
                            <a:srgbClr val="080707"/>
                          </a:solidFill>
                          <a:latin typeface="Calibri"/>
                          <a:ea typeface="Calibri"/>
                          <a:cs typeface="Calibri"/>
                          <a:sym typeface="Calibri"/>
                        </a:rPr>
                        <a:t>Microsoft 365 currently costs the company $600/month </a:t>
                      </a:r>
                      <a:endParaRPr sz="1100" b="1">
                        <a:solidFill>
                          <a:srgbClr val="4A6D4F"/>
                        </a:solidFill>
                        <a:highlight>
                          <a:srgbClr val="FFFFFF"/>
                        </a:highlight>
                      </a:endParaRPr>
                    </a:p>
                  </a:txBody>
                  <a:tcPr marL="88900" marR="88900" marT="88900" marB="88900">
                    <a:lnL w="9475" cap="flat" cmpd="sng">
                      <a:solidFill>
                        <a:srgbClr val="A1C448"/>
                      </a:solidFill>
                      <a:prstDash val="solid"/>
                      <a:round/>
                      <a:headEnd type="none" w="sm" len="sm"/>
                      <a:tailEnd type="none" w="sm" len="sm"/>
                    </a:lnL>
                    <a:lnR w="9475" cap="flat" cmpd="sng">
                      <a:solidFill>
                        <a:srgbClr val="A1C448"/>
                      </a:solidFill>
                      <a:prstDash val="solid"/>
                      <a:round/>
                      <a:headEnd type="none" w="sm" len="sm"/>
                      <a:tailEnd type="none" w="sm" len="sm"/>
                    </a:lnR>
                    <a:lnT w="9475" cap="flat" cmpd="sng">
                      <a:solidFill>
                        <a:srgbClr val="A1C448"/>
                      </a:solidFill>
                      <a:prstDash val="solid"/>
                      <a:round/>
                      <a:headEnd type="none" w="sm" len="sm"/>
                      <a:tailEnd type="none" w="sm" len="sm"/>
                    </a:lnT>
                    <a:lnB w="9475" cap="flat" cmpd="sng">
                      <a:solidFill>
                        <a:srgbClr val="A1C448"/>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solidFill>
                            <a:srgbClr val="080707"/>
                          </a:solidFill>
                          <a:latin typeface="Calibri"/>
                          <a:ea typeface="Calibri"/>
                          <a:cs typeface="Calibri"/>
                          <a:sym typeface="Calibri"/>
                        </a:rPr>
                        <a:t>Move to MySQL by end of 2022.</a:t>
                      </a:r>
                      <a:endParaRPr sz="1100">
                        <a:solidFill>
                          <a:srgbClr val="080707"/>
                        </a:solidFill>
                        <a:latin typeface="Calibri"/>
                        <a:ea typeface="Calibri"/>
                        <a:cs typeface="Calibri"/>
                        <a:sym typeface="Calibri"/>
                      </a:endParaRPr>
                    </a:p>
                  </a:txBody>
                  <a:tcPr marL="88900" marR="88900" marT="88900" marB="88900">
                    <a:lnL w="9475" cap="flat" cmpd="sng">
                      <a:solidFill>
                        <a:srgbClr val="A1C448"/>
                      </a:solidFill>
                      <a:prstDash val="solid"/>
                      <a:round/>
                      <a:headEnd type="none" w="sm" len="sm"/>
                      <a:tailEnd type="none" w="sm" len="sm"/>
                    </a:lnL>
                    <a:lnR w="9475" cap="flat" cmpd="sng">
                      <a:solidFill>
                        <a:srgbClr val="A1C448"/>
                      </a:solidFill>
                      <a:prstDash val="solid"/>
                      <a:round/>
                      <a:headEnd type="none" w="sm" len="sm"/>
                      <a:tailEnd type="none" w="sm" len="sm"/>
                    </a:lnR>
                    <a:lnT w="9475" cap="flat" cmpd="sng">
                      <a:solidFill>
                        <a:srgbClr val="A1C448"/>
                      </a:solidFill>
                      <a:prstDash val="solid"/>
                      <a:round/>
                      <a:headEnd type="none" w="sm" len="sm"/>
                      <a:tailEnd type="none" w="sm" len="sm"/>
                    </a:lnT>
                    <a:lnB w="9475" cap="flat" cmpd="sng">
                      <a:solidFill>
                        <a:srgbClr val="A1C448"/>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solidFill>
                            <a:srgbClr val="080707"/>
                          </a:solidFill>
                          <a:latin typeface="Calibri"/>
                          <a:ea typeface="Calibri"/>
                          <a:cs typeface="Calibri"/>
                          <a:sym typeface="Calibri"/>
                        </a:rPr>
                        <a:t>For improved security and scalability we want to move to MySQL which would be an investment of $0 per year</a:t>
                      </a:r>
                      <a:endParaRPr sz="1100">
                        <a:solidFill>
                          <a:srgbClr val="080707"/>
                        </a:solidFill>
                        <a:latin typeface="Calibri"/>
                        <a:ea typeface="Calibri"/>
                        <a:cs typeface="Calibri"/>
                        <a:sym typeface="Calibri"/>
                      </a:endParaRPr>
                    </a:p>
                    <a:p>
                      <a:pPr marL="0" lvl="0" indent="0" algn="l" rtl="0">
                        <a:lnSpc>
                          <a:spcPct val="115000"/>
                        </a:lnSpc>
                        <a:spcBef>
                          <a:spcPts val="0"/>
                        </a:spcBef>
                        <a:spcAft>
                          <a:spcPts val="0"/>
                        </a:spcAft>
                        <a:buNone/>
                      </a:pPr>
                      <a:r>
                        <a:rPr lang="en" sz="1100">
                          <a:solidFill>
                            <a:srgbClr val="080707"/>
                          </a:solidFill>
                          <a:latin typeface="Calibri"/>
                          <a:ea typeface="Calibri"/>
                          <a:cs typeface="Calibri"/>
                          <a:sym typeface="Calibri"/>
                        </a:rPr>
                        <a:t>However, this would increase our ROI by 115%</a:t>
                      </a:r>
                      <a:endParaRPr sz="1100">
                        <a:solidFill>
                          <a:schemeClr val="accent6"/>
                        </a:solidFill>
                        <a:latin typeface="Calibri"/>
                        <a:ea typeface="Calibri"/>
                        <a:cs typeface="Calibri"/>
                        <a:sym typeface="Calibri"/>
                      </a:endParaRPr>
                    </a:p>
                  </a:txBody>
                  <a:tcPr marL="88900" marR="88900" marT="88900" marB="88900">
                    <a:lnL w="9475" cap="flat" cmpd="sng">
                      <a:solidFill>
                        <a:srgbClr val="A1C448"/>
                      </a:solidFill>
                      <a:prstDash val="solid"/>
                      <a:round/>
                      <a:headEnd type="none" w="sm" len="sm"/>
                      <a:tailEnd type="none" w="sm" len="sm"/>
                    </a:lnL>
                    <a:lnR w="9475" cap="flat" cmpd="sng">
                      <a:solidFill>
                        <a:srgbClr val="A1C448"/>
                      </a:solidFill>
                      <a:prstDash val="solid"/>
                      <a:round/>
                      <a:headEnd type="none" w="sm" len="sm"/>
                      <a:tailEnd type="none" w="sm" len="sm"/>
                    </a:lnR>
                    <a:lnT w="9475" cap="flat" cmpd="sng">
                      <a:solidFill>
                        <a:srgbClr val="A1C448"/>
                      </a:solidFill>
                      <a:prstDash val="solid"/>
                      <a:round/>
                      <a:headEnd type="none" w="sm" len="sm"/>
                      <a:tailEnd type="none" w="sm" len="sm"/>
                    </a:lnT>
                    <a:lnB w="9475" cap="flat" cmpd="sng">
                      <a:solidFill>
                        <a:srgbClr val="A1C448"/>
                      </a:solidFill>
                      <a:prstDash val="solid"/>
                      <a:round/>
                      <a:headEnd type="none" w="sm" len="sm"/>
                      <a:tailEnd type="none" w="sm" len="sm"/>
                    </a:lnB>
                  </a:tcPr>
                </a:tc>
                <a:extLst>
                  <a:ext uri="{0D108BD9-81ED-4DB2-BD59-A6C34878D82A}">
                    <a16:rowId xmlns:a16="http://schemas.microsoft.com/office/drawing/2014/main" val="10003"/>
                  </a:ext>
                </a:extLst>
              </a:tr>
              <a:tr h="541400">
                <a:tc>
                  <a:txBody>
                    <a:bodyPr/>
                    <a:lstStyle/>
                    <a:p>
                      <a:pPr marL="0" lvl="0" indent="0" algn="l" rtl="0">
                        <a:lnSpc>
                          <a:spcPct val="115000"/>
                        </a:lnSpc>
                        <a:spcBef>
                          <a:spcPts val="0"/>
                        </a:spcBef>
                        <a:spcAft>
                          <a:spcPts val="0"/>
                        </a:spcAft>
                        <a:buNone/>
                      </a:pPr>
                      <a:r>
                        <a:rPr lang="en" sz="1100">
                          <a:solidFill>
                            <a:srgbClr val="080707"/>
                          </a:solidFill>
                          <a:latin typeface="Calibri"/>
                          <a:ea typeface="Calibri"/>
                          <a:cs typeface="Calibri"/>
                          <a:sym typeface="Calibri"/>
                        </a:rPr>
                        <a:t>Current revenue growth rate is 1.5% in 2021</a:t>
                      </a:r>
                      <a:endParaRPr sz="1100" b="1">
                        <a:solidFill>
                          <a:srgbClr val="4A6D4F"/>
                        </a:solidFill>
                        <a:highlight>
                          <a:srgbClr val="FFFFFF"/>
                        </a:highlight>
                      </a:endParaRPr>
                    </a:p>
                  </a:txBody>
                  <a:tcPr marL="88900" marR="88900" marT="88900" marB="88900">
                    <a:lnL w="9475" cap="flat" cmpd="sng">
                      <a:solidFill>
                        <a:srgbClr val="A1C448"/>
                      </a:solidFill>
                      <a:prstDash val="solid"/>
                      <a:round/>
                      <a:headEnd type="none" w="sm" len="sm"/>
                      <a:tailEnd type="none" w="sm" len="sm"/>
                    </a:lnL>
                    <a:lnR w="9475" cap="flat" cmpd="sng">
                      <a:solidFill>
                        <a:srgbClr val="A1C448"/>
                      </a:solidFill>
                      <a:prstDash val="solid"/>
                      <a:round/>
                      <a:headEnd type="none" w="sm" len="sm"/>
                      <a:tailEnd type="none" w="sm" len="sm"/>
                    </a:lnR>
                    <a:lnT w="9475" cap="flat" cmpd="sng">
                      <a:solidFill>
                        <a:srgbClr val="A1C448"/>
                      </a:solidFill>
                      <a:prstDash val="solid"/>
                      <a:round/>
                      <a:headEnd type="none" w="sm" len="sm"/>
                      <a:tailEnd type="none" w="sm" len="sm"/>
                    </a:lnT>
                    <a:lnB w="9475" cap="flat" cmpd="sng">
                      <a:solidFill>
                        <a:srgbClr val="A1C448"/>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solidFill>
                            <a:srgbClr val="080707"/>
                          </a:solidFill>
                          <a:latin typeface="Calibri"/>
                          <a:ea typeface="Calibri"/>
                          <a:cs typeface="Calibri"/>
                          <a:sym typeface="Calibri"/>
                        </a:rPr>
                        <a:t>5% increase in 2022</a:t>
                      </a:r>
                      <a:endParaRPr sz="1100" b="1">
                        <a:solidFill>
                          <a:srgbClr val="4A6D4F"/>
                        </a:solidFill>
                        <a:highlight>
                          <a:srgbClr val="FFFFFF"/>
                        </a:highlight>
                      </a:endParaRPr>
                    </a:p>
                  </a:txBody>
                  <a:tcPr marL="88900" marR="88900" marT="88900" marB="88900">
                    <a:lnL w="9475" cap="flat" cmpd="sng">
                      <a:solidFill>
                        <a:srgbClr val="A1C448"/>
                      </a:solidFill>
                      <a:prstDash val="solid"/>
                      <a:round/>
                      <a:headEnd type="none" w="sm" len="sm"/>
                      <a:tailEnd type="none" w="sm" len="sm"/>
                    </a:lnL>
                    <a:lnR w="9475" cap="flat" cmpd="sng">
                      <a:solidFill>
                        <a:srgbClr val="A1C448"/>
                      </a:solidFill>
                      <a:prstDash val="solid"/>
                      <a:round/>
                      <a:headEnd type="none" w="sm" len="sm"/>
                      <a:tailEnd type="none" w="sm" len="sm"/>
                    </a:lnR>
                    <a:lnT w="9475" cap="flat" cmpd="sng">
                      <a:solidFill>
                        <a:srgbClr val="A1C448"/>
                      </a:solidFill>
                      <a:prstDash val="solid"/>
                      <a:round/>
                      <a:headEnd type="none" w="sm" len="sm"/>
                      <a:tailEnd type="none" w="sm" len="sm"/>
                    </a:lnT>
                    <a:lnB w="9475" cap="flat" cmpd="sng">
                      <a:solidFill>
                        <a:srgbClr val="A1C448"/>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100">
                          <a:solidFill>
                            <a:srgbClr val="080707"/>
                          </a:solidFill>
                          <a:latin typeface="Calibri"/>
                          <a:ea typeface="Calibri"/>
                          <a:cs typeface="Calibri"/>
                          <a:sym typeface="Calibri"/>
                        </a:rPr>
                        <a:t>HungryMile aims to increase the revenue by 3% for the next year.</a:t>
                      </a:r>
                      <a:endParaRPr sz="1100" b="1">
                        <a:solidFill>
                          <a:srgbClr val="4A6D4F"/>
                        </a:solidFill>
                        <a:highlight>
                          <a:srgbClr val="FFFFFF"/>
                        </a:highlight>
                      </a:endParaRPr>
                    </a:p>
                  </a:txBody>
                  <a:tcPr marL="88900" marR="88900" marT="88900" marB="88900">
                    <a:lnL w="9475" cap="flat" cmpd="sng">
                      <a:solidFill>
                        <a:srgbClr val="A1C448"/>
                      </a:solidFill>
                      <a:prstDash val="solid"/>
                      <a:round/>
                      <a:headEnd type="none" w="sm" len="sm"/>
                      <a:tailEnd type="none" w="sm" len="sm"/>
                    </a:lnL>
                    <a:lnR w="9475" cap="flat" cmpd="sng">
                      <a:solidFill>
                        <a:srgbClr val="A1C448"/>
                      </a:solidFill>
                      <a:prstDash val="solid"/>
                      <a:round/>
                      <a:headEnd type="none" w="sm" len="sm"/>
                      <a:tailEnd type="none" w="sm" len="sm"/>
                    </a:lnR>
                    <a:lnT w="9475" cap="flat" cmpd="sng">
                      <a:solidFill>
                        <a:srgbClr val="A1C448"/>
                      </a:solidFill>
                      <a:prstDash val="solid"/>
                      <a:round/>
                      <a:headEnd type="none" w="sm" len="sm"/>
                      <a:tailEnd type="none" w="sm" len="sm"/>
                    </a:lnT>
                    <a:lnB w="9475" cap="flat" cmpd="sng">
                      <a:solidFill>
                        <a:srgbClr val="A1C448"/>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76" name="Google Shape;176;p24"/>
          <p:cNvSpPr txBox="1">
            <a:spLocks noGrp="1"/>
          </p:cNvSpPr>
          <p:nvPr>
            <p:ph type="subTitle" idx="4294967295"/>
          </p:nvPr>
        </p:nvSpPr>
        <p:spPr>
          <a:xfrm>
            <a:off x="393475" y="451725"/>
            <a:ext cx="8203800" cy="60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080707"/>
                </a:solidFill>
                <a:latin typeface="Calibri"/>
                <a:ea typeface="Calibri"/>
                <a:cs typeface="Calibri"/>
                <a:sym typeface="Calibri"/>
              </a:rPr>
              <a:t>Our company has been partnering with more restaurants every year increasing our revenue growth to 15% each year. With the pandemic situation, we have seen a surge in online ordering increasing our sales in the last month to $477,000.</a:t>
            </a:r>
            <a:r>
              <a:rPr lang="en" sz="1200" baseline="30000">
                <a:solidFill>
                  <a:srgbClr val="080707"/>
                </a:solidFill>
                <a:latin typeface="Calibri"/>
                <a:ea typeface="Calibri"/>
                <a:cs typeface="Calibri"/>
                <a:sym typeface="Calibri"/>
              </a:rPr>
              <a:t>[1,2]</a:t>
            </a:r>
            <a:endParaRPr sz="1200" baseline="30000">
              <a:solidFill>
                <a:srgbClr val="080707"/>
              </a:solidFill>
              <a:latin typeface="Calibri"/>
              <a:ea typeface="Calibri"/>
              <a:cs typeface="Calibri"/>
              <a:sym typeface="Calibri"/>
            </a:endParaRPr>
          </a:p>
        </p:txBody>
      </p:sp>
      <p:sp>
        <p:nvSpPr>
          <p:cNvPr id="177" name="Google Shape;177;p24"/>
          <p:cNvSpPr txBox="1"/>
          <p:nvPr/>
        </p:nvSpPr>
        <p:spPr>
          <a:xfrm>
            <a:off x="0" y="4614025"/>
            <a:ext cx="8391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latin typeface="Calibri"/>
                <a:ea typeface="Calibri"/>
                <a:cs typeface="Calibri"/>
                <a:sym typeface="Calibri"/>
              </a:rPr>
              <a:t>[1] </a:t>
            </a:r>
            <a:r>
              <a:rPr lang="en" sz="600">
                <a:solidFill>
                  <a:schemeClr val="dk1"/>
                </a:solidFill>
                <a:latin typeface="Calibri"/>
                <a:ea typeface="Calibri"/>
                <a:cs typeface="Calibri"/>
                <a:sym typeface="Calibri"/>
              </a:rPr>
              <a:t>“1010data Market Insights Restaurant Delivery Report”, 1010data (2016) (</a:t>
            </a:r>
            <a:r>
              <a:rPr lang="en" sz="600" u="sng">
                <a:solidFill>
                  <a:srgbClr val="1155CC"/>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https://info.1010data.com/rs/952-BWM-648/images/1010data_MarketInsightsReport_Disruptor_RestaurantDelivery_Q42016_16FEB17.pdf?aliId=10716783</a:t>
            </a:r>
            <a:r>
              <a:rPr lang="en" sz="600">
                <a:solidFill>
                  <a:schemeClr val="dk1"/>
                </a:solidFill>
                <a:latin typeface="Calibri"/>
                <a:ea typeface="Calibri"/>
                <a:cs typeface="Calibri"/>
                <a:sym typeface="Calibri"/>
              </a:rPr>
              <a:t>)</a:t>
            </a:r>
            <a:endParaRPr sz="600">
              <a:solidFill>
                <a:schemeClr val="dk1"/>
              </a:solidFill>
              <a:latin typeface="Calibri"/>
              <a:ea typeface="Calibri"/>
              <a:cs typeface="Calibri"/>
              <a:sym typeface="Calibri"/>
            </a:endParaRPr>
          </a:p>
          <a:p>
            <a:pPr marL="0" lvl="0" indent="0" algn="l" rtl="0">
              <a:spcBef>
                <a:spcPts val="0"/>
              </a:spcBef>
              <a:spcAft>
                <a:spcPts val="0"/>
              </a:spcAft>
              <a:buNone/>
            </a:pPr>
            <a:r>
              <a:rPr lang="en" sz="600">
                <a:solidFill>
                  <a:srgbClr val="000000"/>
                </a:solidFill>
                <a:latin typeface="Calibri"/>
                <a:ea typeface="Calibri"/>
                <a:cs typeface="Calibri"/>
                <a:sym typeface="Calibri"/>
              </a:rPr>
              <a:t>[2] Ang, C. </a:t>
            </a:r>
            <a:r>
              <a:rPr lang="en" sz="600">
                <a:latin typeface="Calibri"/>
                <a:ea typeface="Calibri"/>
                <a:cs typeface="Calibri"/>
                <a:sym typeface="Calibri"/>
              </a:rPr>
              <a:t>(2022), “</a:t>
            </a:r>
            <a:r>
              <a:rPr lang="en" sz="600">
                <a:solidFill>
                  <a:schemeClr val="dk1"/>
                </a:solidFill>
                <a:latin typeface="Calibri"/>
                <a:ea typeface="Calibri"/>
                <a:cs typeface="Calibri"/>
                <a:sym typeface="Calibri"/>
              </a:rPr>
              <a:t>DoorDash is Dominating the U.S. Food Delivery Market”, Visual Capitalist (</a:t>
            </a:r>
            <a:r>
              <a:rPr lang="en" sz="600" u="sng">
                <a:solidFill>
                  <a:srgbClr val="1155CC"/>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https://www.visualcapitalist.com/doordash-is-dominating-the-u-s-food-delivery-market/</a:t>
            </a:r>
            <a:r>
              <a:rPr lang="en" sz="600">
                <a:solidFill>
                  <a:schemeClr val="dk1"/>
                </a:solidFill>
                <a:latin typeface="Calibri"/>
                <a:ea typeface="Calibri"/>
                <a:cs typeface="Calibri"/>
                <a:sym typeface="Calibri"/>
              </a:rPr>
              <a:t>)</a:t>
            </a:r>
            <a:endParaRPr sz="600">
              <a:solidFill>
                <a:schemeClr val="dk1"/>
              </a:solidFill>
              <a:latin typeface="Calibri"/>
              <a:ea typeface="Calibri"/>
              <a:cs typeface="Calibri"/>
              <a:sym typeface="Calibri"/>
            </a:endParaRPr>
          </a:p>
          <a:p>
            <a:pPr marL="0" lvl="0" indent="0" algn="l" rtl="0">
              <a:spcBef>
                <a:spcPts val="0"/>
              </a:spcBef>
              <a:spcAft>
                <a:spcPts val="0"/>
              </a:spcAft>
              <a:buNone/>
            </a:pPr>
            <a:r>
              <a:rPr lang="en" sz="600">
                <a:solidFill>
                  <a:srgbClr val="000000"/>
                </a:solidFill>
                <a:latin typeface="Calibri"/>
                <a:ea typeface="Calibri"/>
                <a:cs typeface="Calibri"/>
                <a:sym typeface="Calibri"/>
              </a:rPr>
              <a:t>[3] Chaffey, D. (2022</a:t>
            </a:r>
            <a:r>
              <a:rPr lang="en" sz="600">
                <a:latin typeface="Calibri"/>
                <a:ea typeface="Calibri"/>
                <a:cs typeface="Calibri"/>
                <a:sym typeface="Calibri"/>
              </a:rPr>
              <a:t>) “</a:t>
            </a:r>
            <a:r>
              <a:rPr lang="en" sz="600">
                <a:solidFill>
                  <a:srgbClr val="362F34"/>
                </a:solidFill>
                <a:latin typeface="Calibri"/>
                <a:ea typeface="Calibri"/>
                <a:cs typeface="Calibri"/>
                <a:sym typeface="Calibri"/>
              </a:rPr>
              <a:t>E-commerce conversion rates benchmarks 2022 – how do yours compare?”</a:t>
            </a:r>
            <a:r>
              <a:rPr lang="en" sz="600">
                <a:solidFill>
                  <a:srgbClr val="1A73E8"/>
                </a:solidFill>
                <a:latin typeface="Calibri"/>
                <a:ea typeface="Calibri"/>
                <a:cs typeface="Calibri"/>
                <a:sym typeface="Calibri"/>
              </a:rPr>
              <a:t> </a:t>
            </a:r>
            <a:r>
              <a:rPr lang="en" sz="600">
                <a:solidFill>
                  <a:schemeClr val="dk1"/>
                </a:solidFill>
                <a:latin typeface="Calibri"/>
                <a:ea typeface="Calibri"/>
                <a:cs typeface="Calibri"/>
                <a:sym typeface="Calibri"/>
              </a:rPr>
              <a:t>Smart Insights (</a:t>
            </a:r>
            <a:r>
              <a:rPr lang="en" sz="600" u="sng">
                <a:solidFill>
                  <a:srgbClr val="1155CC"/>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a:t>
            </a:r>
            <a:r>
              <a:rPr lang="en" sz="600" u="sng">
                <a:solidFill>
                  <a:srgbClr val="1155CC"/>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ttps://www.smartinsights.com/ecommerce/ecommerce-analytics/ecommerce-conversion-rates/</a:t>
            </a:r>
            <a:r>
              <a:rPr lang="en" sz="600">
                <a:solidFill>
                  <a:schemeClr val="dk1"/>
                </a:solidFill>
                <a:latin typeface="Calibri"/>
                <a:ea typeface="Calibri"/>
                <a:cs typeface="Calibri"/>
                <a:sym typeface="Calibri"/>
              </a:rPr>
              <a:t>)</a:t>
            </a:r>
            <a:endParaRPr sz="600">
              <a:solidFill>
                <a:schemeClr val="dk1"/>
              </a:solidFill>
              <a:latin typeface="Calibri"/>
              <a:ea typeface="Calibri"/>
              <a:cs typeface="Calibri"/>
              <a:sym typeface="Calibri"/>
            </a:endParaRPr>
          </a:p>
          <a:p>
            <a:pPr marL="0" lvl="0" indent="0" algn="l" rtl="0">
              <a:spcBef>
                <a:spcPts val="0"/>
              </a:spcBef>
              <a:spcAft>
                <a:spcPts val="0"/>
              </a:spcAft>
              <a:buNone/>
            </a:pPr>
            <a:r>
              <a:rPr lang="en" sz="600">
                <a:latin typeface="Calibri"/>
                <a:ea typeface="Calibri"/>
                <a:cs typeface="Calibri"/>
                <a:sym typeface="Calibri"/>
              </a:rPr>
              <a:t>[4] “MySQL Performance Tuning and Optimization Tips” (2020), </a:t>
            </a:r>
            <a:r>
              <a:rPr lang="en" sz="600" u="sng">
                <a:solidFill>
                  <a:srgbClr val="1A73E8"/>
                </a:solidFill>
                <a:latin typeface="Calibri"/>
                <a:ea typeface="Calibri"/>
                <a:cs typeface="Calibri"/>
                <a:sym typeface="Calibri"/>
              </a:rPr>
              <a:t>(</a:t>
            </a:r>
            <a:r>
              <a:rPr lang="en" sz="600" u="sng">
                <a:solidFill>
                  <a:srgbClr val="4A86E8"/>
                </a:solidFill>
                <a:latin typeface="Calibri"/>
                <a:ea typeface="Calibri"/>
                <a:cs typeface="Calibri"/>
                <a:sym typeface="Calibri"/>
              </a:rPr>
              <a:t> </a:t>
            </a:r>
            <a:r>
              <a:rPr lang="en" sz="600" u="sng">
                <a:solidFill>
                  <a:srgbClr val="1155CC"/>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https://phoenixnap.com/kb/improve-mysql-performance-tuning-optimization</a:t>
            </a:r>
            <a:r>
              <a:rPr lang="en" sz="600" u="sng">
                <a:solidFill>
                  <a:srgbClr val="1A73E8"/>
                </a:solidFill>
                <a:latin typeface="Calibri"/>
                <a:ea typeface="Calibri"/>
                <a:cs typeface="Calibri"/>
                <a:sym typeface="Calibri"/>
              </a:rPr>
              <a:t>) </a:t>
            </a:r>
            <a:endParaRPr sz="600">
              <a:latin typeface="Calibri"/>
              <a:ea typeface="Calibri"/>
              <a:cs typeface="Calibri"/>
              <a:sym typeface="Calibri"/>
            </a:endParaRPr>
          </a:p>
        </p:txBody>
      </p:sp>
      <p:sp>
        <p:nvSpPr>
          <p:cNvPr id="178" name="Google Shape;178;p24"/>
          <p:cNvSpPr txBox="1"/>
          <p:nvPr/>
        </p:nvSpPr>
        <p:spPr>
          <a:xfrm>
            <a:off x="0" y="0"/>
            <a:ext cx="885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Simple</a:t>
            </a:r>
            <a:endParaRPr sz="1000">
              <a:latin typeface="Oxygen Light"/>
              <a:ea typeface="Oxygen Light"/>
              <a:cs typeface="Oxygen Light"/>
              <a:sym typeface="Oxygen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51"/>
          <p:cNvSpPr txBox="1">
            <a:spLocks noGrp="1"/>
          </p:cNvSpPr>
          <p:nvPr>
            <p:ph type="ctrTitle"/>
          </p:nvPr>
        </p:nvSpPr>
        <p:spPr>
          <a:xfrm>
            <a:off x="129375" y="365700"/>
            <a:ext cx="5403600" cy="25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Burn up Chart</a:t>
            </a:r>
            <a:endParaRPr/>
          </a:p>
        </p:txBody>
      </p:sp>
      <p:cxnSp>
        <p:nvCxnSpPr>
          <p:cNvPr id="724" name="Google Shape;724;p51"/>
          <p:cNvCxnSpPr/>
          <p:nvPr/>
        </p:nvCxnSpPr>
        <p:spPr>
          <a:xfrm>
            <a:off x="2429100" y="365700"/>
            <a:ext cx="6714900" cy="9600"/>
          </a:xfrm>
          <a:prstGeom prst="straightConnector1">
            <a:avLst/>
          </a:prstGeom>
          <a:noFill/>
          <a:ln w="76200" cap="flat" cmpd="sng">
            <a:solidFill>
              <a:schemeClr val="accent1"/>
            </a:solidFill>
            <a:prstDash val="solid"/>
            <a:round/>
            <a:headEnd type="none" w="med" len="med"/>
            <a:tailEnd type="none" w="med" len="med"/>
          </a:ln>
        </p:spPr>
      </p:cxnSp>
      <p:sp>
        <p:nvSpPr>
          <p:cNvPr id="725" name="Google Shape;725;p51"/>
          <p:cNvSpPr txBox="1"/>
          <p:nvPr/>
        </p:nvSpPr>
        <p:spPr>
          <a:xfrm>
            <a:off x="13750" y="-49725"/>
            <a:ext cx="885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Simple</a:t>
            </a:r>
            <a:endParaRPr sz="1000">
              <a:latin typeface="Oxygen Light"/>
              <a:ea typeface="Oxygen Light"/>
              <a:cs typeface="Oxygen Light"/>
              <a:sym typeface="Oxygen Light"/>
            </a:endParaRPr>
          </a:p>
        </p:txBody>
      </p:sp>
      <p:sp>
        <p:nvSpPr>
          <p:cNvPr id="726" name="Google Shape;726;p51"/>
          <p:cNvSpPr txBox="1"/>
          <p:nvPr/>
        </p:nvSpPr>
        <p:spPr>
          <a:xfrm>
            <a:off x="565475" y="491650"/>
            <a:ext cx="3771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Oxygen Light"/>
                <a:ea typeface="Oxygen Light"/>
                <a:cs typeface="Oxygen Light"/>
                <a:sym typeface="Oxygen Light"/>
              </a:rPr>
              <a:t>[1]</a:t>
            </a:r>
            <a:endParaRPr sz="800">
              <a:latin typeface="Oxygen Light"/>
              <a:ea typeface="Oxygen Light"/>
              <a:cs typeface="Oxygen Light"/>
              <a:sym typeface="Oxygen Light"/>
            </a:endParaRPr>
          </a:p>
        </p:txBody>
      </p:sp>
      <p:sp>
        <p:nvSpPr>
          <p:cNvPr id="727" name="Google Shape;727;p51"/>
          <p:cNvSpPr txBox="1"/>
          <p:nvPr/>
        </p:nvSpPr>
        <p:spPr>
          <a:xfrm>
            <a:off x="796775" y="4774200"/>
            <a:ext cx="4152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dk1"/>
                </a:solidFill>
              </a:rPr>
              <a:t>[1] Professor’s Lecture Note “MSIS2606 9 April 2022 AgileScrum.pdf”</a:t>
            </a:r>
            <a:endParaRPr sz="600">
              <a:solidFill>
                <a:schemeClr val="dk1"/>
              </a:solidFill>
            </a:endParaRPr>
          </a:p>
          <a:p>
            <a:pPr marL="0" lvl="0" indent="0" algn="l" rtl="0">
              <a:spcBef>
                <a:spcPts val="0"/>
              </a:spcBef>
              <a:spcAft>
                <a:spcPts val="0"/>
              </a:spcAft>
              <a:buNone/>
            </a:pPr>
            <a:r>
              <a:rPr lang="en" sz="600">
                <a:solidFill>
                  <a:schemeClr val="dk1"/>
                </a:solidFill>
              </a:rPr>
              <a:t>[2] Everitt, J. (2022), ‘What is a Burn Up Chart?’, wrike.com, (</a:t>
            </a:r>
            <a:r>
              <a:rPr lang="en" sz="600" u="sng">
                <a:solidFill>
                  <a:srgbClr val="1155CC"/>
                </a:solidFill>
                <a:hlinkClick r:id="rId3">
                  <a:extLst>
                    <a:ext uri="{A12FA001-AC4F-418D-AE19-62706E023703}">
                      <ahyp:hlinkClr xmlns:ahyp="http://schemas.microsoft.com/office/drawing/2018/hyperlinkcolor" val="tx"/>
                    </a:ext>
                  </a:extLst>
                </a:hlinkClick>
              </a:rPr>
              <a:t>https://www.wrike.com/blog/what-is-a-burn-up-chart/</a:t>
            </a:r>
            <a:r>
              <a:rPr lang="en" sz="600">
                <a:solidFill>
                  <a:srgbClr val="1155CC"/>
                </a:solidFill>
              </a:rPr>
              <a:t> </a:t>
            </a:r>
            <a:r>
              <a:rPr lang="en" sz="600">
                <a:solidFill>
                  <a:schemeClr val="dk1"/>
                </a:solidFill>
              </a:rPr>
              <a:t>)</a:t>
            </a:r>
            <a:r>
              <a:rPr lang="en" sz="600">
                <a:solidFill>
                  <a:srgbClr val="4A86E8"/>
                </a:solidFill>
              </a:rPr>
              <a:t> </a:t>
            </a:r>
            <a:endParaRPr sz="600">
              <a:solidFill>
                <a:srgbClr val="4A86E8"/>
              </a:solidFill>
            </a:endParaRPr>
          </a:p>
        </p:txBody>
      </p:sp>
      <p:pic>
        <p:nvPicPr>
          <p:cNvPr id="728" name="Google Shape;728;p51"/>
          <p:cNvPicPr preferRelativeResize="0"/>
          <p:nvPr/>
        </p:nvPicPr>
        <p:blipFill>
          <a:blip r:embed="rId4">
            <a:alphaModFix/>
          </a:blip>
          <a:stretch>
            <a:fillRect/>
          </a:stretch>
        </p:blipFill>
        <p:spPr>
          <a:xfrm>
            <a:off x="796775" y="540000"/>
            <a:ext cx="7693649" cy="42368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52"/>
          <p:cNvSpPr/>
          <p:nvPr/>
        </p:nvSpPr>
        <p:spPr>
          <a:xfrm>
            <a:off x="6653150" y="2164300"/>
            <a:ext cx="1895700" cy="2370900"/>
          </a:xfrm>
          <a:prstGeom prst="rect">
            <a:avLst/>
          </a:prstGeom>
          <a:noFill/>
          <a:ln w="19050" cap="flat" cmpd="sng">
            <a:solidFill>
              <a:srgbClr val="A1C44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2"/>
          <p:cNvSpPr/>
          <p:nvPr/>
        </p:nvSpPr>
        <p:spPr>
          <a:xfrm>
            <a:off x="4655688" y="1292200"/>
            <a:ext cx="1895700" cy="2454000"/>
          </a:xfrm>
          <a:prstGeom prst="rect">
            <a:avLst/>
          </a:prstGeom>
          <a:noFill/>
          <a:ln w="19050" cap="flat" cmpd="sng">
            <a:solidFill>
              <a:srgbClr val="A1C44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2"/>
          <p:cNvSpPr/>
          <p:nvPr/>
        </p:nvSpPr>
        <p:spPr>
          <a:xfrm>
            <a:off x="399750" y="1292200"/>
            <a:ext cx="2057400" cy="2370900"/>
          </a:xfrm>
          <a:prstGeom prst="rect">
            <a:avLst/>
          </a:prstGeom>
          <a:noFill/>
          <a:ln w="19050" cap="flat" cmpd="sng">
            <a:solidFill>
              <a:srgbClr val="A1C44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2"/>
          <p:cNvSpPr/>
          <p:nvPr/>
        </p:nvSpPr>
        <p:spPr>
          <a:xfrm>
            <a:off x="2553825" y="2188300"/>
            <a:ext cx="2007600" cy="2322900"/>
          </a:xfrm>
          <a:prstGeom prst="rect">
            <a:avLst/>
          </a:prstGeom>
          <a:noFill/>
          <a:ln w="19050" cap="flat" cmpd="sng">
            <a:solidFill>
              <a:srgbClr val="A1C44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2"/>
          <p:cNvSpPr txBox="1">
            <a:spLocks noGrp="1"/>
          </p:cNvSpPr>
          <p:nvPr>
            <p:ph type="ctrTitle"/>
          </p:nvPr>
        </p:nvSpPr>
        <p:spPr>
          <a:xfrm>
            <a:off x="281025" y="74825"/>
            <a:ext cx="6287100" cy="110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Key Software Concept </a:t>
            </a:r>
            <a:endParaRPr/>
          </a:p>
          <a:p>
            <a:pPr marL="0" lvl="0" indent="0" algn="l" rtl="0">
              <a:spcBef>
                <a:spcPts val="0"/>
              </a:spcBef>
              <a:spcAft>
                <a:spcPts val="0"/>
              </a:spcAft>
              <a:buNone/>
            </a:pPr>
            <a:endParaRPr/>
          </a:p>
        </p:txBody>
      </p:sp>
      <p:sp>
        <p:nvSpPr>
          <p:cNvPr id="738" name="Google Shape;738;p52"/>
          <p:cNvSpPr txBox="1">
            <a:spLocks noGrp="1"/>
          </p:cNvSpPr>
          <p:nvPr>
            <p:ph type="subTitle" idx="1"/>
          </p:nvPr>
        </p:nvSpPr>
        <p:spPr>
          <a:xfrm>
            <a:off x="342600" y="1250800"/>
            <a:ext cx="2150100" cy="221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400">
                <a:solidFill>
                  <a:schemeClr val="accent1"/>
                </a:solidFill>
                <a:latin typeface="Abril Fatface"/>
                <a:ea typeface="Abril Fatface"/>
                <a:cs typeface="Abril Fatface"/>
                <a:sym typeface="Abril Fatface"/>
              </a:rPr>
              <a:t>Data Integrity</a:t>
            </a:r>
            <a:endParaRPr sz="1400">
              <a:solidFill>
                <a:schemeClr val="accent1"/>
              </a:solidFill>
              <a:latin typeface="Abril Fatface"/>
              <a:ea typeface="Abril Fatface"/>
              <a:cs typeface="Abril Fatface"/>
              <a:sym typeface="Abril Fatface"/>
            </a:endParaRPr>
          </a:p>
          <a:p>
            <a:pPr marL="0" lvl="0" indent="0" algn="ctr" rtl="0">
              <a:spcBef>
                <a:spcPts val="0"/>
              </a:spcBef>
              <a:spcAft>
                <a:spcPts val="0"/>
              </a:spcAft>
              <a:buClr>
                <a:schemeClr val="dk1"/>
              </a:buClr>
              <a:buSzPts val="1100"/>
              <a:buFont typeface="Arial"/>
              <a:buNone/>
            </a:pPr>
            <a:endParaRPr sz="1400">
              <a:solidFill>
                <a:schemeClr val="accent1"/>
              </a:solidFill>
              <a:latin typeface="Abril Fatface"/>
              <a:ea typeface="Abril Fatface"/>
              <a:cs typeface="Abril Fatface"/>
              <a:sym typeface="Abril Fatface"/>
            </a:endParaRPr>
          </a:p>
          <a:p>
            <a:pPr marL="0" lvl="0" indent="0" algn="ctr" rtl="0">
              <a:lnSpc>
                <a:spcPct val="100000"/>
              </a:lnSpc>
              <a:spcBef>
                <a:spcPts val="0"/>
              </a:spcBef>
              <a:spcAft>
                <a:spcPts val="0"/>
              </a:spcAft>
              <a:buClr>
                <a:schemeClr val="dk1"/>
              </a:buClr>
              <a:buSzPts val="1100"/>
              <a:buFont typeface="Arial"/>
              <a:buNone/>
            </a:pPr>
            <a:r>
              <a:rPr lang="en" sz="1200">
                <a:latin typeface="Calibri"/>
                <a:ea typeface="Calibri"/>
                <a:cs typeface="Calibri"/>
                <a:sym typeface="Calibri"/>
              </a:rPr>
              <a:t>Data integrity refers to the accuracy, reliability, and consistency of stored data over its entire life-cycle </a:t>
            </a:r>
            <a:r>
              <a:rPr lang="en" sz="1100" baseline="30000">
                <a:latin typeface="Calibri"/>
                <a:ea typeface="Calibri"/>
                <a:cs typeface="Calibri"/>
                <a:sym typeface="Calibri"/>
              </a:rPr>
              <a:t>[1]</a:t>
            </a:r>
            <a:endParaRPr sz="1200">
              <a:latin typeface="Calibri"/>
              <a:ea typeface="Calibri"/>
              <a:cs typeface="Calibri"/>
              <a:sym typeface="Calibri"/>
            </a:endParaRPr>
          </a:p>
          <a:p>
            <a:pPr marL="0" lvl="0" indent="0" algn="ctr" rtl="0">
              <a:lnSpc>
                <a:spcPct val="100000"/>
              </a:lnSpc>
              <a:spcBef>
                <a:spcPts val="0"/>
              </a:spcBef>
              <a:spcAft>
                <a:spcPts val="0"/>
              </a:spcAft>
              <a:buNone/>
            </a:pPr>
            <a:endParaRPr sz="1200">
              <a:latin typeface="Calibri"/>
              <a:ea typeface="Calibri"/>
              <a:cs typeface="Calibri"/>
              <a:sym typeface="Calibri"/>
            </a:endParaRPr>
          </a:p>
          <a:p>
            <a:pPr marL="0" lvl="0" indent="0" algn="ctr" rtl="0">
              <a:lnSpc>
                <a:spcPct val="100000"/>
              </a:lnSpc>
              <a:spcBef>
                <a:spcPts val="0"/>
              </a:spcBef>
              <a:spcAft>
                <a:spcPts val="0"/>
              </a:spcAft>
              <a:buNone/>
            </a:pPr>
            <a:r>
              <a:rPr lang="en" sz="1200">
                <a:latin typeface="Calibri"/>
                <a:ea typeface="Calibri"/>
                <a:cs typeface="Calibri"/>
                <a:sym typeface="Calibri"/>
              </a:rPr>
              <a:t>The columns should match the excel attributes, so to prevent data inconsistency and ensure data integrity/quality</a:t>
            </a:r>
            <a:endParaRPr sz="1200">
              <a:latin typeface="Calibri"/>
              <a:ea typeface="Calibri"/>
              <a:cs typeface="Calibri"/>
              <a:sym typeface="Calibri"/>
            </a:endParaRPr>
          </a:p>
          <a:p>
            <a:pPr marL="0" lvl="0" indent="0" algn="ctr" rtl="0">
              <a:lnSpc>
                <a:spcPct val="100000"/>
              </a:lnSpc>
              <a:spcBef>
                <a:spcPts val="0"/>
              </a:spcBef>
              <a:spcAft>
                <a:spcPts val="0"/>
              </a:spcAft>
              <a:buNone/>
            </a:pPr>
            <a:endParaRPr sz="1200">
              <a:latin typeface="Calibri"/>
              <a:ea typeface="Calibri"/>
              <a:cs typeface="Calibri"/>
              <a:sym typeface="Calibri"/>
            </a:endParaRPr>
          </a:p>
        </p:txBody>
      </p:sp>
      <p:sp>
        <p:nvSpPr>
          <p:cNvPr id="739" name="Google Shape;739;p52"/>
          <p:cNvSpPr txBox="1">
            <a:spLocks noGrp="1"/>
          </p:cNvSpPr>
          <p:nvPr>
            <p:ph type="subTitle" idx="4"/>
          </p:nvPr>
        </p:nvSpPr>
        <p:spPr>
          <a:xfrm>
            <a:off x="2511175" y="2265575"/>
            <a:ext cx="2057400" cy="221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400">
                <a:solidFill>
                  <a:schemeClr val="accent1"/>
                </a:solidFill>
                <a:latin typeface="Abril Fatface"/>
                <a:ea typeface="Abril Fatface"/>
                <a:cs typeface="Abril Fatface"/>
                <a:sym typeface="Abril Fatface"/>
              </a:rPr>
              <a:t>Data Governance</a:t>
            </a:r>
            <a:endParaRPr sz="1400">
              <a:solidFill>
                <a:schemeClr val="accent1"/>
              </a:solidFill>
              <a:latin typeface="Abril Fatface"/>
              <a:ea typeface="Abril Fatface"/>
              <a:cs typeface="Abril Fatface"/>
              <a:sym typeface="Abril Fatface"/>
            </a:endParaRPr>
          </a:p>
          <a:p>
            <a:pPr marL="0" lvl="0" indent="0" algn="ctr" rtl="0">
              <a:spcBef>
                <a:spcPts val="0"/>
              </a:spcBef>
              <a:spcAft>
                <a:spcPts val="0"/>
              </a:spcAft>
              <a:buNone/>
            </a:pPr>
            <a:endParaRPr sz="1200">
              <a:solidFill>
                <a:srgbClr val="323E48"/>
              </a:solidFill>
              <a:latin typeface="Calibri"/>
              <a:ea typeface="Calibri"/>
              <a:cs typeface="Calibri"/>
              <a:sym typeface="Calibri"/>
            </a:endParaRPr>
          </a:p>
          <a:p>
            <a:pPr marL="0" lvl="0" indent="0" algn="ctr" rtl="0">
              <a:spcBef>
                <a:spcPts val="0"/>
              </a:spcBef>
              <a:spcAft>
                <a:spcPts val="0"/>
              </a:spcAft>
              <a:buNone/>
            </a:pPr>
            <a:r>
              <a:rPr lang="en" sz="1200">
                <a:solidFill>
                  <a:srgbClr val="323E48"/>
                </a:solidFill>
                <a:latin typeface="Calibri"/>
                <a:ea typeface="Calibri"/>
                <a:cs typeface="Calibri"/>
                <a:sym typeface="Calibri"/>
              </a:rPr>
              <a:t>A collection of policies, standards, and metrics that ensure the use of information in enabling an organization to achieve its goals </a:t>
            </a:r>
            <a:r>
              <a:rPr lang="en" sz="1100" baseline="30000">
                <a:latin typeface="Calibri"/>
                <a:ea typeface="Calibri"/>
                <a:cs typeface="Calibri"/>
                <a:sym typeface="Calibri"/>
              </a:rPr>
              <a:t>[2]</a:t>
            </a:r>
            <a:endParaRPr sz="1200">
              <a:solidFill>
                <a:srgbClr val="323E48"/>
              </a:solidFill>
              <a:latin typeface="Calibri"/>
              <a:ea typeface="Calibri"/>
              <a:cs typeface="Calibri"/>
              <a:sym typeface="Calibri"/>
            </a:endParaRPr>
          </a:p>
          <a:p>
            <a:pPr marL="0" lvl="0" indent="0" algn="ctr" rtl="0">
              <a:spcBef>
                <a:spcPts val="0"/>
              </a:spcBef>
              <a:spcAft>
                <a:spcPts val="0"/>
              </a:spcAft>
              <a:buNone/>
            </a:pPr>
            <a:endParaRPr sz="1200">
              <a:solidFill>
                <a:srgbClr val="323E48"/>
              </a:solidFill>
              <a:latin typeface="Calibri"/>
              <a:ea typeface="Calibri"/>
              <a:cs typeface="Calibri"/>
              <a:sym typeface="Calibri"/>
            </a:endParaRPr>
          </a:p>
          <a:p>
            <a:pPr marL="0" lvl="0" indent="0" algn="ctr" rtl="0">
              <a:spcBef>
                <a:spcPts val="0"/>
              </a:spcBef>
              <a:spcAft>
                <a:spcPts val="0"/>
              </a:spcAft>
              <a:buNone/>
            </a:pPr>
            <a:r>
              <a:rPr lang="en" sz="1200">
                <a:solidFill>
                  <a:srgbClr val="323E48"/>
                </a:solidFill>
                <a:latin typeface="Calibri"/>
                <a:ea typeface="Calibri"/>
                <a:cs typeface="Calibri"/>
                <a:sym typeface="Calibri"/>
              </a:rPr>
              <a:t>We will be compliance with data regulations and using the data in a legal way</a:t>
            </a:r>
            <a:endParaRPr sz="1200">
              <a:solidFill>
                <a:srgbClr val="323E48"/>
              </a:solidFill>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endParaRPr sz="1200" baseline="30000">
              <a:latin typeface="Calibri"/>
              <a:ea typeface="Calibri"/>
              <a:cs typeface="Calibri"/>
              <a:sym typeface="Calibri"/>
            </a:endParaRPr>
          </a:p>
        </p:txBody>
      </p:sp>
      <p:sp>
        <p:nvSpPr>
          <p:cNvPr id="740" name="Google Shape;740;p52"/>
          <p:cNvSpPr txBox="1">
            <a:spLocks noGrp="1"/>
          </p:cNvSpPr>
          <p:nvPr>
            <p:ph type="subTitle" idx="6"/>
          </p:nvPr>
        </p:nvSpPr>
        <p:spPr>
          <a:xfrm>
            <a:off x="4663025" y="1178700"/>
            <a:ext cx="1895700" cy="245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sz="1200">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r>
              <a:rPr lang="en" sz="1400">
                <a:solidFill>
                  <a:schemeClr val="accent1"/>
                </a:solidFill>
                <a:latin typeface="Abril Fatface"/>
                <a:ea typeface="Abril Fatface"/>
                <a:cs typeface="Abril Fatface"/>
                <a:sym typeface="Abril Fatface"/>
              </a:rPr>
              <a:t>Coding Standard</a:t>
            </a:r>
            <a:r>
              <a:rPr lang="en" sz="1400" baseline="30000">
                <a:solidFill>
                  <a:schemeClr val="accent1"/>
                </a:solidFill>
                <a:latin typeface="Abril Fatface"/>
                <a:ea typeface="Abril Fatface"/>
                <a:cs typeface="Abril Fatface"/>
                <a:sym typeface="Abril Fatface"/>
              </a:rPr>
              <a:t>[3]</a:t>
            </a:r>
            <a:r>
              <a:rPr lang="en" sz="1400">
                <a:solidFill>
                  <a:schemeClr val="accent1"/>
                </a:solidFill>
                <a:latin typeface="Abril Fatface"/>
                <a:ea typeface="Abril Fatface"/>
                <a:cs typeface="Abril Fatface"/>
                <a:sym typeface="Abril Fatface"/>
              </a:rPr>
              <a:t> </a:t>
            </a:r>
            <a:endParaRPr sz="1400">
              <a:solidFill>
                <a:schemeClr val="accent1"/>
              </a:solidFill>
              <a:latin typeface="Abril Fatface"/>
              <a:ea typeface="Abril Fatface"/>
              <a:cs typeface="Abril Fatface"/>
              <a:sym typeface="Abril Fatface"/>
            </a:endParaRPr>
          </a:p>
          <a:p>
            <a:pPr marL="0" lvl="0" indent="0" algn="ctr" rtl="0">
              <a:spcBef>
                <a:spcPts val="0"/>
              </a:spcBef>
              <a:spcAft>
                <a:spcPts val="0"/>
              </a:spcAft>
              <a:buNone/>
            </a:pPr>
            <a:endParaRPr sz="1200">
              <a:latin typeface="Calibri"/>
              <a:ea typeface="Calibri"/>
              <a:cs typeface="Calibri"/>
              <a:sym typeface="Calibri"/>
            </a:endParaRPr>
          </a:p>
          <a:p>
            <a:pPr marL="0" lvl="0" indent="0" algn="ctr" rtl="0">
              <a:spcBef>
                <a:spcPts val="0"/>
              </a:spcBef>
              <a:spcAft>
                <a:spcPts val="0"/>
              </a:spcAft>
              <a:buNone/>
            </a:pPr>
            <a:r>
              <a:rPr lang="en" sz="1200">
                <a:latin typeface="Calibri"/>
                <a:ea typeface="Calibri"/>
                <a:cs typeface="Calibri"/>
                <a:sym typeface="Calibri"/>
              </a:rPr>
              <a:t>Standard rule for documentation the source code</a:t>
            </a:r>
            <a:endParaRPr sz="1200">
              <a:latin typeface="Calibri"/>
              <a:ea typeface="Calibri"/>
              <a:cs typeface="Calibri"/>
              <a:sym typeface="Calibri"/>
            </a:endParaRPr>
          </a:p>
          <a:p>
            <a:pPr marL="0" lvl="0" indent="0" algn="ctr" rtl="0">
              <a:spcBef>
                <a:spcPts val="0"/>
              </a:spcBef>
              <a:spcAft>
                <a:spcPts val="0"/>
              </a:spcAft>
              <a:buNone/>
            </a:pPr>
            <a:endParaRPr sz="1200">
              <a:latin typeface="Calibri"/>
              <a:ea typeface="Calibri"/>
              <a:cs typeface="Calibri"/>
              <a:sym typeface="Calibri"/>
            </a:endParaRPr>
          </a:p>
          <a:p>
            <a:pPr marL="0" lvl="0" indent="0" algn="ctr" rtl="0">
              <a:spcBef>
                <a:spcPts val="0"/>
              </a:spcBef>
              <a:spcAft>
                <a:spcPts val="0"/>
              </a:spcAft>
              <a:buNone/>
            </a:pPr>
            <a:r>
              <a:rPr lang="en" sz="1200">
                <a:latin typeface="Calibri"/>
                <a:ea typeface="Calibri"/>
                <a:cs typeface="Calibri"/>
                <a:sym typeface="Calibri"/>
              </a:rPr>
              <a:t>We will write scripts that can be optimized for the            performance and use the coding rules consistently</a:t>
            </a:r>
            <a:endParaRPr sz="1200">
              <a:latin typeface="Calibri"/>
              <a:ea typeface="Calibri"/>
              <a:cs typeface="Calibri"/>
              <a:sym typeface="Calibri"/>
            </a:endParaRPr>
          </a:p>
        </p:txBody>
      </p:sp>
      <p:sp>
        <p:nvSpPr>
          <p:cNvPr id="741" name="Google Shape;741;p52"/>
          <p:cNvSpPr txBox="1">
            <a:spLocks noGrp="1"/>
          </p:cNvSpPr>
          <p:nvPr>
            <p:ph type="subTitle" idx="8"/>
          </p:nvPr>
        </p:nvSpPr>
        <p:spPr>
          <a:xfrm>
            <a:off x="6653150" y="2261500"/>
            <a:ext cx="1895700" cy="221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400">
                <a:solidFill>
                  <a:schemeClr val="accent1"/>
                </a:solidFill>
                <a:latin typeface="Abril Fatface"/>
                <a:ea typeface="Abril Fatface"/>
                <a:cs typeface="Abril Fatface"/>
                <a:sym typeface="Abril Fatface"/>
              </a:rPr>
              <a:t>Code Review</a:t>
            </a:r>
            <a:r>
              <a:rPr lang="en" sz="1400" baseline="30000">
                <a:solidFill>
                  <a:schemeClr val="accent1"/>
                </a:solidFill>
                <a:latin typeface="Abril Fatface"/>
                <a:ea typeface="Abril Fatface"/>
                <a:cs typeface="Abril Fatface"/>
                <a:sym typeface="Abril Fatface"/>
              </a:rPr>
              <a:t>[3]</a:t>
            </a:r>
            <a:endParaRPr sz="1200" baseline="30000">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r>
              <a:rPr lang="en" sz="1200">
                <a:latin typeface="Calibri"/>
                <a:ea typeface="Calibri"/>
                <a:cs typeface="Calibri"/>
                <a:sym typeface="Calibri"/>
              </a:rPr>
              <a:t>In conformance to coding standards and logical errors or new/changed code</a:t>
            </a:r>
            <a:endParaRPr sz="1200">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endParaRPr sz="1200">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r>
              <a:rPr lang="en" sz="1200">
                <a:latin typeface="Calibri"/>
                <a:ea typeface="Calibri"/>
                <a:cs typeface="Calibri"/>
                <a:sym typeface="Calibri"/>
              </a:rPr>
              <a:t>We will do the this action to check if there are any bugs and see if updating design is needed</a:t>
            </a:r>
            <a:endParaRPr sz="1200">
              <a:latin typeface="Calibri"/>
              <a:ea typeface="Calibri"/>
              <a:cs typeface="Calibri"/>
              <a:sym typeface="Calibri"/>
            </a:endParaRPr>
          </a:p>
        </p:txBody>
      </p:sp>
      <p:cxnSp>
        <p:nvCxnSpPr>
          <p:cNvPr id="742" name="Google Shape;742;p52"/>
          <p:cNvCxnSpPr/>
          <p:nvPr/>
        </p:nvCxnSpPr>
        <p:spPr>
          <a:xfrm>
            <a:off x="3645550" y="572450"/>
            <a:ext cx="5438100" cy="17400"/>
          </a:xfrm>
          <a:prstGeom prst="straightConnector1">
            <a:avLst/>
          </a:prstGeom>
          <a:noFill/>
          <a:ln w="76200" cap="flat" cmpd="sng">
            <a:solidFill>
              <a:schemeClr val="accent1"/>
            </a:solidFill>
            <a:prstDash val="solid"/>
            <a:round/>
            <a:headEnd type="none" w="med" len="med"/>
            <a:tailEnd type="none" w="med" len="med"/>
          </a:ln>
        </p:spPr>
      </p:cxnSp>
      <p:sp>
        <p:nvSpPr>
          <p:cNvPr id="743" name="Google Shape;743;p52"/>
          <p:cNvSpPr txBox="1"/>
          <p:nvPr/>
        </p:nvSpPr>
        <p:spPr>
          <a:xfrm>
            <a:off x="2019950" y="853925"/>
            <a:ext cx="3690600" cy="33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000">
              <a:solidFill>
                <a:schemeClr val="dk1"/>
              </a:solidFill>
            </a:endParaRPr>
          </a:p>
        </p:txBody>
      </p:sp>
      <p:sp>
        <p:nvSpPr>
          <p:cNvPr id="744" name="Google Shape;744;p52"/>
          <p:cNvSpPr txBox="1"/>
          <p:nvPr/>
        </p:nvSpPr>
        <p:spPr>
          <a:xfrm>
            <a:off x="0" y="4638700"/>
            <a:ext cx="7851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latin typeface="Calibri"/>
                <a:ea typeface="Calibri"/>
                <a:cs typeface="Calibri"/>
                <a:sym typeface="Calibri"/>
              </a:rPr>
              <a:t>[1] Dinu, C. (2021) “Data Integrity: What It Means and How to Maintain It” (</a:t>
            </a:r>
            <a:r>
              <a:rPr lang="en" sz="600" u="sng">
                <a:solidFill>
                  <a:srgbClr val="1155CC"/>
                </a:solidFill>
                <a:hlinkClick r:id="rId3">
                  <a:extLst>
                    <a:ext uri="{A12FA001-AC4F-418D-AE19-62706E023703}">
                      <ahyp:hlinkClr xmlns:ahyp="http://schemas.microsoft.com/office/drawing/2018/hyperlinkcolor" val="tx"/>
                    </a:ext>
                  </a:extLst>
                </a:hlinkClick>
              </a:rPr>
              <a:t>https://heimdalsecurity.com/blog/data-integrity/</a:t>
            </a:r>
            <a:r>
              <a:rPr lang="en" sz="600">
                <a:latin typeface="Calibri"/>
                <a:ea typeface="Calibri"/>
                <a:cs typeface="Calibri"/>
                <a:sym typeface="Calibri"/>
              </a:rPr>
              <a:t>)</a:t>
            </a:r>
            <a:endParaRPr sz="600">
              <a:latin typeface="Calibri"/>
              <a:ea typeface="Calibri"/>
              <a:cs typeface="Calibri"/>
              <a:sym typeface="Calibri"/>
            </a:endParaRPr>
          </a:p>
          <a:p>
            <a:pPr marL="0" lvl="0" indent="0" algn="l" rtl="0">
              <a:spcBef>
                <a:spcPts val="0"/>
              </a:spcBef>
              <a:spcAft>
                <a:spcPts val="0"/>
              </a:spcAft>
              <a:buNone/>
            </a:pPr>
            <a:r>
              <a:rPr lang="en" sz="600">
                <a:latin typeface="Calibri"/>
                <a:ea typeface="Calibri"/>
                <a:cs typeface="Calibri"/>
                <a:sym typeface="Calibri"/>
              </a:rPr>
              <a:t>[2] “What is Data Governance and Why Do You Need It” (</a:t>
            </a:r>
            <a:r>
              <a:rPr lang="en" sz="600" u="sng">
                <a:solidFill>
                  <a:srgbClr val="1155CC"/>
                </a:solidFill>
                <a:hlinkClick r:id="rId4">
                  <a:extLst>
                    <a:ext uri="{A12FA001-AC4F-418D-AE19-62706E023703}">
                      <ahyp:hlinkClr xmlns:ahyp="http://schemas.microsoft.com/office/drawing/2018/hyperlinkcolor" val="tx"/>
                    </a:ext>
                  </a:extLst>
                </a:hlinkClick>
              </a:rPr>
              <a:t>https://www.talend.com/resources/what-is-data-governance/</a:t>
            </a:r>
            <a:r>
              <a:rPr lang="en" sz="600">
                <a:solidFill>
                  <a:srgbClr val="4A86E8"/>
                </a:solidFill>
                <a:latin typeface="Calibri"/>
                <a:ea typeface="Calibri"/>
                <a:cs typeface="Calibri"/>
                <a:sym typeface="Calibri"/>
              </a:rPr>
              <a:t>)</a:t>
            </a:r>
            <a:endParaRPr sz="600">
              <a:solidFill>
                <a:srgbClr val="4A86E8"/>
              </a:solidFill>
              <a:latin typeface="Calibri"/>
              <a:ea typeface="Calibri"/>
              <a:cs typeface="Calibri"/>
              <a:sym typeface="Calibri"/>
            </a:endParaRPr>
          </a:p>
          <a:p>
            <a:pPr marL="0" lvl="0" indent="0" algn="l" rtl="0">
              <a:spcBef>
                <a:spcPts val="0"/>
              </a:spcBef>
              <a:spcAft>
                <a:spcPts val="0"/>
              </a:spcAft>
              <a:buNone/>
            </a:pPr>
            <a:r>
              <a:rPr lang="en" sz="600">
                <a:latin typeface="Calibri"/>
                <a:ea typeface="Calibri"/>
                <a:cs typeface="Calibri"/>
                <a:sym typeface="Calibri"/>
              </a:rPr>
              <a:t>[3] Professor’s Lecture Note “MSIS2606 21 May 2022 Implementation”</a:t>
            </a:r>
            <a:endParaRPr sz="600">
              <a:latin typeface="Calibri"/>
              <a:ea typeface="Calibri"/>
              <a:cs typeface="Calibri"/>
              <a:sym typeface="Calibri"/>
            </a:endParaRPr>
          </a:p>
        </p:txBody>
      </p:sp>
      <p:sp>
        <p:nvSpPr>
          <p:cNvPr id="745" name="Google Shape;745;p52"/>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746" name="Google Shape;746;p52"/>
          <p:cNvSpPr txBox="1"/>
          <p:nvPr/>
        </p:nvSpPr>
        <p:spPr>
          <a:xfrm>
            <a:off x="-62450" y="-49725"/>
            <a:ext cx="885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Simple</a:t>
            </a:r>
            <a:endParaRPr sz="1000">
              <a:latin typeface="Oxygen Light"/>
              <a:ea typeface="Oxygen Light"/>
              <a:cs typeface="Oxygen Light"/>
              <a:sym typeface="Oxygen 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53"/>
          <p:cNvSpPr txBox="1">
            <a:spLocks noGrp="1"/>
          </p:cNvSpPr>
          <p:nvPr>
            <p:ph type="ctrTitle"/>
          </p:nvPr>
        </p:nvSpPr>
        <p:spPr>
          <a:xfrm>
            <a:off x="271625" y="3334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High Level Architecture</a:t>
            </a:r>
            <a:endParaRPr/>
          </a:p>
        </p:txBody>
      </p:sp>
      <p:cxnSp>
        <p:nvCxnSpPr>
          <p:cNvPr id="752" name="Google Shape;752;p53"/>
          <p:cNvCxnSpPr/>
          <p:nvPr/>
        </p:nvCxnSpPr>
        <p:spPr>
          <a:xfrm rot="10800000" flipH="1">
            <a:off x="3822725" y="686625"/>
            <a:ext cx="5171100" cy="600"/>
          </a:xfrm>
          <a:prstGeom prst="straightConnector1">
            <a:avLst/>
          </a:prstGeom>
          <a:noFill/>
          <a:ln w="76200" cap="flat" cmpd="sng">
            <a:solidFill>
              <a:schemeClr val="accent1"/>
            </a:solidFill>
            <a:prstDash val="solid"/>
            <a:round/>
            <a:headEnd type="none" w="med" len="med"/>
            <a:tailEnd type="none" w="med" len="med"/>
          </a:ln>
        </p:spPr>
      </p:cxnSp>
      <p:sp>
        <p:nvSpPr>
          <p:cNvPr id="753" name="Google Shape;753;p53"/>
          <p:cNvSpPr txBox="1"/>
          <p:nvPr/>
        </p:nvSpPr>
        <p:spPr>
          <a:xfrm>
            <a:off x="1856538" y="1796863"/>
            <a:ext cx="4303500" cy="1046700"/>
          </a:xfrm>
          <a:prstGeom prst="rect">
            <a:avLst/>
          </a:pr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xygen Light"/>
              <a:ea typeface="Oxygen Light"/>
              <a:cs typeface="Oxygen Light"/>
              <a:sym typeface="Oxygen Light"/>
            </a:endParaRPr>
          </a:p>
          <a:p>
            <a:pPr marL="0" lvl="0" indent="0" algn="l" rtl="0">
              <a:spcBef>
                <a:spcPts val="0"/>
              </a:spcBef>
              <a:spcAft>
                <a:spcPts val="0"/>
              </a:spcAft>
              <a:buNone/>
            </a:pPr>
            <a:endParaRPr>
              <a:latin typeface="Oxygen Light"/>
              <a:ea typeface="Oxygen Light"/>
              <a:cs typeface="Oxygen Light"/>
              <a:sym typeface="Oxygen Light"/>
            </a:endParaRPr>
          </a:p>
          <a:p>
            <a:pPr marL="0" lvl="0" indent="0" algn="l" rtl="0">
              <a:spcBef>
                <a:spcPts val="0"/>
              </a:spcBef>
              <a:spcAft>
                <a:spcPts val="0"/>
              </a:spcAft>
              <a:buNone/>
            </a:pPr>
            <a:endParaRPr>
              <a:latin typeface="Oxygen Light"/>
              <a:ea typeface="Oxygen Light"/>
              <a:cs typeface="Oxygen Light"/>
              <a:sym typeface="Oxygen Light"/>
            </a:endParaRPr>
          </a:p>
          <a:p>
            <a:pPr marL="0" lvl="0" indent="0" algn="l" rtl="0">
              <a:spcBef>
                <a:spcPts val="0"/>
              </a:spcBef>
              <a:spcAft>
                <a:spcPts val="0"/>
              </a:spcAft>
              <a:buNone/>
            </a:pPr>
            <a:endParaRPr>
              <a:latin typeface="Oxygen Light"/>
              <a:ea typeface="Oxygen Light"/>
              <a:cs typeface="Oxygen Light"/>
              <a:sym typeface="Oxygen Light"/>
            </a:endParaRPr>
          </a:p>
        </p:txBody>
      </p:sp>
      <p:sp>
        <p:nvSpPr>
          <p:cNvPr id="754" name="Google Shape;754;p53"/>
          <p:cNvSpPr txBox="1"/>
          <p:nvPr/>
        </p:nvSpPr>
        <p:spPr>
          <a:xfrm>
            <a:off x="7278950" y="1527125"/>
            <a:ext cx="657000" cy="14775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xygen Light"/>
              <a:ea typeface="Oxygen Light"/>
              <a:cs typeface="Oxygen Light"/>
              <a:sym typeface="Oxygen Light"/>
            </a:endParaRPr>
          </a:p>
          <a:p>
            <a:pPr marL="0" lvl="0" indent="0" algn="l" rtl="0">
              <a:spcBef>
                <a:spcPts val="0"/>
              </a:spcBef>
              <a:spcAft>
                <a:spcPts val="0"/>
              </a:spcAft>
              <a:buNone/>
            </a:pPr>
            <a:endParaRPr>
              <a:latin typeface="Oxygen Light"/>
              <a:ea typeface="Oxygen Light"/>
              <a:cs typeface="Oxygen Light"/>
              <a:sym typeface="Oxygen Light"/>
            </a:endParaRPr>
          </a:p>
          <a:p>
            <a:pPr marL="0" lvl="0" indent="0" algn="l" rtl="0">
              <a:spcBef>
                <a:spcPts val="0"/>
              </a:spcBef>
              <a:spcAft>
                <a:spcPts val="0"/>
              </a:spcAft>
              <a:buNone/>
            </a:pPr>
            <a:endParaRPr>
              <a:latin typeface="Oxygen Light"/>
              <a:ea typeface="Oxygen Light"/>
              <a:cs typeface="Oxygen Light"/>
              <a:sym typeface="Oxygen Light"/>
            </a:endParaRPr>
          </a:p>
          <a:p>
            <a:pPr marL="0" lvl="0" indent="0" algn="l" rtl="0">
              <a:spcBef>
                <a:spcPts val="0"/>
              </a:spcBef>
              <a:spcAft>
                <a:spcPts val="0"/>
              </a:spcAft>
              <a:buNone/>
            </a:pPr>
            <a:endParaRPr>
              <a:latin typeface="Oxygen Light"/>
              <a:ea typeface="Oxygen Light"/>
              <a:cs typeface="Oxygen Light"/>
              <a:sym typeface="Oxygen Light"/>
            </a:endParaRPr>
          </a:p>
          <a:p>
            <a:pPr marL="0" lvl="0" indent="0" algn="l" rtl="0">
              <a:spcBef>
                <a:spcPts val="0"/>
              </a:spcBef>
              <a:spcAft>
                <a:spcPts val="0"/>
              </a:spcAft>
              <a:buNone/>
            </a:pPr>
            <a:endParaRPr>
              <a:latin typeface="Oxygen Light"/>
              <a:ea typeface="Oxygen Light"/>
              <a:cs typeface="Oxygen Light"/>
              <a:sym typeface="Oxygen Light"/>
            </a:endParaRPr>
          </a:p>
          <a:p>
            <a:pPr marL="0" lvl="0" indent="0" algn="l" rtl="0">
              <a:spcBef>
                <a:spcPts val="0"/>
              </a:spcBef>
              <a:spcAft>
                <a:spcPts val="0"/>
              </a:spcAft>
              <a:buNone/>
            </a:pPr>
            <a:endParaRPr>
              <a:latin typeface="Oxygen Light"/>
              <a:ea typeface="Oxygen Light"/>
              <a:cs typeface="Oxygen Light"/>
              <a:sym typeface="Oxygen Light"/>
            </a:endParaRPr>
          </a:p>
        </p:txBody>
      </p:sp>
      <p:sp>
        <p:nvSpPr>
          <p:cNvPr id="755" name="Google Shape;755;p53"/>
          <p:cNvSpPr txBox="1"/>
          <p:nvPr/>
        </p:nvSpPr>
        <p:spPr>
          <a:xfrm>
            <a:off x="-111362" y="997850"/>
            <a:ext cx="657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Josefin Sans"/>
                <a:ea typeface="Josefin Sans"/>
                <a:cs typeface="Josefin Sans"/>
                <a:sym typeface="Josefin Sans"/>
              </a:rPr>
              <a:t>Excel Data</a:t>
            </a:r>
            <a:endParaRPr sz="1000">
              <a:latin typeface="Josefin Sans"/>
              <a:ea typeface="Josefin Sans"/>
              <a:cs typeface="Josefin Sans"/>
              <a:sym typeface="Josefin Sans"/>
            </a:endParaRPr>
          </a:p>
        </p:txBody>
      </p:sp>
      <p:sp>
        <p:nvSpPr>
          <p:cNvPr id="756" name="Google Shape;756;p53"/>
          <p:cNvSpPr txBox="1"/>
          <p:nvPr/>
        </p:nvSpPr>
        <p:spPr>
          <a:xfrm>
            <a:off x="552575" y="1490438"/>
            <a:ext cx="1309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Josefin Sans"/>
                <a:ea typeface="Josefin Sans"/>
                <a:cs typeface="Josefin Sans"/>
                <a:sym typeface="Josefin Sans"/>
              </a:rPr>
              <a:t>Database</a:t>
            </a:r>
            <a:endParaRPr sz="1000">
              <a:latin typeface="Josefin Sans"/>
              <a:ea typeface="Josefin Sans"/>
              <a:cs typeface="Josefin Sans"/>
              <a:sym typeface="Josefin Sans"/>
            </a:endParaRPr>
          </a:p>
        </p:txBody>
      </p:sp>
      <p:sp>
        <p:nvSpPr>
          <p:cNvPr id="757" name="Google Shape;757;p53"/>
          <p:cNvSpPr txBox="1"/>
          <p:nvPr/>
        </p:nvSpPr>
        <p:spPr>
          <a:xfrm>
            <a:off x="2738125" y="2416913"/>
            <a:ext cx="13095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Josefin Sans"/>
                <a:ea typeface="Josefin Sans"/>
                <a:cs typeface="Josefin Sans"/>
                <a:sym typeface="Josefin Sans"/>
              </a:rPr>
              <a:t>Relational Modeling</a:t>
            </a:r>
            <a:endParaRPr sz="1000">
              <a:latin typeface="Josefin Sans"/>
              <a:ea typeface="Josefin Sans"/>
              <a:cs typeface="Josefin Sans"/>
              <a:sym typeface="Josefin Sans"/>
            </a:endParaRPr>
          </a:p>
        </p:txBody>
      </p:sp>
      <p:sp>
        <p:nvSpPr>
          <p:cNvPr id="758" name="Google Shape;758;p53"/>
          <p:cNvSpPr txBox="1"/>
          <p:nvPr/>
        </p:nvSpPr>
        <p:spPr>
          <a:xfrm>
            <a:off x="3968925" y="2521613"/>
            <a:ext cx="1309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Josefin Sans"/>
                <a:ea typeface="Josefin Sans"/>
                <a:cs typeface="Josefin Sans"/>
                <a:sym typeface="Josefin Sans"/>
              </a:rPr>
              <a:t>Data Retrieval</a:t>
            </a:r>
            <a:endParaRPr sz="1000">
              <a:latin typeface="Josefin Sans"/>
              <a:ea typeface="Josefin Sans"/>
              <a:cs typeface="Josefin Sans"/>
              <a:sym typeface="Josefin Sans"/>
            </a:endParaRPr>
          </a:p>
        </p:txBody>
      </p:sp>
      <p:sp>
        <p:nvSpPr>
          <p:cNvPr id="759" name="Google Shape;759;p53"/>
          <p:cNvSpPr txBox="1"/>
          <p:nvPr/>
        </p:nvSpPr>
        <p:spPr>
          <a:xfrm>
            <a:off x="5031838" y="2521613"/>
            <a:ext cx="1309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Josefin Sans"/>
                <a:ea typeface="Josefin Sans"/>
                <a:cs typeface="Josefin Sans"/>
                <a:sym typeface="Josefin Sans"/>
              </a:rPr>
              <a:t>Joining tables</a:t>
            </a:r>
            <a:endParaRPr sz="1000">
              <a:latin typeface="Josefin Sans"/>
              <a:ea typeface="Josefin Sans"/>
              <a:cs typeface="Josefin Sans"/>
              <a:sym typeface="Josefin Sans"/>
            </a:endParaRPr>
          </a:p>
        </p:txBody>
      </p:sp>
      <p:sp>
        <p:nvSpPr>
          <p:cNvPr id="760" name="Google Shape;760;p53"/>
          <p:cNvSpPr txBox="1"/>
          <p:nvPr/>
        </p:nvSpPr>
        <p:spPr>
          <a:xfrm>
            <a:off x="6055575" y="2521613"/>
            <a:ext cx="1309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Josefin Sans"/>
                <a:ea typeface="Josefin Sans"/>
                <a:cs typeface="Josefin Sans"/>
                <a:sym typeface="Josefin Sans"/>
              </a:rPr>
              <a:t>Business Insights</a:t>
            </a:r>
            <a:endParaRPr sz="1000">
              <a:latin typeface="Josefin Sans"/>
              <a:ea typeface="Josefin Sans"/>
              <a:cs typeface="Josefin Sans"/>
              <a:sym typeface="Josefin Sans"/>
            </a:endParaRPr>
          </a:p>
        </p:txBody>
      </p:sp>
      <p:sp>
        <p:nvSpPr>
          <p:cNvPr id="761" name="Google Shape;761;p53"/>
          <p:cNvSpPr txBox="1"/>
          <p:nvPr/>
        </p:nvSpPr>
        <p:spPr>
          <a:xfrm>
            <a:off x="7158051" y="1245716"/>
            <a:ext cx="8988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Josefin Sans"/>
                <a:ea typeface="Josefin Sans"/>
                <a:cs typeface="Josefin Sans"/>
                <a:sym typeface="Josefin Sans"/>
              </a:rPr>
              <a:t>Personas</a:t>
            </a:r>
            <a:endParaRPr sz="1000">
              <a:latin typeface="Josefin Sans"/>
              <a:ea typeface="Josefin Sans"/>
              <a:cs typeface="Josefin Sans"/>
              <a:sym typeface="Josefin Sans"/>
            </a:endParaRPr>
          </a:p>
        </p:txBody>
      </p:sp>
      <p:sp>
        <p:nvSpPr>
          <p:cNvPr id="762" name="Google Shape;762;p53"/>
          <p:cNvSpPr txBox="1"/>
          <p:nvPr/>
        </p:nvSpPr>
        <p:spPr>
          <a:xfrm>
            <a:off x="7884903" y="888037"/>
            <a:ext cx="1309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Josefin Sans"/>
                <a:ea typeface="Josefin Sans"/>
                <a:cs typeface="Josefin Sans"/>
                <a:sym typeface="Josefin Sans"/>
              </a:rPr>
              <a:t>User Stories</a:t>
            </a:r>
            <a:endParaRPr sz="1000">
              <a:latin typeface="Josefin Sans"/>
              <a:ea typeface="Josefin Sans"/>
              <a:cs typeface="Josefin Sans"/>
              <a:sym typeface="Josefin Sans"/>
            </a:endParaRPr>
          </a:p>
        </p:txBody>
      </p:sp>
      <p:cxnSp>
        <p:nvCxnSpPr>
          <p:cNvPr id="763" name="Google Shape;763;p53"/>
          <p:cNvCxnSpPr/>
          <p:nvPr/>
        </p:nvCxnSpPr>
        <p:spPr>
          <a:xfrm>
            <a:off x="440250" y="2228325"/>
            <a:ext cx="375900" cy="10800"/>
          </a:xfrm>
          <a:prstGeom prst="straightConnector1">
            <a:avLst/>
          </a:prstGeom>
          <a:noFill/>
          <a:ln w="9525" cap="flat" cmpd="sng">
            <a:solidFill>
              <a:srgbClr val="595959"/>
            </a:solidFill>
            <a:prstDash val="solid"/>
            <a:round/>
            <a:headEnd type="none" w="med" len="med"/>
            <a:tailEnd type="stealth" w="med" len="med"/>
          </a:ln>
        </p:spPr>
      </p:cxnSp>
      <p:sp>
        <p:nvSpPr>
          <p:cNvPr id="764" name="Google Shape;764;p53"/>
          <p:cNvSpPr/>
          <p:nvPr/>
        </p:nvSpPr>
        <p:spPr>
          <a:xfrm>
            <a:off x="472475" y="2593425"/>
            <a:ext cx="397300" cy="139600"/>
          </a:xfrm>
          <a:custGeom>
            <a:avLst/>
            <a:gdLst/>
            <a:ahLst/>
            <a:cxnLst/>
            <a:rect l="l" t="t" r="r" b="b"/>
            <a:pathLst>
              <a:path w="15892" h="5584" extrusionOk="0">
                <a:moveTo>
                  <a:pt x="0" y="5584"/>
                </a:moveTo>
                <a:cubicBezTo>
                  <a:pt x="5615" y="5584"/>
                  <a:pt x="10871" y="2513"/>
                  <a:pt x="15892" y="0"/>
                </a:cubicBezTo>
              </a:path>
            </a:pathLst>
          </a:custGeom>
          <a:noFill/>
          <a:ln w="9525" cap="flat" cmpd="sng">
            <a:solidFill>
              <a:srgbClr val="595959"/>
            </a:solidFill>
            <a:prstDash val="solid"/>
            <a:round/>
            <a:headEnd type="none" w="med" len="med"/>
            <a:tailEnd type="stealth" w="med" len="med"/>
          </a:ln>
        </p:spPr>
      </p:sp>
      <p:sp>
        <p:nvSpPr>
          <p:cNvPr id="765" name="Google Shape;765;p53"/>
          <p:cNvSpPr/>
          <p:nvPr/>
        </p:nvSpPr>
        <p:spPr>
          <a:xfrm>
            <a:off x="461725" y="1669950"/>
            <a:ext cx="461750" cy="236250"/>
          </a:xfrm>
          <a:custGeom>
            <a:avLst/>
            <a:gdLst/>
            <a:ahLst/>
            <a:cxnLst/>
            <a:rect l="l" t="t" r="r" b="b"/>
            <a:pathLst>
              <a:path w="18470" h="9450" extrusionOk="0">
                <a:moveTo>
                  <a:pt x="0" y="0"/>
                </a:moveTo>
                <a:cubicBezTo>
                  <a:pt x="6709" y="1679"/>
                  <a:pt x="13580" y="4560"/>
                  <a:pt x="18470" y="9450"/>
                </a:cubicBezTo>
              </a:path>
            </a:pathLst>
          </a:custGeom>
          <a:noFill/>
          <a:ln w="9525" cap="flat" cmpd="sng">
            <a:solidFill>
              <a:srgbClr val="595959"/>
            </a:solidFill>
            <a:prstDash val="solid"/>
            <a:round/>
            <a:headEnd type="none" w="med" len="med"/>
            <a:tailEnd type="stealth" w="med" len="med"/>
          </a:ln>
        </p:spPr>
      </p:sp>
      <p:sp>
        <p:nvSpPr>
          <p:cNvPr id="766" name="Google Shape;766;p53"/>
          <p:cNvSpPr/>
          <p:nvPr/>
        </p:nvSpPr>
        <p:spPr>
          <a:xfrm>
            <a:off x="1589150" y="2260475"/>
            <a:ext cx="375894" cy="10800"/>
          </a:xfrm>
          <a:custGeom>
            <a:avLst/>
            <a:gdLst/>
            <a:ahLst/>
            <a:cxnLst/>
            <a:rect l="l" t="t" r="r" b="b"/>
            <a:pathLst>
              <a:path w="14174" h="859" extrusionOk="0">
                <a:moveTo>
                  <a:pt x="0" y="859"/>
                </a:moveTo>
                <a:cubicBezTo>
                  <a:pt x="4733" y="859"/>
                  <a:pt x="9441" y="0"/>
                  <a:pt x="14174" y="0"/>
                </a:cubicBezTo>
              </a:path>
            </a:pathLst>
          </a:custGeom>
          <a:noFill/>
          <a:ln w="9525" cap="flat" cmpd="sng">
            <a:solidFill>
              <a:srgbClr val="595959"/>
            </a:solidFill>
            <a:prstDash val="solid"/>
            <a:round/>
            <a:headEnd type="stealth" w="med" len="med"/>
            <a:tailEnd type="stealth" w="med" len="med"/>
          </a:ln>
        </p:spPr>
      </p:sp>
      <p:sp>
        <p:nvSpPr>
          <p:cNvPr id="767" name="Google Shape;767;p53"/>
          <p:cNvSpPr txBox="1"/>
          <p:nvPr/>
        </p:nvSpPr>
        <p:spPr>
          <a:xfrm>
            <a:off x="46800" y="2277824"/>
            <a:ext cx="11628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latin typeface="Josefin Sans"/>
                <a:ea typeface="Josefin Sans"/>
                <a:cs typeface="Josefin Sans"/>
                <a:sym typeface="Josefin Sans"/>
              </a:rPr>
              <a:t>Data Import </a:t>
            </a:r>
            <a:endParaRPr sz="600">
              <a:latin typeface="Josefin Sans"/>
              <a:ea typeface="Josefin Sans"/>
              <a:cs typeface="Josefin Sans"/>
              <a:sym typeface="Josefin Sans"/>
            </a:endParaRPr>
          </a:p>
        </p:txBody>
      </p:sp>
      <p:cxnSp>
        <p:nvCxnSpPr>
          <p:cNvPr id="768" name="Google Shape;768;p53"/>
          <p:cNvCxnSpPr/>
          <p:nvPr/>
        </p:nvCxnSpPr>
        <p:spPr>
          <a:xfrm>
            <a:off x="3714675" y="2260550"/>
            <a:ext cx="408000" cy="0"/>
          </a:xfrm>
          <a:prstGeom prst="straightConnector1">
            <a:avLst/>
          </a:prstGeom>
          <a:noFill/>
          <a:ln w="9525" cap="flat" cmpd="sng">
            <a:solidFill>
              <a:srgbClr val="595959"/>
            </a:solidFill>
            <a:prstDash val="solid"/>
            <a:round/>
            <a:headEnd type="stealth" w="med" len="med"/>
            <a:tailEnd type="stealth" w="med" len="med"/>
          </a:ln>
        </p:spPr>
      </p:cxnSp>
      <p:cxnSp>
        <p:nvCxnSpPr>
          <p:cNvPr id="769" name="Google Shape;769;p53"/>
          <p:cNvCxnSpPr/>
          <p:nvPr/>
        </p:nvCxnSpPr>
        <p:spPr>
          <a:xfrm>
            <a:off x="2598600" y="2249800"/>
            <a:ext cx="450900" cy="0"/>
          </a:xfrm>
          <a:prstGeom prst="straightConnector1">
            <a:avLst/>
          </a:prstGeom>
          <a:noFill/>
          <a:ln w="9525" cap="flat" cmpd="sng">
            <a:solidFill>
              <a:srgbClr val="595959"/>
            </a:solidFill>
            <a:prstDash val="solid"/>
            <a:round/>
            <a:headEnd type="stealth" w="med" len="med"/>
            <a:tailEnd type="stealth" w="med" len="med"/>
          </a:ln>
        </p:spPr>
      </p:cxnSp>
      <p:cxnSp>
        <p:nvCxnSpPr>
          <p:cNvPr id="770" name="Google Shape;770;p53"/>
          <p:cNvCxnSpPr/>
          <p:nvPr/>
        </p:nvCxnSpPr>
        <p:spPr>
          <a:xfrm>
            <a:off x="4959750" y="2294825"/>
            <a:ext cx="408000" cy="0"/>
          </a:xfrm>
          <a:prstGeom prst="straightConnector1">
            <a:avLst/>
          </a:prstGeom>
          <a:noFill/>
          <a:ln w="9525" cap="flat" cmpd="sng">
            <a:solidFill>
              <a:srgbClr val="595959"/>
            </a:solidFill>
            <a:prstDash val="solid"/>
            <a:round/>
            <a:headEnd type="stealth" w="med" len="med"/>
            <a:tailEnd type="stealth" w="med" len="med"/>
          </a:ln>
        </p:spPr>
      </p:cxnSp>
      <p:cxnSp>
        <p:nvCxnSpPr>
          <p:cNvPr id="771" name="Google Shape;771;p53"/>
          <p:cNvCxnSpPr/>
          <p:nvPr/>
        </p:nvCxnSpPr>
        <p:spPr>
          <a:xfrm>
            <a:off x="6039900" y="2296900"/>
            <a:ext cx="408000" cy="0"/>
          </a:xfrm>
          <a:prstGeom prst="straightConnector1">
            <a:avLst/>
          </a:prstGeom>
          <a:noFill/>
          <a:ln w="9525" cap="flat" cmpd="sng">
            <a:solidFill>
              <a:srgbClr val="595959"/>
            </a:solidFill>
            <a:prstDash val="solid"/>
            <a:round/>
            <a:headEnd type="stealth" w="med" len="med"/>
            <a:tailEnd type="stealth" w="med" len="med"/>
          </a:ln>
        </p:spPr>
      </p:cxnSp>
      <p:cxnSp>
        <p:nvCxnSpPr>
          <p:cNvPr id="772" name="Google Shape;772;p53"/>
          <p:cNvCxnSpPr>
            <a:endCxn id="754" idx="1"/>
          </p:cNvCxnSpPr>
          <p:nvPr/>
        </p:nvCxnSpPr>
        <p:spPr>
          <a:xfrm>
            <a:off x="6972650" y="2190875"/>
            <a:ext cx="306300" cy="75000"/>
          </a:xfrm>
          <a:prstGeom prst="straightConnector1">
            <a:avLst/>
          </a:prstGeom>
          <a:noFill/>
          <a:ln w="9525" cap="flat" cmpd="sng">
            <a:solidFill>
              <a:srgbClr val="595959"/>
            </a:solidFill>
            <a:prstDash val="solid"/>
            <a:round/>
            <a:headEnd type="stealth" w="med" len="med"/>
            <a:tailEnd type="stealth" w="med" len="med"/>
          </a:ln>
        </p:spPr>
      </p:cxnSp>
      <p:sp>
        <p:nvSpPr>
          <p:cNvPr id="773" name="Google Shape;773;p53"/>
          <p:cNvSpPr txBox="1"/>
          <p:nvPr/>
        </p:nvSpPr>
        <p:spPr>
          <a:xfrm>
            <a:off x="7917750" y="1603410"/>
            <a:ext cx="17268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Josefin Sans"/>
                <a:ea typeface="Josefin Sans"/>
                <a:cs typeface="Josefin Sans"/>
                <a:sym typeface="Josefin Sans"/>
              </a:rPr>
              <a:t>- Join tables</a:t>
            </a:r>
            <a:endParaRPr sz="800">
              <a:latin typeface="Josefin Sans"/>
              <a:ea typeface="Josefin Sans"/>
              <a:cs typeface="Josefin Sans"/>
              <a:sym typeface="Josefin Sans"/>
            </a:endParaRPr>
          </a:p>
          <a:p>
            <a:pPr marL="0" lvl="0" indent="0" algn="l" rtl="0">
              <a:spcBef>
                <a:spcPts val="0"/>
              </a:spcBef>
              <a:spcAft>
                <a:spcPts val="0"/>
              </a:spcAft>
              <a:buNone/>
            </a:pPr>
            <a:r>
              <a:rPr lang="en" sz="800">
                <a:latin typeface="Josefin Sans"/>
                <a:ea typeface="Josefin Sans"/>
                <a:cs typeface="Josefin Sans"/>
                <a:sym typeface="Josefin Sans"/>
              </a:rPr>
              <a:t>- Fetch large amounts </a:t>
            </a:r>
            <a:endParaRPr sz="800">
              <a:latin typeface="Josefin Sans"/>
              <a:ea typeface="Josefin Sans"/>
              <a:cs typeface="Josefin Sans"/>
              <a:sym typeface="Josefin Sans"/>
            </a:endParaRPr>
          </a:p>
          <a:p>
            <a:pPr marL="0" lvl="0" indent="0" algn="l" rtl="0">
              <a:spcBef>
                <a:spcPts val="0"/>
              </a:spcBef>
              <a:spcAft>
                <a:spcPts val="0"/>
              </a:spcAft>
              <a:buNone/>
            </a:pPr>
            <a:r>
              <a:rPr lang="en" sz="800">
                <a:latin typeface="Josefin Sans"/>
                <a:ea typeface="Josefin Sans"/>
                <a:cs typeface="Josefin Sans"/>
                <a:sym typeface="Josefin Sans"/>
              </a:rPr>
              <a:t>of data</a:t>
            </a:r>
            <a:endParaRPr sz="800">
              <a:latin typeface="Josefin Sans"/>
              <a:ea typeface="Josefin Sans"/>
              <a:cs typeface="Josefin Sans"/>
              <a:sym typeface="Josefin Sans"/>
            </a:endParaRPr>
          </a:p>
          <a:p>
            <a:pPr marL="0" lvl="0" indent="0" algn="l" rtl="0">
              <a:spcBef>
                <a:spcPts val="0"/>
              </a:spcBef>
              <a:spcAft>
                <a:spcPts val="0"/>
              </a:spcAft>
              <a:buNone/>
            </a:pPr>
            <a:r>
              <a:rPr lang="en" sz="800">
                <a:latin typeface="Josefin Sans"/>
                <a:ea typeface="Josefin Sans"/>
                <a:cs typeface="Josefin Sans"/>
                <a:sym typeface="Josefin Sans"/>
              </a:rPr>
              <a:t>- Gain business insights</a:t>
            </a:r>
            <a:endParaRPr sz="800">
              <a:latin typeface="Josefin Sans"/>
              <a:ea typeface="Josefin Sans"/>
              <a:cs typeface="Josefin Sans"/>
              <a:sym typeface="Josefin Sans"/>
            </a:endParaRPr>
          </a:p>
        </p:txBody>
      </p:sp>
      <p:sp>
        <p:nvSpPr>
          <p:cNvPr id="774" name="Google Shape;774;p53"/>
          <p:cNvSpPr txBox="1"/>
          <p:nvPr/>
        </p:nvSpPr>
        <p:spPr>
          <a:xfrm>
            <a:off x="7917750" y="2376947"/>
            <a:ext cx="17268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Josefin Sans"/>
                <a:ea typeface="Josefin Sans"/>
                <a:cs typeface="Josefin Sans"/>
                <a:sym typeface="Josefin Sans"/>
              </a:rPr>
              <a:t>- Extract large datasets</a:t>
            </a:r>
            <a:endParaRPr sz="800">
              <a:latin typeface="Josefin Sans"/>
              <a:ea typeface="Josefin Sans"/>
              <a:cs typeface="Josefin Sans"/>
              <a:sym typeface="Josefin Sans"/>
            </a:endParaRPr>
          </a:p>
          <a:p>
            <a:pPr marL="0" lvl="0" indent="0" algn="l" rtl="0">
              <a:spcBef>
                <a:spcPts val="0"/>
              </a:spcBef>
              <a:spcAft>
                <a:spcPts val="0"/>
              </a:spcAft>
              <a:buNone/>
            </a:pPr>
            <a:r>
              <a:rPr lang="en" sz="800">
                <a:latin typeface="Josefin Sans"/>
                <a:ea typeface="Josefin Sans"/>
                <a:cs typeface="Josefin Sans"/>
                <a:sym typeface="Josefin Sans"/>
              </a:rPr>
              <a:t>- Get financial and </a:t>
            </a:r>
            <a:endParaRPr sz="800">
              <a:latin typeface="Josefin Sans"/>
              <a:ea typeface="Josefin Sans"/>
              <a:cs typeface="Josefin Sans"/>
              <a:sym typeface="Josefin Sans"/>
            </a:endParaRPr>
          </a:p>
          <a:p>
            <a:pPr marL="0" lvl="0" indent="0" algn="l" rtl="0">
              <a:spcBef>
                <a:spcPts val="0"/>
              </a:spcBef>
              <a:spcAft>
                <a:spcPts val="0"/>
              </a:spcAft>
              <a:buNone/>
            </a:pPr>
            <a:r>
              <a:rPr lang="en" sz="800">
                <a:latin typeface="Josefin Sans"/>
                <a:ea typeface="Josefin Sans"/>
                <a:cs typeface="Josefin Sans"/>
                <a:sym typeface="Josefin Sans"/>
              </a:rPr>
              <a:t>customer data</a:t>
            </a:r>
            <a:endParaRPr sz="800">
              <a:latin typeface="Josefin Sans"/>
              <a:ea typeface="Josefin Sans"/>
              <a:cs typeface="Josefin Sans"/>
              <a:sym typeface="Josefin Sans"/>
            </a:endParaRPr>
          </a:p>
          <a:p>
            <a:pPr marL="0" lvl="0" indent="0" algn="l" rtl="0">
              <a:spcBef>
                <a:spcPts val="0"/>
              </a:spcBef>
              <a:spcAft>
                <a:spcPts val="0"/>
              </a:spcAft>
              <a:buNone/>
            </a:pPr>
            <a:r>
              <a:rPr lang="en" sz="800">
                <a:latin typeface="Josefin Sans"/>
                <a:ea typeface="Josefin Sans"/>
                <a:cs typeface="Josefin Sans"/>
                <a:sym typeface="Josefin Sans"/>
              </a:rPr>
              <a:t>- Provide insights</a:t>
            </a:r>
            <a:endParaRPr sz="800">
              <a:latin typeface="Josefin Sans"/>
              <a:ea typeface="Josefin Sans"/>
              <a:cs typeface="Josefin Sans"/>
              <a:sym typeface="Josefin Sans"/>
            </a:endParaRPr>
          </a:p>
        </p:txBody>
      </p:sp>
      <p:sp>
        <p:nvSpPr>
          <p:cNvPr id="775" name="Google Shape;775;p53"/>
          <p:cNvSpPr txBox="1"/>
          <p:nvPr/>
        </p:nvSpPr>
        <p:spPr>
          <a:xfrm>
            <a:off x="7146827" y="2733025"/>
            <a:ext cx="8988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latin typeface="Josefin Sans"/>
                <a:ea typeface="Josefin Sans"/>
                <a:cs typeface="Josefin Sans"/>
                <a:sym typeface="Josefin Sans"/>
              </a:rPr>
              <a:t>Data Analyst</a:t>
            </a:r>
            <a:endParaRPr sz="600">
              <a:latin typeface="Josefin Sans"/>
              <a:ea typeface="Josefin Sans"/>
              <a:cs typeface="Josefin Sans"/>
              <a:sym typeface="Josefin Sans"/>
            </a:endParaRPr>
          </a:p>
        </p:txBody>
      </p:sp>
      <p:sp>
        <p:nvSpPr>
          <p:cNvPr id="776" name="Google Shape;776;p53"/>
          <p:cNvSpPr txBox="1"/>
          <p:nvPr/>
        </p:nvSpPr>
        <p:spPr>
          <a:xfrm>
            <a:off x="7146827" y="2020275"/>
            <a:ext cx="8988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latin typeface="Josefin Sans"/>
                <a:ea typeface="Josefin Sans"/>
                <a:cs typeface="Josefin Sans"/>
                <a:sym typeface="Josefin Sans"/>
              </a:rPr>
              <a:t>Business Analyst</a:t>
            </a:r>
            <a:endParaRPr sz="600">
              <a:latin typeface="Josefin Sans"/>
              <a:ea typeface="Josefin Sans"/>
              <a:cs typeface="Josefin Sans"/>
              <a:sym typeface="Josefin Sans"/>
            </a:endParaRPr>
          </a:p>
        </p:txBody>
      </p:sp>
      <p:grpSp>
        <p:nvGrpSpPr>
          <p:cNvPr id="777" name="Google Shape;777;p53"/>
          <p:cNvGrpSpPr/>
          <p:nvPr/>
        </p:nvGrpSpPr>
        <p:grpSpPr>
          <a:xfrm>
            <a:off x="65458" y="1508520"/>
            <a:ext cx="303385" cy="302554"/>
            <a:chOff x="-2671375" y="3597450"/>
            <a:chExt cx="292250" cy="291450"/>
          </a:xfrm>
        </p:grpSpPr>
        <p:sp>
          <p:nvSpPr>
            <p:cNvPr id="778" name="Google Shape;778;p53"/>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3"/>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 name="Google Shape;780;p53"/>
          <p:cNvGrpSpPr/>
          <p:nvPr/>
        </p:nvGrpSpPr>
        <p:grpSpPr>
          <a:xfrm>
            <a:off x="73958" y="2069145"/>
            <a:ext cx="303385" cy="302554"/>
            <a:chOff x="-2671375" y="3597450"/>
            <a:chExt cx="292250" cy="291450"/>
          </a:xfrm>
        </p:grpSpPr>
        <p:sp>
          <p:nvSpPr>
            <p:cNvPr id="781" name="Google Shape;781;p53"/>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3"/>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 name="Google Shape;783;p53"/>
          <p:cNvGrpSpPr/>
          <p:nvPr/>
        </p:nvGrpSpPr>
        <p:grpSpPr>
          <a:xfrm>
            <a:off x="65458" y="2629770"/>
            <a:ext cx="303385" cy="302554"/>
            <a:chOff x="-2671375" y="3597450"/>
            <a:chExt cx="292250" cy="291450"/>
          </a:xfrm>
        </p:grpSpPr>
        <p:sp>
          <p:nvSpPr>
            <p:cNvPr id="784" name="Google Shape;784;p53"/>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3"/>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86" name="Google Shape;786;p53"/>
          <p:cNvPicPr preferRelativeResize="0"/>
          <p:nvPr/>
        </p:nvPicPr>
        <p:blipFill>
          <a:blip r:embed="rId3">
            <a:alphaModFix/>
          </a:blip>
          <a:stretch>
            <a:fillRect/>
          </a:stretch>
        </p:blipFill>
        <p:spPr>
          <a:xfrm>
            <a:off x="953312" y="1869237"/>
            <a:ext cx="606000" cy="761125"/>
          </a:xfrm>
          <a:prstGeom prst="rect">
            <a:avLst/>
          </a:prstGeom>
          <a:noFill/>
          <a:ln>
            <a:noFill/>
          </a:ln>
        </p:spPr>
      </p:pic>
      <p:pic>
        <p:nvPicPr>
          <p:cNvPr id="787" name="Google Shape;787;p53"/>
          <p:cNvPicPr preferRelativeResize="0"/>
          <p:nvPr/>
        </p:nvPicPr>
        <p:blipFill>
          <a:blip r:embed="rId4">
            <a:alphaModFix/>
          </a:blip>
          <a:stretch>
            <a:fillRect/>
          </a:stretch>
        </p:blipFill>
        <p:spPr>
          <a:xfrm>
            <a:off x="2035525" y="2073925"/>
            <a:ext cx="492600" cy="492600"/>
          </a:xfrm>
          <a:prstGeom prst="rect">
            <a:avLst/>
          </a:prstGeom>
          <a:noFill/>
          <a:ln>
            <a:noFill/>
          </a:ln>
        </p:spPr>
      </p:pic>
      <p:pic>
        <p:nvPicPr>
          <p:cNvPr id="788" name="Google Shape;788;p53"/>
          <p:cNvPicPr preferRelativeResize="0"/>
          <p:nvPr/>
        </p:nvPicPr>
        <p:blipFill>
          <a:blip r:embed="rId5">
            <a:alphaModFix/>
          </a:blip>
          <a:stretch>
            <a:fillRect/>
          </a:stretch>
        </p:blipFill>
        <p:spPr>
          <a:xfrm>
            <a:off x="3112925" y="1991388"/>
            <a:ext cx="538324" cy="538324"/>
          </a:xfrm>
          <a:prstGeom prst="rect">
            <a:avLst/>
          </a:prstGeom>
          <a:noFill/>
          <a:ln>
            <a:noFill/>
          </a:ln>
        </p:spPr>
      </p:pic>
      <p:pic>
        <p:nvPicPr>
          <p:cNvPr id="789" name="Google Shape;789;p53"/>
          <p:cNvPicPr preferRelativeResize="0"/>
          <p:nvPr/>
        </p:nvPicPr>
        <p:blipFill>
          <a:blip r:embed="rId6">
            <a:alphaModFix/>
          </a:blip>
          <a:stretch>
            <a:fillRect/>
          </a:stretch>
        </p:blipFill>
        <p:spPr>
          <a:xfrm>
            <a:off x="4257650" y="2048513"/>
            <a:ext cx="492600" cy="492600"/>
          </a:xfrm>
          <a:prstGeom prst="rect">
            <a:avLst/>
          </a:prstGeom>
          <a:noFill/>
          <a:ln>
            <a:noFill/>
          </a:ln>
        </p:spPr>
      </p:pic>
      <p:pic>
        <p:nvPicPr>
          <p:cNvPr id="790" name="Google Shape;790;p53"/>
          <p:cNvPicPr preferRelativeResize="0"/>
          <p:nvPr/>
        </p:nvPicPr>
        <p:blipFill>
          <a:blip r:embed="rId7">
            <a:alphaModFix/>
          </a:blip>
          <a:stretch>
            <a:fillRect/>
          </a:stretch>
        </p:blipFill>
        <p:spPr>
          <a:xfrm>
            <a:off x="5457537" y="2044423"/>
            <a:ext cx="492600" cy="492600"/>
          </a:xfrm>
          <a:prstGeom prst="rect">
            <a:avLst/>
          </a:prstGeom>
          <a:noFill/>
          <a:ln>
            <a:noFill/>
          </a:ln>
        </p:spPr>
      </p:pic>
      <p:pic>
        <p:nvPicPr>
          <p:cNvPr id="791" name="Google Shape;791;p53"/>
          <p:cNvPicPr preferRelativeResize="0"/>
          <p:nvPr/>
        </p:nvPicPr>
        <p:blipFill>
          <a:blip r:embed="rId8">
            <a:alphaModFix/>
          </a:blip>
          <a:stretch>
            <a:fillRect/>
          </a:stretch>
        </p:blipFill>
        <p:spPr>
          <a:xfrm>
            <a:off x="6450337" y="1921588"/>
            <a:ext cx="538324" cy="538324"/>
          </a:xfrm>
          <a:prstGeom prst="rect">
            <a:avLst/>
          </a:prstGeom>
          <a:noFill/>
          <a:ln>
            <a:noFill/>
          </a:ln>
        </p:spPr>
      </p:pic>
      <p:pic>
        <p:nvPicPr>
          <p:cNvPr id="792" name="Google Shape;792;p53"/>
          <p:cNvPicPr preferRelativeResize="0"/>
          <p:nvPr/>
        </p:nvPicPr>
        <p:blipFill>
          <a:blip r:embed="rId9">
            <a:alphaModFix/>
          </a:blip>
          <a:stretch>
            <a:fillRect/>
          </a:stretch>
        </p:blipFill>
        <p:spPr>
          <a:xfrm>
            <a:off x="8351700" y="1131050"/>
            <a:ext cx="375900" cy="375900"/>
          </a:xfrm>
          <a:prstGeom prst="rect">
            <a:avLst/>
          </a:prstGeom>
          <a:noFill/>
          <a:ln>
            <a:noFill/>
          </a:ln>
        </p:spPr>
      </p:pic>
      <p:pic>
        <p:nvPicPr>
          <p:cNvPr id="793" name="Google Shape;793;p53"/>
          <p:cNvPicPr preferRelativeResize="0"/>
          <p:nvPr/>
        </p:nvPicPr>
        <p:blipFill>
          <a:blip r:embed="rId10">
            <a:alphaModFix/>
          </a:blip>
          <a:stretch>
            <a:fillRect/>
          </a:stretch>
        </p:blipFill>
        <p:spPr>
          <a:xfrm flipH="1">
            <a:off x="7397574" y="1669950"/>
            <a:ext cx="397300" cy="397300"/>
          </a:xfrm>
          <a:prstGeom prst="rect">
            <a:avLst/>
          </a:prstGeom>
          <a:noFill/>
          <a:ln>
            <a:noFill/>
          </a:ln>
        </p:spPr>
      </p:pic>
      <p:pic>
        <p:nvPicPr>
          <p:cNvPr id="794" name="Google Shape;794;p53"/>
          <p:cNvPicPr preferRelativeResize="0"/>
          <p:nvPr/>
        </p:nvPicPr>
        <p:blipFill>
          <a:blip r:embed="rId11">
            <a:alphaModFix/>
          </a:blip>
          <a:stretch>
            <a:fillRect/>
          </a:stretch>
        </p:blipFill>
        <p:spPr>
          <a:xfrm>
            <a:off x="7417850" y="2350590"/>
            <a:ext cx="397300" cy="397300"/>
          </a:xfrm>
          <a:prstGeom prst="rect">
            <a:avLst/>
          </a:prstGeom>
          <a:noFill/>
          <a:ln>
            <a:noFill/>
          </a:ln>
        </p:spPr>
      </p:pic>
      <p:sp>
        <p:nvSpPr>
          <p:cNvPr id="795" name="Google Shape;795;p53"/>
          <p:cNvSpPr txBox="1"/>
          <p:nvPr/>
        </p:nvSpPr>
        <p:spPr>
          <a:xfrm>
            <a:off x="1642825" y="2521613"/>
            <a:ext cx="1309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Josefin Sans"/>
                <a:ea typeface="Josefin Sans"/>
                <a:cs typeface="Josefin Sans"/>
                <a:sym typeface="Josefin Sans"/>
              </a:rPr>
              <a:t>Schema Design</a:t>
            </a:r>
            <a:endParaRPr sz="1000">
              <a:latin typeface="Josefin Sans"/>
              <a:ea typeface="Josefin Sans"/>
              <a:cs typeface="Josefin Sans"/>
              <a:sym typeface="Josefin Sans"/>
            </a:endParaRPr>
          </a:p>
        </p:txBody>
      </p:sp>
      <p:sp>
        <p:nvSpPr>
          <p:cNvPr id="796" name="Google Shape;796;p53"/>
          <p:cNvSpPr txBox="1"/>
          <p:nvPr/>
        </p:nvSpPr>
        <p:spPr>
          <a:xfrm>
            <a:off x="21650" y="850250"/>
            <a:ext cx="408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accent6"/>
                </a:solidFill>
                <a:latin typeface="Calibri"/>
                <a:ea typeface="Calibri"/>
                <a:cs typeface="Calibri"/>
                <a:sym typeface="Calibri"/>
              </a:rPr>
              <a:t>1</a:t>
            </a:r>
            <a:endParaRPr sz="1000">
              <a:solidFill>
                <a:schemeClr val="accent6"/>
              </a:solidFill>
              <a:latin typeface="Calibri"/>
              <a:ea typeface="Calibri"/>
              <a:cs typeface="Calibri"/>
              <a:sym typeface="Calibri"/>
            </a:endParaRPr>
          </a:p>
        </p:txBody>
      </p:sp>
      <p:sp>
        <p:nvSpPr>
          <p:cNvPr id="797" name="Google Shape;797;p53"/>
          <p:cNvSpPr txBox="1"/>
          <p:nvPr/>
        </p:nvSpPr>
        <p:spPr>
          <a:xfrm>
            <a:off x="1052300" y="1331250"/>
            <a:ext cx="408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accent6"/>
                </a:solidFill>
                <a:latin typeface="Calibri"/>
                <a:ea typeface="Calibri"/>
                <a:cs typeface="Calibri"/>
                <a:sym typeface="Calibri"/>
              </a:rPr>
              <a:t>2</a:t>
            </a:r>
            <a:endParaRPr sz="1000">
              <a:solidFill>
                <a:schemeClr val="accent6"/>
              </a:solidFill>
              <a:latin typeface="Calibri"/>
              <a:ea typeface="Calibri"/>
              <a:cs typeface="Calibri"/>
              <a:sym typeface="Calibri"/>
            </a:endParaRPr>
          </a:p>
        </p:txBody>
      </p:sp>
      <p:sp>
        <p:nvSpPr>
          <p:cNvPr id="798" name="Google Shape;798;p53"/>
          <p:cNvSpPr txBox="1"/>
          <p:nvPr/>
        </p:nvSpPr>
        <p:spPr>
          <a:xfrm>
            <a:off x="2045800" y="1490450"/>
            <a:ext cx="408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accent6"/>
                </a:solidFill>
                <a:latin typeface="Calibri"/>
                <a:ea typeface="Calibri"/>
                <a:cs typeface="Calibri"/>
                <a:sym typeface="Calibri"/>
              </a:rPr>
              <a:t>3</a:t>
            </a:r>
            <a:endParaRPr sz="1000">
              <a:solidFill>
                <a:schemeClr val="accent6"/>
              </a:solidFill>
              <a:latin typeface="Calibri"/>
              <a:ea typeface="Calibri"/>
              <a:cs typeface="Calibri"/>
              <a:sym typeface="Calibri"/>
            </a:endParaRPr>
          </a:p>
        </p:txBody>
      </p:sp>
      <p:sp>
        <p:nvSpPr>
          <p:cNvPr id="799" name="Google Shape;799;p53"/>
          <p:cNvSpPr txBox="1"/>
          <p:nvPr/>
        </p:nvSpPr>
        <p:spPr>
          <a:xfrm>
            <a:off x="3129550" y="1508975"/>
            <a:ext cx="408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accent6"/>
                </a:solidFill>
                <a:latin typeface="Calibri"/>
                <a:ea typeface="Calibri"/>
                <a:cs typeface="Calibri"/>
                <a:sym typeface="Calibri"/>
              </a:rPr>
              <a:t>4</a:t>
            </a:r>
            <a:endParaRPr sz="1000">
              <a:solidFill>
                <a:schemeClr val="accent6"/>
              </a:solidFill>
              <a:latin typeface="Calibri"/>
              <a:ea typeface="Calibri"/>
              <a:cs typeface="Calibri"/>
              <a:sym typeface="Calibri"/>
            </a:endParaRPr>
          </a:p>
        </p:txBody>
      </p:sp>
      <p:sp>
        <p:nvSpPr>
          <p:cNvPr id="800" name="Google Shape;800;p53"/>
          <p:cNvSpPr txBox="1"/>
          <p:nvPr/>
        </p:nvSpPr>
        <p:spPr>
          <a:xfrm>
            <a:off x="4306063" y="1490450"/>
            <a:ext cx="408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accent6"/>
                </a:solidFill>
                <a:latin typeface="Calibri"/>
                <a:ea typeface="Calibri"/>
                <a:cs typeface="Calibri"/>
                <a:sym typeface="Calibri"/>
              </a:rPr>
              <a:t>5</a:t>
            </a:r>
            <a:endParaRPr sz="1000">
              <a:solidFill>
                <a:schemeClr val="accent6"/>
              </a:solidFill>
              <a:latin typeface="Calibri"/>
              <a:ea typeface="Calibri"/>
              <a:cs typeface="Calibri"/>
              <a:sym typeface="Calibri"/>
            </a:endParaRPr>
          </a:p>
        </p:txBody>
      </p:sp>
      <p:sp>
        <p:nvSpPr>
          <p:cNvPr id="801" name="Google Shape;801;p53"/>
          <p:cNvSpPr txBox="1"/>
          <p:nvPr/>
        </p:nvSpPr>
        <p:spPr>
          <a:xfrm>
            <a:off x="5472638" y="1508975"/>
            <a:ext cx="408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accent6"/>
                </a:solidFill>
                <a:latin typeface="Calibri"/>
                <a:ea typeface="Calibri"/>
                <a:cs typeface="Calibri"/>
                <a:sym typeface="Calibri"/>
              </a:rPr>
              <a:t>6</a:t>
            </a:r>
            <a:endParaRPr sz="1000">
              <a:solidFill>
                <a:schemeClr val="accent6"/>
              </a:solidFill>
              <a:latin typeface="Calibri"/>
              <a:ea typeface="Calibri"/>
              <a:cs typeface="Calibri"/>
              <a:sym typeface="Calibri"/>
            </a:endParaRPr>
          </a:p>
        </p:txBody>
      </p:sp>
      <p:sp>
        <p:nvSpPr>
          <p:cNvPr id="802" name="Google Shape;802;p53"/>
          <p:cNvSpPr txBox="1"/>
          <p:nvPr/>
        </p:nvSpPr>
        <p:spPr>
          <a:xfrm>
            <a:off x="6515500" y="1618725"/>
            <a:ext cx="408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accent6"/>
                </a:solidFill>
                <a:latin typeface="Calibri"/>
                <a:ea typeface="Calibri"/>
                <a:cs typeface="Calibri"/>
                <a:sym typeface="Calibri"/>
              </a:rPr>
              <a:t>7</a:t>
            </a:r>
            <a:endParaRPr sz="1000">
              <a:solidFill>
                <a:schemeClr val="accent6"/>
              </a:solidFill>
              <a:latin typeface="Calibri"/>
              <a:ea typeface="Calibri"/>
              <a:cs typeface="Calibri"/>
              <a:sym typeface="Calibri"/>
            </a:endParaRPr>
          </a:p>
        </p:txBody>
      </p:sp>
      <p:sp>
        <p:nvSpPr>
          <p:cNvPr id="803" name="Google Shape;803;p53"/>
          <p:cNvSpPr txBox="1"/>
          <p:nvPr/>
        </p:nvSpPr>
        <p:spPr>
          <a:xfrm>
            <a:off x="75400" y="3190400"/>
            <a:ext cx="4348800" cy="1847100"/>
          </a:xfrm>
          <a:prstGeom prst="rect">
            <a:avLst/>
          </a:prstGeom>
          <a:noFill/>
          <a:ln>
            <a:noFill/>
          </a:ln>
        </p:spPr>
        <p:txBody>
          <a:bodyPr spcFirstLastPara="1" wrap="square" lIns="91425" tIns="91425" rIns="91425" bIns="91425" anchor="t" anchorCtr="0">
            <a:spAutoFit/>
          </a:bodyPr>
          <a:lstStyle/>
          <a:p>
            <a:pPr marL="457200" lvl="0" indent="-304800" algn="just" rtl="0">
              <a:spcBef>
                <a:spcPts val="0"/>
              </a:spcBef>
              <a:spcAft>
                <a:spcPts val="0"/>
              </a:spcAft>
              <a:buClr>
                <a:schemeClr val="dk1"/>
              </a:buClr>
              <a:buSzPts val="1200"/>
              <a:buFont typeface="Calibri"/>
              <a:buAutoNum type="arabicPeriod"/>
            </a:pPr>
            <a:r>
              <a:rPr lang="en" sz="1200" b="1">
                <a:solidFill>
                  <a:schemeClr val="dk1"/>
                </a:solidFill>
                <a:latin typeface="Calibri"/>
                <a:ea typeface="Calibri"/>
                <a:cs typeface="Calibri"/>
                <a:sym typeface="Calibri"/>
              </a:rPr>
              <a:t>Excel Data</a:t>
            </a:r>
            <a:r>
              <a:rPr lang="en" sz="1200">
                <a:solidFill>
                  <a:schemeClr val="dk1"/>
                </a:solidFill>
                <a:latin typeface="Calibri"/>
                <a:ea typeface="Calibri"/>
                <a:cs typeface="Calibri"/>
                <a:sym typeface="Calibri"/>
              </a:rPr>
              <a:t>: Originally our data was stored and maintained in Excel. </a:t>
            </a:r>
            <a:endParaRPr sz="1200">
              <a:solidFill>
                <a:schemeClr val="dk1"/>
              </a:solidFill>
              <a:latin typeface="Calibri"/>
              <a:ea typeface="Calibri"/>
              <a:cs typeface="Calibri"/>
              <a:sym typeface="Calibri"/>
            </a:endParaRPr>
          </a:p>
          <a:p>
            <a:pPr marL="457200" lvl="0" indent="-304800" algn="just" rtl="0">
              <a:spcBef>
                <a:spcPts val="0"/>
              </a:spcBef>
              <a:spcAft>
                <a:spcPts val="0"/>
              </a:spcAft>
              <a:buClr>
                <a:schemeClr val="dk1"/>
              </a:buClr>
              <a:buSzPts val="1200"/>
              <a:buFont typeface="Calibri"/>
              <a:buAutoNum type="arabicPeriod"/>
            </a:pPr>
            <a:r>
              <a:rPr lang="en" sz="1200" b="1">
                <a:solidFill>
                  <a:schemeClr val="dk1"/>
                </a:solidFill>
                <a:latin typeface="Calibri"/>
                <a:ea typeface="Calibri"/>
                <a:cs typeface="Calibri"/>
                <a:sym typeface="Calibri"/>
              </a:rPr>
              <a:t>Database</a:t>
            </a:r>
            <a:r>
              <a:rPr lang="en" sz="1200">
                <a:solidFill>
                  <a:schemeClr val="dk1"/>
                </a:solidFill>
                <a:latin typeface="Calibri"/>
                <a:ea typeface="Calibri"/>
                <a:cs typeface="Calibri"/>
                <a:sym typeface="Calibri"/>
              </a:rPr>
              <a:t>: Our choice of OSS is MySQL which is where we will import, store and maintain our growing database. </a:t>
            </a:r>
            <a:endParaRPr sz="1200">
              <a:solidFill>
                <a:schemeClr val="dk1"/>
              </a:solidFill>
              <a:latin typeface="Calibri"/>
              <a:ea typeface="Calibri"/>
              <a:cs typeface="Calibri"/>
              <a:sym typeface="Calibri"/>
            </a:endParaRPr>
          </a:p>
          <a:p>
            <a:pPr marL="457200" lvl="0" indent="-304800" algn="just" rtl="0">
              <a:spcBef>
                <a:spcPts val="0"/>
              </a:spcBef>
              <a:spcAft>
                <a:spcPts val="0"/>
              </a:spcAft>
              <a:buClr>
                <a:schemeClr val="dk1"/>
              </a:buClr>
              <a:buSzPts val="1200"/>
              <a:buFont typeface="Calibri"/>
              <a:buAutoNum type="arabicPeriod"/>
            </a:pPr>
            <a:r>
              <a:rPr lang="en" sz="1200" b="1">
                <a:solidFill>
                  <a:schemeClr val="dk1"/>
                </a:solidFill>
                <a:latin typeface="Calibri"/>
                <a:ea typeface="Calibri"/>
                <a:cs typeface="Calibri"/>
                <a:sym typeface="Calibri"/>
              </a:rPr>
              <a:t>Schema Design</a:t>
            </a:r>
            <a:r>
              <a:rPr lang="en" sz="1200">
                <a:solidFill>
                  <a:schemeClr val="dk1"/>
                </a:solidFill>
                <a:latin typeface="Calibri"/>
                <a:ea typeface="Calibri"/>
                <a:cs typeface="Calibri"/>
                <a:sym typeface="Calibri"/>
              </a:rPr>
              <a:t>: The schema design will determine the Primary Keys in a table and how each table will be connected to other tables in the database. </a:t>
            </a:r>
            <a:endParaRPr sz="1200">
              <a:solidFill>
                <a:schemeClr val="dk1"/>
              </a:solidFill>
              <a:latin typeface="Calibri"/>
              <a:ea typeface="Calibri"/>
              <a:cs typeface="Calibri"/>
              <a:sym typeface="Calibri"/>
            </a:endParaRPr>
          </a:p>
          <a:p>
            <a:pPr marL="457200" lvl="0" indent="-304800" algn="just" rtl="0">
              <a:spcBef>
                <a:spcPts val="0"/>
              </a:spcBef>
              <a:spcAft>
                <a:spcPts val="0"/>
              </a:spcAft>
              <a:buClr>
                <a:schemeClr val="dk1"/>
              </a:buClr>
              <a:buSzPts val="1200"/>
              <a:buFont typeface="Calibri"/>
              <a:buAutoNum type="arabicPeriod"/>
            </a:pPr>
            <a:r>
              <a:rPr lang="en" sz="1200" b="1">
                <a:solidFill>
                  <a:schemeClr val="dk1"/>
                </a:solidFill>
                <a:latin typeface="Calibri"/>
                <a:ea typeface="Calibri"/>
                <a:cs typeface="Calibri"/>
                <a:sym typeface="Calibri"/>
              </a:rPr>
              <a:t>Relational Modeling</a:t>
            </a:r>
            <a:r>
              <a:rPr lang="en" sz="1200">
                <a:solidFill>
                  <a:schemeClr val="dk1"/>
                </a:solidFill>
                <a:latin typeface="Calibri"/>
                <a:ea typeface="Calibri"/>
                <a:cs typeface="Calibri"/>
                <a:sym typeface="Calibri"/>
              </a:rPr>
              <a:t>: Relationships between tables will help in join queries and accessing data with ease. </a:t>
            </a:r>
            <a:endParaRPr sz="1200">
              <a:solidFill>
                <a:schemeClr val="dk1"/>
              </a:solidFill>
              <a:latin typeface="Calibri"/>
              <a:ea typeface="Calibri"/>
              <a:cs typeface="Calibri"/>
              <a:sym typeface="Calibri"/>
            </a:endParaRPr>
          </a:p>
        </p:txBody>
      </p:sp>
      <p:cxnSp>
        <p:nvCxnSpPr>
          <p:cNvPr id="804" name="Google Shape;804;p53"/>
          <p:cNvCxnSpPr/>
          <p:nvPr/>
        </p:nvCxnSpPr>
        <p:spPr>
          <a:xfrm>
            <a:off x="4714075" y="3260300"/>
            <a:ext cx="10800" cy="1707300"/>
          </a:xfrm>
          <a:prstGeom prst="straightConnector1">
            <a:avLst/>
          </a:prstGeom>
          <a:noFill/>
          <a:ln w="19050" cap="flat" cmpd="sng">
            <a:solidFill>
              <a:schemeClr val="accent1"/>
            </a:solidFill>
            <a:prstDash val="solid"/>
            <a:round/>
            <a:headEnd type="none" w="med" len="med"/>
            <a:tailEnd type="none" w="med" len="med"/>
          </a:ln>
        </p:spPr>
      </p:cxnSp>
      <p:sp>
        <p:nvSpPr>
          <p:cNvPr id="805" name="Google Shape;805;p53"/>
          <p:cNvSpPr txBox="1"/>
          <p:nvPr/>
        </p:nvSpPr>
        <p:spPr>
          <a:xfrm>
            <a:off x="5014750" y="3196675"/>
            <a:ext cx="3979200" cy="1662300"/>
          </a:xfrm>
          <a:prstGeom prst="rect">
            <a:avLst/>
          </a:prstGeom>
          <a:noFill/>
          <a:ln>
            <a:noFill/>
          </a:ln>
        </p:spPr>
        <p:txBody>
          <a:bodyPr spcFirstLastPara="1" wrap="square" lIns="91425" tIns="91425" rIns="91425" bIns="91425" anchor="t" anchorCtr="0">
            <a:spAutoFit/>
          </a:bodyPr>
          <a:lstStyle/>
          <a:p>
            <a:pPr marL="342900" lvl="0" indent="-342900" algn="just" rtl="0">
              <a:spcBef>
                <a:spcPts val="0"/>
              </a:spcBef>
              <a:spcAft>
                <a:spcPts val="0"/>
              </a:spcAft>
              <a:buNone/>
            </a:pPr>
            <a:r>
              <a:rPr lang="en" sz="1200">
                <a:solidFill>
                  <a:schemeClr val="dk1"/>
                </a:solidFill>
                <a:latin typeface="Calibri"/>
                <a:ea typeface="Calibri"/>
                <a:cs typeface="Calibri"/>
                <a:sym typeface="Calibri"/>
              </a:rPr>
              <a:t>5.  </a:t>
            </a:r>
            <a:r>
              <a:rPr lang="en" sz="1200" b="1">
                <a:solidFill>
                  <a:schemeClr val="dk1"/>
                </a:solidFill>
                <a:latin typeface="Calibri"/>
                <a:ea typeface="Calibri"/>
                <a:cs typeface="Calibri"/>
                <a:sym typeface="Calibri"/>
              </a:rPr>
              <a:t>Data Retrieval</a:t>
            </a:r>
            <a:r>
              <a:rPr lang="en" sz="1200">
                <a:solidFill>
                  <a:schemeClr val="dk1"/>
                </a:solidFill>
                <a:latin typeface="Calibri"/>
                <a:ea typeface="Calibri"/>
                <a:cs typeface="Calibri"/>
                <a:sym typeface="Calibri"/>
              </a:rPr>
              <a:t>: After relationships between tables               have been established, users can retrieve data from the tables for business purposes. </a:t>
            </a:r>
            <a:endParaRPr sz="1200">
              <a:solidFill>
                <a:schemeClr val="dk1"/>
              </a:solidFill>
              <a:latin typeface="Calibri"/>
              <a:ea typeface="Calibri"/>
              <a:cs typeface="Calibri"/>
              <a:sym typeface="Calibri"/>
            </a:endParaRPr>
          </a:p>
          <a:p>
            <a:pPr marL="342900" lvl="0" indent="-342900" algn="just" rtl="0">
              <a:spcBef>
                <a:spcPts val="0"/>
              </a:spcBef>
              <a:spcAft>
                <a:spcPts val="0"/>
              </a:spcAft>
              <a:buNone/>
            </a:pPr>
            <a:r>
              <a:rPr lang="en" sz="1200">
                <a:solidFill>
                  <a:schemeClr val="dk1"/>
                </a:solidFill>
                <a:latin typeface="Calibri"/>
                <a:ea typeface="Calibri"/>
                <a:cs typeface="Calibri"/>
                <a:sym typeface="Calibri"/>
              </a:rPr>
              <a:t>6.     </a:t>
            </a:r>
            <a:r>
              <a:rPr lang="en" sz="1200" b="1">
                <a:solidFill>
                  <a:schemeClr val="dk1"/>
                </a:solidFill>
                <a:latin typeface="Calibri"/>
                <a:ea typeface="Calibri"/>
                <a:cs typeface="Calibri"/>
                <a:sym typeface="Calibri"/>
              </a:rPr>
              <a:t>Joining Tables</a:t>
            </a:r>
            <a:r>
              <a:rPr lang="en" sz="1200">
                <a:solidFill>
                  <a:schemeClr val="dk1"/>
                </a:solidFill>
                <a:latin typeface="Calibri"/>
                <a:ea typeface="Calibri"/>
                <a:cs typeface="Calibri"/>
                <a:sym typeface="Calibri"/>
              </a:rPr>
              <a:t>: By joining multiple tables, users such as our Business Analysts and Data Analysts will be able to draw valuable  business insights. </a:t>
            </a:r>
            <a:endParaRPr sz="1200">
              <a:solidFill>
                <a:schemeClr val="dk1"/>
              </a:solidFill>
              <a:latin typeface="Calibri"/>
              <a:ea typeface="Calibri"/>
              <a:cs typeface="Calibri"/>
              <a:sym typeface="Calibri"/>
            </a:endParaRPr>
          </a:p>
          <a:p>
            <a:pPr marL="342900" lvl="0" indent="-342900" algn="just" rtl="0">
              <a:spcBef>
                <a:spcPts val="0"/>
              </a:spcBef>
              <a:spcAft>
                <a:spcPts val="0"/>
              </a:spcAft>
              <a:buNone/>
            </a:pPr>
            <a:r>
              <a:rPr lang="en" sz="1200">
                <a:solidFill>
                  <a:schemeClr val="dk1"/>
                </a:solidFill>
                <a:latin typeface="Calibri"/>
                <a:ea typeface="Calibri"/>
                <a:cs typeface="Calibri"/>
                <a:sym typeface="Calibri"/>
              </a:rPr>
              <a:t>7.   </a:t>
            </a:r>
            <a:r>
              <a:rPr lang="en" sz="1200" b="1">
                <a:solidFill>
                  <a:schemeClr val="dk1"/>
                </a:solidFill>
                <a:latin typeface="Calibri"/>
                <a:ea typeface="Calibri"/>
                <a:cs typeface="Calibri"/>
                <a:sym typeface="Calibri"/>
              </a:rPr>
              <a:t>Business Insights</a:t>
            </a:r>
            <a:r>
              <a:rPr lang="en" sz="1200">
                <a:solidFill>
                  <a:schemeClr val="dk1"/>
                </a:solidFill>
                <a:latin typeface="Calibri"/>
                <a:ea typeface="Calibri"/>
                <a:cs typeface="Calibri"/>
                <a:sym typeface="Calibri"/>
              </a:rPr>
              <a:t>: The business insights can then be presented by our users to stakeholders and managers. </a:t>
            </a:r>
            <a:endParaRPr sz="1200">
              <a:latin typeface="Calibri"/>
              <a:ea typeface="Calibri"/>
              <a:cs typeface="Calibri"/>
              <a:sym typeface="Calibri"/>
            </a:endParaRPr>
          </a:p>
        </p:txBody>
      </p:sp>
      <p:sp>
        <p:nvSpPr>
          <p:cNvPr id="806" name="Google Shape;806;p53"/>
          <p:cNvSpPr txBox="1"/>
          <p:nvPr/>
        </p:nvSpPr>
        <p:spPr>
          <a:xfrm>
            <a:off x="271629" y="1312000"/>
            <a:ext cx="303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aseline="30000">
                <a:solidFill>
                  <a:srgbClr val="080707"/>
                </a:solidFill>
                <a:latin typeface="Calibri"/>
                <a:ea typeface="Calibri"/>
                <a:cs typeface="Calibri"/>
                <a:sym typeface="Calibri"/>
              </a:rPr>
              <a:t>[1]</a:t>
            </a:r>
            <a:endParaRPr/>
          </a:p>
        </p:txBody>
      </p:sp>
      <p:sp>
        <p:nvSpPr>
          <p:cNvPr id="807" name="Google Shape;807;p53"/>
          <p:cNvSpPr txBox="1"/>
          <p:nvPr/>
        </p:nvSpPr>
        <p:spPr>
          <a:xfrm>
            <a:off x="1381429" y="2538388"/>
            <a:ext cx="303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aseline="30000">
                <a:solidFill>
                  <a:srgbClr val="080707"/>
                </a:solidFill>
                <a:latin typeface="Calibri"/>
                <a:ea typeface="Calibri"/>
                <a:cs typeface="Calibri"/>
                <a:sym typeface="Calibri"/>
              </a:rPr>
              <a:t>[2]</a:t>
            </a:r>
            <a:endParaRPr/>
          </a:p>
        </p:txBody>
      </p:sp>
      <p:sp>
        <p:nvSpPr>
          <p:cNvPr id="808" name="Google Shape;808;p53"/>
          <p:cNvSpPr txBox="1"/>
          <p:nvPr/>
        </p:nvSpPr>
        <p:spPr>
          <a:xfrm>
            <a:off x="2344166" y="1806638"/>
            <a:ext cx="303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aseline="30000">
                <a:solidFill>
                  <a:srgbClr val="080707"/>
                </a:solidFill>
                <a:latin typeface="Calibri"/>
                <a:ea typeface="Calibri"/>
                <a:cs typeface="Calibri"/>
                <a:sym typeface="Calibri"/>
              </a:rPr>
              <a:t>[3]</a:t>
            </a:r>
            <a:endParaRPr/>
          </a:p>
        </p:txBody>
      </p:sp>
      <p:sp>
        <p:nvSpPr>
          <p:cNvPr id="809" name="Google Shape;809;p53"/>
          <p:cNvSpPr txBox="1"/>
          <p:nvPr/>
        </p:nvSpPr>
        <p:spPr>
          <a:xfrm>
            <a:off x="6857304" y="1695188"/>
            <a:ext cx="303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aseline="30000">
                <a:solidFill>
                  <a:srgbClr val="080707"/>
                </a:solidFill>
                <a:latin typeface="Calibri"/>
                <a:ea typeface="Calibri"/>
                <a:cs typeface="Calibri"/>
                <a:sym typeface="Calibri"/>
              </a:rPr>
              <a:t>[3]</a:t>
            </a:r>
            <a:endParaRPr/>
          </a:p>
        </p:txBody>
      </p:sp>
      <p:sp>
        <p:nvSpPr>
          <p:cNvPr id="810" name="Google Shape;810;p53"/>
          <p:cNvSpPr txBox="1"/>
          <p:nvPr/>
        </p:nvSpPr>
        <p:spPr>
          <a:xfrm>
            <a:off x="3482066" y="1872613"/>
            <a:ext cx="303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aseline="30000">
                <a:solidFill>
                  <a:srgbClr val="080707"/>
                </a:solidFill>
                <a:latin typeface="Calibri"/>
                <a:ea typeface="Calibri"/>
                <a:cs typeface="Calibri"/>
                <a:sym typeface="Calibri"/>
              </a:rPr>
              <a:t>[3]</a:t>
            </a:r>
            <a:endParaRPr/>
          </a:p>
        </p:txBody>
      </p:sp>
      <p:sp>
        <p:nvSpPr>
          <p:cNvPr id="811" name="Google Shape;811;p53"/>
          <p:cNvSpPr txBox="1"/>
          <p:nvPr/>
        </p:nvSpPr>
        <p:spPr>
          <a:xfrm>
            <a:off x="4619967" y="1821649"/>
            <a:ext cx="303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aseline="30000">
                <a:solidFill>
                  <a:srgbClr val="080707"/>
                </a:solidFill>
                <a:latin typeface="Calibri"/>
                <a:ea typeface="Calibri"/>
                <a:cs typeface="Calibri"/>
                <a:sym typeface="Calibri"/>
              </a:rPr>
              <a:t>[3]</a:t>
            </a:r>
            <a:endParaRPr/>
          </a:p>
        </p:txBody>
      </p:sp>
      <p:sp>
        <p:nvSpPr>
          <p:cNvPr id="812" name="Google Shape;812;p53"/>
          <p:cNvSpPr txBox="1"/>
          <p:nvPr/>
        </p:nvSpPr>
        <p:spPr>
          <a:xfrm>
            <a:off x="5796879" y="1800363"/>
            <a:ext cx="303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aseline="30000">
                <a:solidFill>
                  <a:srgbClr val="080707"/>
                </a:solidFill>
                <a:latin typeface="Calibri"/>
                <a:ea typeface="Calibri"/>
                <a:cs typeface="Calibri"/>
                <a:sym typeface="Calibri"/>
              </a:rPr>
              <a:t>[3]</a:t>
            </a:r>
            <a:endParaRPr/>
          </a:p>
        </p:txBody>
      </p:sp>
      <p:sp>
        <p:nvSpPr>
          <p:cNvPr id="813" name="Google Shape;813;p53"/>
          <p:cNvSpPr txBox="1"/>
          <p:nvPr/>
        </p:nvSpPr>
        <p:spPr>
          <a:xfrm>
            <a:off x="7663023" y="2228165"/>
            <a:ext cx="303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aseline="30000">
                <a:solidFill>
                  <a:srgbClr val="080707"/>
                </a:solidFill>
                <a:latin typeface="Calibri"/>
                <a:ea typeface="Calibri"/>
                <a:cs typeface="Calibri"/>
                <a:sym typeface="Calibri"/>
              </a:rPr>
              <a:t>[3</a:t>
            </a:r>
            <a:endParaRPr/>
          </a:p>
        </p:txBody>
      </p:sp>
      <p:sp>
        <p:nvSpPr>
          <p:cNvPr id="814" name="Google Shape;814;p53"/>
          <p:cNvSpPr txBox="1"/>
          <p:nvPr/>
        </p:nvSpPr>
        <p:spPr>
          <a:xfrm>
            <a:off x="7647741" y="1431038"/>
            <a:ext cx="303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aseline="30000">
                <a:solidFill>
                  <a:srgbClr val="080707"/>
                </a:solidFill>
                <a:latin typeface="Calibri"/>
                <a:ea typeface="Calibri"/>
                <a:cs typeface="Calibri"/>
                <a:sym typeface="Calibri"/>
              </a:rPr>
              <a:t>[3]</a:t>
            </a:r>
            <a:endParaRPr/>
          </a:p>
        </p:txBody>
      </p:sp>
      <p:sp>
        <p:nvSpPr>
          <p:cNvPr id="815" name="Google Shape;815;p53"/>
          <p:cNvSpPr txBox="1"/>
          <p:nvPr/>
        </p:nvSpPr>
        <p:spPr>
          <a:xfrm>
            <a:off x="8727591" y="1122038"/>
            <a:ext cx="303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aseline="30000">
                <a:solidFill>
                  <a:srgbClr val="080707"/>
                </a:solidFill>
                <a:latin typeface="Calibri"/>
                <a:ea typeface="Calibri"/>
                <a:cs typeface="Calibri"/>
                <a:sym typeface="Calibri"/>
              </a:rPr>
              <a:t>[3]</a:t>
            </a:r>
            <a:endParaRPr/>
          </a:p>
        </p:txBody>
      </p:sp>
      <p:sp>
        <p:nvSpPr>
          <p:cNvPr id="816" name="Google Shape;816;p53"/>
          <p:cNvSpPr txBox="1"/>
          <p:nvPr/>
        </p:nvSpPr>
        <p:spPr>
          <a:xfrm>
            <a:off x="4877925" y="4727050"/>
            <a:ext cx="4152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latin typeface="Calibri"/>
                <a:ea typeface="Calibri"/>
                <a:cs typeface="Calibri"/>
                <a:sym typeface="Calibri"/>
              </a:rPr>
              <a:t>[1] Slidego (</a:t>
            </a:r>
            <a:r>
              <a:rPr lang="en" sz="600" u="sng">
                <a:solidFill>
                  <a:srgbClr val="1155CC"/>
                </a:solidFill>
                <a:latin typeface="Calibri"/>
                <a:ea typeface="Calibri"/>
                <a:cs typeface="Calibri"/>
                <a:sym typeface="Calibri"/>
                <a:hlinkClick r:id="rId12">
                  <a:extLst>
                    <a:ext uri="{A12FA001-AC4F-418D-AE19-62706E023703}">
                      <ahyp:hlinkClr xmlns:ahyp="http://schemas.microsoft.com/office/drawing/2018/hyperlinkcolor" val="tx"/>
                    </a:ext>
                  </a:extLst>
                </a:hlinkClick>
              </a:rPr>
              <a:t>https://slidesgo.com</a:t>
            </a:r>
            <a:r>
              <a:rPr lang="en" sz="600">
                <a:latin typeface="Calibri"/>
                <a:ea typeface="Calibri"/>
                <a:cs typeface="Calibri"/>
                <a:sym typeface="Calibri"/>
              </a:rPr>
              <a:t>)</a:t>
            </a:r>
            <a:endParaRPr sz="600">
              <a:latin typeface="Calibri"/>
              <a:ea typeface="Calibri"/>
              <a:cs typeface="Calibri"/>
              <a:sym typeface="Calibri"/>
            </a:endParaRPr>
          </a:p>
          <a:p>
            <a:pPr marL="0" lvl="0" indent="0" algn="l" rtl="0">
              <a:spcBef>
                <a:spcPts val="0"/>
              </a:spcBef>
              <a:spcAft>
                <a:spcPts val="0"/>
              </a:spcAft>
              <a:buNone/>
            </a:pPr>
            <a:r>
              <a:rPr lang="en" sz="600">
                <a:latin typeface="Calibri"/>
                <a:ea typeface="Calibri"/>
                <a:cs typeface="Calibri"/>
                <a:sym typeface="Calibri"/>
              </a:rPr>
              <a:t>[2] “</a:t>
            </a:r>
            <a:r>
              <a:rPr lang="en" sz="600">
                <a:solidFill>
                  <a:srgbClr val="222222"/>
                </a:solidFill>
                <a:latin typeface="Calibri"/>
                <a:ea typeface="Calibri"/>
                <a:cs typeface="Calibri"/>
                <a:sym typeface="Calibri"/>
              </a:rPr>
              <a:t>Discover the Advantages of MySQL Design"</a:t>
            </a:r>
            <a:r>
              <a:rPr lang="en" sz="600">
                <a:latin typeface="Calibri"/>
                <a:ea typeface="Calibri"/>
                <a:cs typeface="Calibri"/>
                <a:sym typeface="Calibri"/>
              </a:rPr>
              <a:t> (</a:t>
            </a:r>
            <a:r>
              <a:rPr lang="en" sz="600" u="sng">
                <a:solidFill>
                  <a:srgbClr val="1155CC"/>
                </a:solidFill>
                <a:latin typeface="Calibri"/>
                <a:ea typeface="Calibri"/>
                <a:cs typeface="Calibri"/>
                <a:sym typeface="Calibri"/>
                <a:hlinkClick r:id="rId13">
                  <a:extLst>
                    <a:ext uri="{A12FA001-AC4F-418D-AE19-62706E023703}">
                      <ahyp:hlinkClr xmlns:ahyp="http://schemas.microsoft.com/office/drawing/2018/hyperlinkcolor" val="tx"/>
                    </a:ext>
                  </a:extLst>
                </a:hlinkClick>
              </a:rPr>
              <a:t>https://webuilddatabases.com/mysql-design/</a:t>
            </a:r>
            <a:r>
              <a:rPr lang="en" sz="600">
                <a:solidFill>
                  <a:srgbClr val="1155CC"/>
                </a:solidFill>
                <a:latin typeface="Calibri"/>
                <a:ea typeface="Calibri"/>
                <a:cs typeface="Calibri"/>
                <a:sym typeface="Calibri"/>
              </a:rPr>
              <a:t> </a:t>
            </a:r>
            <a:r>
              <a:rPr lang="en" sz="600">
                <a:solidFill>
                  <a:schemeClr val="dk1"/>
                </a:solidFill>
                <a:latin typeface="Calibri"/>
                <a:ea typeface="Calibri"/>
                <a:cs typeface="Calibri"/>
                <a:sym typeface="Calibri"/>
              </a:rPr>
              <a:t>)</a:t>
            </a:r>
            <a:endParaRPr sz="600">
              <a:solidFill>
                <a:schemeClr val="dk1"/>
              </a:solidFill>
              <a:latin typeface="Calibri"/>
              <a:ea typeface="Calibri"/>
              <a:cs typeface="Calibri"/>
              <a:sym typeface="Calibri"/>
            </a:endParaRPr>
          </a:p>
          <a:p>
            <a:pPr marL="0" lvl="0" indent="0" algn="l" rtl="0">
              <a:spcBef>
                <a:spcPts val="0"/>
              </a:spcBef>
              <a:spcAft>
                <a:spcPts val="0"/>
              </a:spcAft>
              <a:buNone/>
            </a:pPr>
            <a:r>
              <a:rPr lang="en" sz="600">
                <a:solidFill>
                  <a:schemeClr val="dk1"/>
                </a:solidFill>
                <a:latin typeface="Calibri"/>
                <a:ea typeface="Calibri"/>
                <a:cs typeface="Calibri"/>
                <a:sym typeface="Calibri"/>
              </a:rPr>
              <a:t>[3] FlatIcon (</a:t>
            </a:r>
            <a:r>
              <a:rPr lang="en" sz="600" u="sng">
                <a:solidFill>
                  <a:srgbClr val="1155CC"/>
                </a:solidFill>
                <a:latin typeface="Calibri"/>
                <a:ea typeface="Calibri"/>
                <a:cs typeface="Calibri"/>
                <a:sym typeface="Calibri"/>
                <a:hlinkClick r:id="rId14">
                  <a:extLst>
                    <a:ext uri="{A12FA001-AC4F-418D-AE19-62706E023703}">
                      <ahyp:hlinkClr xmlns:ahyp="http://schemas.microsoft.com/office/drawing/2018/hyperlinkcolor" val="tx"/>
                    </a:ext>
                  </a:extLst>
                </a:hlinkClick>
              </a:rPr>
              <a:t>https://www.flaticon.com</a:t>
            </a:r>
            <a:r>
              <a:rPr lang="en" sz="600">
                <a:solidFill>
                  <a:srgbClr val="1155CC"/>
                </a:solidFill>
                <a:latin typeface="Calibri"/>
                <a:ea typeface="Calibri"/>
                <a:cs typeface="Calibri"/>
                <a:sym typeface="Calibri"/>
              </a:rPr>
              <a:t> </a:t>
            </a:r>
            <a:r>
              <a:rPr lang="en" sz="600">
                <a:solidFill>
                  <a:schemeClr val="dk1"/>
                </a:solidFill>
                <a:latin typeface="Calibri"/>
                <a:ea typeface="Calibri"/>
                <a:cs typeface="Calibri"/>
                <a:sym typeface="Calibri"/>
              </a:rPr>
              <a:t>)</a:t>
            </a:r>
            <a:endParaRPr sz="600">
              <a:solidFill>
                <a:schemeClr val="dk1"/>
              </a:solidFill>
              <a:latin typeface="Calibri"/>
              <a:ea typeface="Calibri"/>
              <a:cs typeface="Calibri"/>
              <a:sym typeface="Calibri"/>
            </a:endParaRPr>
          </a:p>
        </p:txBody>
      </p:sp>
      <p:sp>
        <p:nvSpPr>
          <p:cNvPr id="817" name="Google Shape;817;p53"/>
          <p:cNvSpPr txBox="1"/>
          <p:nvPr/>
        </p:nvSpPr>
        <p:spPr>
          <a:xfrm>
            <a:off x="-62450" y="-49725"/>
            <a:ext cx="885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Simple</a:t>
            </a:r>
            <a:endParaRPr sz="1000">
              <a:latin typeface="Oxygen Light"/>
              <a:ea typeface="Oxygen Light"/>
              <a:cs typeface="Oxygen Light"/>
              <a:sym typeface="Oxygen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54"/>
          <p:cNvSpPr txBox="1">
            <a:spLocks noGrp="1"/>
          </p:cNvSpPr>
          <p:nvPr>
            <p:ph type="ctrTitle"/>
          </p:nvPr>
        </p:nvSpPr>
        <p:spPr>
          <a:xfrm>
            <a:off x="293075" y="1810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Low Level Architecture (Join Query)</a:t>
            </a:r>
            <a:endParaRPr/>
          </a:p>
        </p:txBody>
      </p:sp>
      <p:cxnSp>
        <p:nvCxnSpPr>
          <p:cNvPr id="823" name="Google Shape;823;p54"/>
          <p:cNvCxnSpPr/>
          <p:nvPr/>
        </p:nvCxnSpPr>
        <p:spPr>
          <a:xfrm rot="10800000" flipH="1">
            <a:off x="5487125" y="534175"/>
            <a:ext cx="3506700" cy="11400"/>
          </a:xfrm>
          <a:prstGeom prst="straightConnector1">
            <a:avLst/>
          </a:prstGeom>
          <a:noFill/>
          <a:ln w="76200" cap="flat" cmpd="sng">
            <a:solidFill>
              <a:schemeClr val="accent1"/>
            </a:solidFill>
            <a:prstDash val="solid"/>
            <a:round/>
            <a:headEnd type="none" w="med" len="med"/>
            <a:tailEnd type="none" w="med" len="med"/>
          </a:ln>
        </p:spPr>
      </p:cxnSp>
      <p:sp>
        <p:nvSpPr>
          <p:cNvPr id="824" name="Google Shape;824;p54"/>
          <p:cNvSpPr/>
          <p:nvPr/>
        </p:nvSpPr>
        <p:spPr>
          <a:xfrm>
            <a:off x="2534168" y="846238"/>
            <a:ext cx="4993200" cy="3897900"/>
          </a:xfrm>
          <a:prstGeom prst="rect">
            <a:avLst/>
          </a:prstGeom>
          <a:solidFill>
            <a:srgbClr val="FFF2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 name="Google Shape;825;p54"/>
          <p:cNvGrpSpPr/>
          <p:nvPr/>
        </p:nvGrpSpPr>
        <p:grpSpPr>
          <a:xfrm>
            <a:off x="461751" y="2590233"/>
            <a:ext cx="303385" cy="302554"/>
            <a:chOff x="-2671375" y="3597450"/>
            <a:chExt cx="292250" cy="291450"/>
          </a:xfrm>
        </p:grpSpPr>
        <p:sp>
          <p:nvSpPr>
            <p:cNvPr id="826" name="Google Shape;826;p54"/>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4"/>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28" name="Google Shape;828;p54"/>
          <p:cNvCxnSpPr/>
          <p:nvPr/>
        </p:nvCxnSpPr>
        <p:spPr>
          <a:xfrm>
            <a:off x="826818" y="2736113"/>
            <a:ext cx="375900" cy="10800"/>
          </a:xfrm>
          <a:prstGeom prst="straightConnector1">
            <a:avLst/>
          </a:prstGeom>
          <a:noFill/>
          <a:ln w="9525" cap="flat" cmpd="sng">
            <a:solidFill>
              <a:srgbClr val="595959"/>
            </a:solidFill>
            <a:prstDash val="solid"/>
            <a:round/>
            <a:headEnd type="none" w="med" len="med"/>
            <a:tailEnd type="stealth" w="med" len="med"/>
          </a:ln>
        </p:spPr>
      </p:cxnSp>
      <p:sp>
        <p:nvSpPr>
          <p:cNvPr id="829" name="Google Shape;829;p54"/>
          <p:cNvSpPr txBox="1"/>
          <p:nvPr/>
        </p:nvSpPr>
        <p:spPr>
          <a:xfrm>
            <a:off x="433368" y="2785612"/>
            <a:ext cx="11628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latin typeface="Josefin Sans"/>
                <a:ea typeface="Josefin Sans"/>
                <a:cs typeface="Josefin Sans"/>
                <a:sym typeface="Josefin Sans"/>
              </a:rPr>
              <a:t>Data Import </a:t>
            </a:r>
            <a:endParaRPr sz="600">
              <a:latin typeface="Josefin Sans"/>
              <a:ea typeface="Josefin Sans"/>
              <a:cs typeface="Josefin Sans"/>
              <a:sym typeface="Josefin Sans"/>
            </a:endParaRPr>
          </a:p>
        </p:txBody>
      </p:sp>
      <p:pic>
        <p:nvPicPr>
          <p:cNvPr id="830" name="Google Shape;830;p54"/>
          <p:cNvPicPr preferRelativeResize="0"/>
          <p:nvPr/>
        </p:nvPicPr>
        <p:blipFill>
          <a:blip r:embed="rId3">
            <a:alphaModFix/>
          </a:blip>
          <a:stretch>
            <a:fillRect/>
          </a:stretch>
        </p:blipFill>
        <p:spPr>
          <a:xfrm>
            <a:off x="1346668" y="2414625"/>
            <a:ext cx="606000" cy="761125"/>
          </a:xfrm>
          <a:prstGeom prst="rect">
            <a:avLst/>
          </a:prstGeom>
          <a:noFill/>
          <a:ln>
            <a:noFill/>
          </a:ln>
        </p:spPr>
      </p:pic>
      <p:sp>
        <p:nvSpPr>
          <p:cNvPr id="831" name="Google Shape;831;p54"/>
          <p:cNvSpPr txBox="1"/>
          <p:nvPr/>
        </p:nvSpPr>
        <p:spPr>
          <a:xfrm>
            <a:off x="317160" y="2226494"/>
            <a:ext cx="8217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Josefin Sans"/>
                <a:ea typeface="Josefin Sans"/>
                <a:cs typeface="Josefin Sans"/>
                <a:sym typeface="Josefin Sans"/>
              </a:rPr>
              <a:t>Excel Data</a:t>
            </a:r>
            <a:endParaRPr sz="1000">
              <a:latin typeface="Josefin Sans"/>
              <a:ea typeface="Josefin Sans"/>
              <a:cs typeface="Josefin Sans"/>
              <a:sym typeface="Josefin Sans"/>
            </a:endParaRPr>
          </a:p>
        </p:txBody>
      </p:sp>
      <p:pic>
        <p:nvPicPr>
          <p:cNvPr id="832" name="Google Shape;832;p54"/>
          <p:cNvPicPr preferRelativeResize="0"/>
          <p:nvPr/>
        </p:nvPicPr>
        <p:blipFill>
          <a:blip r:embed="rId4">
            <a:alphaModFix/>
          </a:blip>
          <a:stretch>
            <a:fillRect/>
          </a:stretch>
        </p:blipFill>
        <p:spPr>
          <a:xfrm>
            <a:off x="2689893" y="2452225"/>
            <a:ext cx="492600" cy="492600"/>
          </a:xfrm>
          <a:prstGeom prst="rect">
            <a:avLst/>
          </a:prstGeom>
          <a:noFill/>
          <a:ln>
            <a:noFill/>
          </a:ln>
        </p:spPr>
      </p:pic>
      <p:sp>
        <p:nvSpPr>
          <p:cNvPr id="833" name="Google Shape;833;p54"/>
          <p:cNvSpPr txBox="1"/>
          <p:nvPr/>
        </p:nvSpPr>
        <p:spPr>
          <a:xfrm>
            <a:off x="988120" y="2033015"/>
            <a:ext cx="1309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Josefin Sans"/>
                <a:ea typeface="Josefin Sans"/>
                <a:cs typeface="Josefin Sans"/>
                <a:sym typeface="Josefin Sans"/>
              </a:rPr>
              <a:t>Database</a:t>
            </a:r>
            <a:endParaRPr sz="1000">
              <a:latin typeface="Josefin Sans"/>
              <a:ea typeface="Josefin Sans"/>
              <a:cs typeface="Josefin Sans"/>
              <a:sym typeface="Josefin Sans"/>
            </a:endParaRPr>
          </a:p>
        </p:txBody>
      </p:sp>
      <p:sp>
        <p:nvSpPr>
          <p:cNvPr id="834" name="Google Shape;834;p54"/>
          <p:cNvSpPr txBox="1"/>
          <p:nvPr/>
        </p:nvSpPr>
        <p:spPr>
          <a:xfrm>
            <a:off x="2347468" y="2932250"/>
            <a:ext cx="1309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Josefin Sans"/>
                <a:ea typeface="Josefin Sans"/>
                <a:cs typeface="Josefin Sans"/>
                <a:sym typeface="Josefin Sans"/>
              </a:rPr>
              <a:t>Data Retrieval</a:t>
            </a:r>
            <a:endParaRPr sz="1000">
              <a:latin typeface="Josefin Sans"/>
              <a:ea typeface="Josefin Sans"/>
              <a:cs typeface="Josefin Sans"/>
              <a:sym typeface="Josefin Sans"/>
            </a:endParaRPr>
          </a:p>
        </p:txBody>
      </p:sp>
      <p:pic>
        <p:nvPicPr>
          <p:cNvPr id="835" name="Google Shape;835;p54"/>
          <p:cNvPicPr preferRelativeResize="0"/>
          <p:nvPr/>
        </p:nvPicPr>
        <p:blipFill>
          <a:blip r:embed="rId4">
            <a:alphaModFix/>
          </a:blip>
          <a:stretch>
            <a:fillRect/>
          </a:stretch>
        </p:blipFill>
        <p:spPr>
          <a:xfrm>
            <a:off x="2689893" y="3646250"/>
            <a:ext cx="492600" cy="492600"/>
          </a:xfrm>
          <a:prstGeom prst="rect">
            <a:avLst/>
          </a:prstGeom>
          <a:noFill/>
          <a:ln>
            <a:noFill/>
          </a:ln>
        </p:spPr>
      </p:pic>
      <p:sp>
        <p:nvSpPr>
          <p:cNvPr id="836" name="Google Shape;836;p54"/>
          <p:cNvSpPr txBox="1"/>
          <p:nvPr/>
        </p:nvSpPr>
        <p:spPr>
          <a:xfrm>
            <a:off x="2347468" y="4153875"/>
            <a:ext cx="1309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Josefin Sans"/>
                <a:ea typeface="Josefin Sans"/>
                <a:cs typeface="Josefin Sans"/>
                <a:sym typeface="Josefin Sans"/>
              </a:rPr>
              <a:t>Data Retrieval</a:t>
            </a:r>
            <a:endParaRPr sz="1000">
              <a:latin typeface="Josefin Sans"/>
              <a:ea typeface="Josefin Sans"/>
              <a:cs typeface="Josefin Sans"/>
              <a:sym typeface="Josefin Sans"/>
            </a:endParaRPr>
          </a:p>
        </p:txBody>
      </p:sp>
      <p:pic>
        <p:nvPicPr>
          <p:cNvPr id="837" name="Google Shape;837;p54"/>
          <p:cNvPicPr preferRelativeResize="0"/>
          <p:nvPr/>
        </p:nvPicPr>
        <p:blipFill>
          <a:blip r:embed="rId4">
            <a:alphaModFix/>
          </a:blip>
          <a:stretch>
            <a:fillRect/>
          </a:stretch>
        </p:blipFill>
        <p:spPr>
          <a:xfrm>
            <a:off x="2745651" y="1275183"/>
            <a:ext cx="492600" cy="492600"/>
          </a:xfrm>
          <a:prstGeom prst="rect">
            <a:avLst/>
          </a:prstGeom>
          <a:noFill/>
          <a:ln>
            <a:noFill/>
          </a:ln>
        </p:spPr>
      </p:pic>
      <p:sp>
        <p:nvSpPr>
          <p:cNvPr id="838" name="Google Shape;838;p54"/>
          <p:cNvSpPr txBox="1"/>
          <p:nvPr/>
        </p:nvSpPr>
        <p:spPr>
          <a:xfrm>
            <a:off x="2403226" y="1767783"/>
            <a:ext cx="1309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Josefin Sans"/>
                <a:ea typeface="Josefin Sans"/>
                <a:cs typeface="Josefin Sans"/>
                <a:sym typeface="Josefin Sans"/>
              </a:rPr>
              <a:t>Data Retrieval</a:t>
            </a:r>
            <a:endParaRPr sz="1000">
              <a:latin typeface="Josefin Sans"/>
              <a:ea typeface="Josefin Sans"/>
              <a:cs typeface="Josefin Sans"/>
              <a:sym typeface="Josefin Sans"/>
            </a:endParaRPr>
          </a:p>
        </p:txBody>
      </p:sp>
      <p:pic>
        <p:nvPicPr>
          <p:cNvPr id="839" name="Google Shape;839;p54"/>
          <p:cNvPicPr preferRelativeResize="0"/>
          <p:nvPr/>
        </p:nvPicPr>
        <p:blipFill>
          <a:blip r:embed="rId5">
            <a:alphaModFix/>
          </a:blip>
          <a:stretch>
            <a:fillRect/>
          </a:stretch>
        </p:blipFill>
        <p:spPr>
          <a:xfrm>
            <a:off x="4827043" y="2317975"/>
            <a:ext cx="761125" cy="761125"/>
          </a:xfrm>
          <a:prstGeom prst="rect">
            <a:avLst/>
          </a:prstGeom>
          <a:noFill/>
          <a:ln>
            <a:noFill/>
          </a:ln>
        </p:spPr>
      </p:pic>
      <p:cxnSp>
        <p:nvCxnSpPr>
          <p:cNvPr id="840" name="Google Shape;840;p54"/>
          <p:cNvCxnSpPr>
            <a:endCxn id="839" idx="1"/>
          </p:cNvCxnSpPr>
          <p:nvPr/>
        </p:nvCxnSpPr>
        <p:spPr>
          <a:xfrm>
            <a:off x="3457543" y="1554938"/>
            <a:ext cx="1369500" cy="1143600"/>
          </a:xfrm>
          <a:prstGeom prst="curvedConnector3">
            <a:avLst>
              <a:gd name="adj1" fmla="val 50000"/>
            </a:avLst>
          </a:prstGeom>
          <a:noFill/>
          <a:ln w="9525" cap="flat" cmpd="sng">
            <a:solidFill>
              <a:srgbClr val="595959"/>
            </a:solidFill>
            <a:prstDash val="solid"/>
            <a:round/>
            <a:headEnd type="none" w="med" len="med"/>
            <a:tailEnd type="stealth" w="med" len="med"/>
          </a:ln>
        </p:spPr>
      </p:cxnSp>
      <p:cxnSp>
        <p:nvCxnSpPr>
          <p:cNvPr id="841" name="Google Shape;841;p54"/>
          <p:cNvCxnSpPr>
            <a:endCxn id="839" idx="1"/>
          </p:cNvCxnSpPr>
          <p:nvPr/>
        </p:nvCxnSpPr>
        <p:spPr>
          <a:xfrm rot="10800000" flipH="1">
            <a:off x="3425443" y="2698538"/>
            <a:ext cx="1401600" cy="1326000"/>
          </a:xfrm>
          <a:prstGeom prst="curvedConnector3">
            <a:avLst>
              <a:gd name="adj1" fmla="val 50000"/>
            </a:avLst>
          </a:prstGeom>
          <a:noFill/>
          <a:ln w="9525" cap="flat" cmpd="sng">
            <a:solidFill>
              <a:srgbClr val="595959"/>
            </a:solidFill>
            <a:prstDash val="solid"/>
            <a:round/>
            <a:headEnd type="none" w="med" len="med"/>
            <a:tailEnd type="none" w="med" len="med"/>
          </a:ln>
        </p:spPr>
      </p:cxnSp>
      <p:cxnSp>
        <p:nvCxnSpPr>
          <p:cNvPr id="842" name="Google Shape;842;p54"/>
          <p:cNvCxnSpPr>
            <a:endCxn id="839" idx="1"/>
          </p:cNvCxnSpPr>
          <p:nvPr/>
        </p:nvCxnSpPr>
        <p:spPr>
          <a:xfrm>
            <a:off x="3393343" y="2693138"/>
            <a:ext cx="1433700" cy="5400"/>
          </a:xfrm>
          <a:prstGeom prst="curvedConnector3">
            <a:avLst>
              <a:gd name="adj1" fmla="val 50000"/>
            </a:avLst>
          </a:prstGeom>
          <a:noFill/>
          <a:ln w="9525" cap="flat" cmpd="sng">
            <a:solidFill>
              <a:srgbClr val="595959"/>
            </a:solidFill>
            <a:prstDash val="solid"/>
            <a:round/>
            <a:headEnd type="none" w="med" len="med"/>
            <a:tailEnd type="none" w="med" len="med"/>
          </a:ln>
        </p:spPr>
      </p:cxnSp>
      <p:pic>
        <p:nvPicPr>
          <p:cNvPr id="843" name="Google Shape;843;p54"/>
          <p:cNvPicPr preferRelativeResize="0"/>
          <p:nvPr/>
        </p:nvPicPr>
        <p:blipFill>
          <a:blip r:embed="rId6">
            <a:alphaModFix/>
          </a:blip>
          <a:stretch>
            <a:fillRect/>
          </a:stretch>
        </p:blipFill>
        <p:spPr>
          <a:xfrm>
            <a:off x="6481093" y="2344788"/>
            <a:ext cx="702100" cy="702100"/>
          </a:xfrm>
          <a:prstGeom prst="rect">
            <a:avLst/>
          </a:prstGeom>
          <a:noFill/>
          <a:ln>
            <a:noFill/>
          </a:ln>
        </p:spPr>
      </p:pic>
      <p:pic>
        <p:nvPicPr>
          <p:cNvPr id="844" name="Google Shape;844;p54"/>
          <p:cNvPicPr preferRelativeResize="0"/>
          <p:nvPr/>
        </p:nvPicPr>
        <p:blipFill>
          <a:blip r:embed="rId7">
            <a:alphaModFix/>
          </a:blip>
          <a:stretch>
            <a:fillRect/>
          </a:stretch>
        </p:blipFill>
        <p:spPr>
          <a:xfrm>
            <a:off x="7980293" y="2300575"/>
            <a:ext cx="761125" cy="761125"/>
          </a:xfrm>
          <a:prstGeom prst="rect">
            <a:avLst/>
          </a:prstGeom>
          <a:noFill/>
          <a:ln>
            <a:noFill/>
          </a:ln>
        </p:spPr>
      </p:pic>
      <p:cxnSp>
        <p:nvCxnSpPr>
          <p:cNvPr id="845" name="Google Shape;845;p54"/>
          <p:cNvCxnSpPr>
            <a:stCxn id="843" idx="3"/>
            <a:endCxn id="844" idx="1"/>
          </p:cNvCxnSpPr>
          <p:nvPr/>
        </p:nvCxnSpPr>
        <p:spPr>
          <a:xfrm rot="10800000" flipH="1">
            <a:off x="7183193" y="2681138"/>
            <a:ext cx="797100" cy="14700"/>
          </a:xfrm>
          <a:prstGeom prst="straightConnector1">
            <a:avLst/>
          </a:prstGeom>
          <a:noFill/>
          <a:ln w="9525" cap="flat" cmpd="sng">
            <a:solidFill>
              <a:srgbClr val="595959"/>
            </a:solidFill>
            <a:prstDash val="solid"/>
            <a:round/>
            <a:headEnd type="none" w="med" len="med"/>
            <a:tailEnd type="triangle" w="med" len="med"/>
          </a:ln>
        </p:spPr>
      </p:cxnSp>
      <p:cxnSp>
        <p:nvCxnSpPr>
          <p:cNvPr id="846" name="Google Shape;846;p54"/>
          <p:cNvCxnSpPr>
            <a:endCxn id="843" idx="1"/>
          </p:cNvCxnSpPr>
          <p:nvPr/>
        </p:nvCxnSpPr>
        <p:spPr>
          <a:xfrm>
            <a:off x="5605093" y="2693138"/>
            <a:ext cx="876000" cy="2700"/>
          </a:xfrm>
          <a:prstGeom prst="straightConnector1">
            <a:avLst/>
          </a:prstGeom>
          <a:noFill/>
          <a:ln w="9525" cap="flat" cmpd="sng">
            <a:solidFill>
              <a:srgbClr val="595959"/>
            </a:solidFill>
            <a:prstDash val="solid"/>
            <a:round/>
            <a:headEnd type="none" w="med" len="med"/>
            <a:tailEnd type="triangle" w="med" len="med"/>
          </a:ln>
        </p:spPr>
      </p:cxnSp>
      <p:cxnSp>
        <p:nvCxnSpPr>
          <p:cNvPr id="847" name="Google Shape;847;p54"/>
          <p:cNvCxnSpPr>
            <a:stCxn id="830" idx="0"/>
            <a:endCxn id="837" idx="1"/>
          </p:cNvCxnSpPr>
          <p:nvPr/>
        </p:nvCxnSpPr>
        <p:spPr>
          <a:xfrm rot="-5400000">
            <a:off x="1751068" y="1420125"/>
            <a:ext cx="893100" cy="1095900"/>
          </a:xfrm>
          <a:prstGeom prst="bentConnector2">
            <a:avLst/>
          </a:prstGeom>
          <a:noFill/>
          <a:ln w="9525" cap="flat" cmpd="sng">
            <a:solidFill>
              <a:srgbClr val="595959"/>
            </a:solidFill>
            <a:prstDash val="solid"/>
            <a:round/>
            <a:headEnd type="none" w="med" len="med"/>
            <a:tailEnd type="none" w="med" len="med"/>
          </a:ln>
        </p:spPr>
      </p:cxnSp>
      <p:cxnSp>
        <p:nvCxnSpPr>
          <p:cNvPr id="848" name="Google Shape;848;p54"/>
          <p:cNvCxnSpPr>
            <a:endCxn id="835" idx="1"/>
          </p:cNvCxnSpPr>
          <p:nvPr/>
        </p:nvCxnSpPr>
        <p:spPr>
          <a:xfrm>
            <a:off x="1642893" y="3138050"/>
            <a:ext cx="1047000" cy="754500"/>
          </a:xfrm>
          <a:prstGeom prst="bentConnector3">
            <a:avLst>
              <a:gd name="adj1" fmla="val 50000"/>
            </a:avLst>
          </a:prstGeom>
          <a:noFill/>
          <a:ln w="9525" cap="flat" cmpd="sng">
            <a:solidFill>
              <a:srgbClr val="595959"/>
            </a:solidFill>
            <a:prstDash val="solid"/>
            <a:round/>
            <a:headEnd type="none" w="med" len="med"/>
            <a:tailEnd type="none" w="med" len="med"/>
          </a:ln>
        </p:spPr>
      </p:cxnSp>
      <p:cxnSp>
        <p:nvCxnSpPr>
          <p:cNvPr id="849" name="Google Shape;849;p54"/>
          <p:cNvCxnSpPr/>
          <p:nvPr/>
        </p:nvCxnSpPr>
        <p:spPr>
          <a:xfrm rot="10800000" flipH="1">
            <a:off x="1945880" y="2698488"/>
            <a:ext cx="744000" cy="59100"/>
          </a:xfrm>
          <a:prstGeom prst="straightConnector1">
            <a:avLst/>
          </a:prstGeom>
          <a:noFill/>
          <a:ln w="9525" cap="flat" cmpd="sng">
            <a:solidFill>
              <a:srgbClr val="595959"/>
            </a:solidFill>
            <a:prstDash val="solid"/>
            <a:round/>
            <a:headEnd type="none" w="med" len="med"/>
            <a:tailEnd type="triangle" w="med" len="med"/>
          </a:ln>
        </p:spPr>
      </p:cxnSp>
      <p:sp>
        <p:nvSpPr>
          <p:cNvPr id="850" name="Google Shape;850;p54"/>
          <p:cNvSpPr txBox="1"/>
          <p:nvPr/>
        </p:nvSpPr>
        <p:spPr>
          <a:xfrm>
            <a:off x="4552855" y="3079125"/>
            <a:ext cx="1309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Josefin Sans"/>
                <a:ea typeface="Josefin Sans"/>
                <a:cs typeface="Josefin Sans"/>
                <a:sym typeface="Josefin Sans"/>
              </a:rPr>
              <a:t>Join Query</a:t>
            </a:r>
            <a:endParaRPr sz="1000">
              <a:latin typeface="Josefin Sans"/>
              <a:ea typeface="Josefin Sans"/>
              <a:cs typeface="Josefin Sans"/>
              <a:sym typeface="Josefin Sans"/>
            </a:endParaRPr>
          </a:p>
        </p:txBody>
      </p:sp>
      <p:sp>
        <p:nvSpPr>
          <p:cNvPr id="851" name="Google Shape;851;p54"/>
          <p:cNvSpPr txBox="1"/>
          <p:nvPr/>
        </p:nvSpPr>
        <p:spPr>
          <a:xfrm>
            <a:off x="2403218" y="3289250"/>
            <a:ext cx="1309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rgbClr val="990000"/>
                </a:solidFill>
                <a:latin typeface="Josefin Sans"/>
                <a:ea typeface="Josefin Sans"/>
                <a:cs typeface="Josefin Sans"/>
                <a:sym typeface="Josefin Sans"/>
              </a:rPr>
              <a:t>Orders Data</a:t>
            </a:r>
            <a:endParaRPr sz="1000" b="1">
              <a:solidFill>
                <a:srgbClr val="990000"/>
              </a:solidFill>
              <a:latin typeface="Josefin Sans"/>
              <a:ea typeface="Josefin Sans"/>
              <a:cs typeface="Josefin Sans"/>
              <a:sym typeface="Josefin Sans"/>
            </a:endParaRPr>
          </a:p>
        </p:txBody>
      </p:sp>
      <p:sp>
        <p:nvSpPr>
          <p:cNvPr id="852" name="Google Shape;852;p54"/>
          <p:cNvSpPr txBox="1"/>
          <p:nvPr/>
        </p:nvSpPr>
        <p:spPr>
          <a:xfrm>
            <a:off x="2403218" y="2109450"/>
            <a:ext cx="1309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rgbClr val="990000"/>
                </a:solidFill>
                <a:latin typeface="Josefin Sans"/>
                <a:ea typeface="Josefin Sans"/>
                <a:cs typeface="Josefin Sans"/>
                <a:sym typeface="Josefin Sans"/>
              </a:rPr>
              <a:t>Employee Data</a:t>
            </a:r>
            <a:endParaRPr sz="1000" b="1">
              <a:solidFill>
                <a:srgbClr val="990000"/>
              </a:solidFill>
              <a:latin typeface="Josefin Sans"/>
              <a:ea typeface="Josefin Sans"/>
              <a:cs typeface="Josefin Sans"/>
              <a:sym typeface="Josefin Sans"/>
            </a:endParaRPr>
          </a:p>
        </p:txBody>
      </p:sp>
      <p:sp>
        <p:nvSpPr>
          <p:cNvPr id="853" name="Google Shape;853;p54"/>
          <p:cNvSpPr txBox="1"/>
          <p:nvPr/>
        </p:nvSpPr>
        <p:spPr>
          <a:xfrm>
            <a:off x="2403218" y="873400"/>
            <a:ext cx="1309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rgbClr val="990000"/>
                </a:solidFill>
                <a:latin typeface="Josefin Sans"/>
                <a:ea typeface="Josefin Sans"/>
                <a:cs typeface="Josefin Sans"/>
                <a:sym typeface="Josefin Sans"/>
              </a:rPr>
              <a:t>Customer Data</a:t>
            </a:r>
            <a:endParaRPr sz="1000" b="1">
              <a:solidFill>
                <a:srgbClr val="990000"/>
              </a:solidFill>
              <a:latin typeface="Josefin Sans"/>
              <a:ea typeface="Josefin Sans"/>
              <a:cs typeface="Josefin Sans"/>
              <a:sym typeface="Josefin Sans"/>
            </a:endParaRPr>
          </a:p>
        </p:txBody>
      </p:sp>
      <p:sp>
        <p:nvSpPr>
          <p:cNvPr id="854" name="Google Shape;854;p54"/>
          <p:cNvSpPr txBox="1"/>
          <p:nvPr/>
        </p:nvSpPr>
        <p:spPr>
          <a:xfrm>
            <a:off x="6129468" y="2932275"/>
            <a:ext cx="1309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Josefin Sans"/>
                <a:ea typeface="Josefin Sans"/>
                <a:cs typeface="Josefin Sans"/>
                <a:sym typeface="Josefin Sans"/>
              </a:rPr>
              <a:t>Query Results </a:t>
            </a:r>
            <a:endParaRPr sz="1000">
              <a:latin typeface="Josefin Sans"/>
              <a:ea typeface="Josefin Sans"/>
              <a:cs typeface="Josefin Sans"/>
              <a:sym typeface="Josefin Sans"/>
            </a:endParaRPr>
          </a:p>
        </p:txBody>
      </p:sp>
      <p:sp>
        <p:nvSpPr>
          <p:cNvPr id="855" name="Google Shape;855;p54"/>
          <p:cNvSpPr txBox="1"/>
          <p:nvPr/>
        </p:nvSpPr>
        <p:spPr>
          <a:xfrm>
            <a:off x="7706068" y="2892800"/>
            <a:ext cx="1309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Josefin Sans"/>
                <a:ea typeface="Josefin Sans"/>
                <a:cs typeface="Josefin Sans"/>
                <a:sym typeface="Josefin Sans"/>
              </a:rPr>
              <a:t>Business Insights</a:t>
            </a:r>
            <a:endParaRPr sz="1000">
              <a:latin typeface="Josefin Sans"/>
              <a:ea typeface="Josefin Sans"/>
              <a:cs typeface="Josefin Sans"/>
              <a:sym typeface="Josefin Sans"/>
            </a:endParaRPr>
          </a:p>
        </p:txBody>
      </p:sp>
      <p:sp>
        <p:nvSpPr>
          <p:cNvPr id="856" name="Google Shape;856;p54"/>
          <p:cNvSpPr txBox="1"/>
          <p:nvPr/>
        </p:nvSpPr>
        <p:spPr>
          <a:xfrm>
            <a:off x="628501" y="2367062"/>
            <a:ext cx="303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aseline="30000">
                <a:solidFill>
                  <a:srgbClr val="080707"/>
                </a:solidFill>
                <a:latin typeface="Calibri"/>
                <a:ea typeface="Calibri"/>
                <a:cs typeface="Calibri"/>
                <a:sym typeface="Calibri"/>
              </a:rPr>
              <a:t>[1]</a:t>
            </a:r>
            <a:endParaRPr/>
          </a:p>
        </p:txBody>
      </p:sp>
      <p:sp>
        <p:nvSpPr>
          <p:cNvPr id="857" name="Google Shape;857;p54"/>
          <p:cNvSpPr txBox="1"/>
          <p:nvPr/>
        </p:nvSpPr>
        <p:spPr>
          <a:xfrm>
            <a:off x="1786510" y="2179606"/>
            <a:ext cx="303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aseline="30000">
                <a:solidFill>
                  <a:srgbClr val="080707"/>
                </a:solidFill>
                <a:latin typeface="Calibri"/>
                <a:ea typeface="Calibri"/>
                <a:cs typeface="Calibri"/>
                <a:sym typeface="Calibri"/>
              </a:rPr>
              <a:t>[2]</a:t>
            </a:r>
            <a:endParaRPr/>
          </a:p>
        </p:txBody>
      </p:sp>
      <p:sp>
        <p:nvSpPr>
          <p:cNvPr id="858" name="Google Shape;858;p54"/>
          <p:cNvSpPr txBox="1"/>
          <p:nvPr/>
        </p:nvSpPr>
        <p:spPr>
          <a:xfrm>
            <a:off x="3122141" y="1037113"/>
            <a:ext cx="303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aseline="30000">
                <a:solidFill>
                  <a:srgbClr val="080707"/>
                </a:solidFill>
                <a:latin typeface="Calibri"/>
                <a:ea typeface="Calibri"/>
                <a:cs typeface="Calibri"/>
                <a:sym typeface="Calibri"/>
              </a:rPr>
              <a:t>[3]</a:t>
            </a:r>
            <a:endParaRPr/>
          </a:p>
        </p:txBody>
      </p:sp>
      <p:sp>
        <p:nvSpPr>
          <p:cNvPr id="859" name="Google Shape;859;p54"/>
          <p:cNvSpPr txBox="1"/>
          <p:nvPr/>
        </p:nvSpPr>
        <p:spPr>
          <a:xfrm>
            <a:off x="3122141" y="2326900"/>
            <a:ext cx="303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aseline="30000">
                <a:solidFill>
                  <a:srgbClr val="080707"/>
                </a:solidFill>
                <a:latin typeface="Calibri"/>
                <a:ea typeface="Calibri"/>
                <a:cs typeface="Calibri"/>
                <a:sym typeface="Calibri"/>
              </a:rPr>
              <a:t>[3]</a:t>
            </a:r>
            <a:endParaRPr/>
          </a:p>
        </p:txBody>
      </p:sp>
      <p:sp>
        <p:nvSpPr>
          <p:cNvPr id="860" name="Google Shape;860;p54"/>
          <p:cNvSpPr txBox="1"/>
          <p:nvPr/>
        </p:nvSpPr>
        <p:spPr>
          <a:xfrm>
            <a:off x="3122141" y="3519963"/>
            <a:ext cx="303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aseline="30000">
                <a:solidFill>
                  <a:srgbClr val="080707"/>
                </a:solidFill>
                <a:latin typeface="Calibri"/>
                <a:ea typeface="Calibri"/>
                <a:cs typeface="Calibri"/>
                <a:sym typeface="Calibri"/>
              </a:rPr>
              <a:t>[3]</a:t>
            </a:r>
            <a:endParaRPr/>
          </a:p>
        </p:txBody>
      </p:sp>
      <p:sp>
        <p:nvSpPr>
          <p:cNvPr id="861" name="Google Shape;861;p54"/>
          <p:cNvSpPr txBox="1"/>
          <p:nvPr/>
        </p:nvSpPr>
        <p:spPr>
          <a:xfrm>
            <a:off x="5490526" y="2103096"/>
            <a:ext cx="303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aseline="30000">
                <a:solidFill>
                  <a:srgbClr val="080707"/>
                </a:solidFill>
                <a:latin typeface="Calibri"/>
                <a:ea typeface="Calibri"/>
                <a:cs typeface="Calibri"/>
                <a:sym typeface="Calibri"/>
              </a:rPr>
              <a:t>[3]</a:t>
            </a:r>
            <a:endParaRPr/>
          </a:p>
        </p:txBody>
      </p:sp>
      <p:sp>
        <p:nvSpPr>
          <p:cNvPr id="862" name="Google Shape;862;p54"/>
          <p:cNvSpPr txBox="1"/>
          <p:nvPr/>
        </p:nvSpPr>
        <p:spPr>
          <a:xfrm>
            <a:off x="7053144" y="2203400"/>
            <a:ext cx="303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aseline="30000">
                <a:solidFill>
                  <a:srgbClr val="080707"/>
                </a:solidFill>
                <a:latin typeface="Calibri"/>
                <a:ea typeface="Calibri"/>
                <a:cs typeface="Calibri"/>
                <a:sym typeface="Calibri"/>
              </a:rPr>
              <a:t>[3]</a:t>
            </a:r>
            <a:endParaRPr/>
          </a:p>
        </p:txBody>
      </p:sp>
      <p:sp>
        <p:nvSpPr>
          <p:cNvPr id="863" name="Google Shape;863;p54"/>
          <p:cNvSpPr txBox="1"/>
          <p:nvPr/>
        </p:nvSpPr>
        <p:spPr>
          <a:xfrm>
            <a:off x="8615766" y="2226900"/>
            <a:ext cx="303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aseline="30000">
                <a:solidFill>
                  <a:srgbClr val="080707"/>
                </a:solidFill>
                <a:latin typeface="Calibri"/>
                <a:ea typeface="Calibri"/>
                <a:cs typeface="Calibri"/>
                <a:sym typeface="Calibri"/>
              </a:rPr>
              <a:t>[3]</a:t>
            </a:r>
            <a:endParaRPr/>
          </a:p>
        </p:txBody>
      </p:sp>
      <p:sp>
        <p:nvSpPr>
          <p:cNvPr id="864" name="Google Shape;864;p54"/>
          <p:cNvSpPr txBox="1"/>
          <p:nvPr/>
        </p:nvSpPr>
        <p:spPr>
          <a:xfrm>
            <a:off x="13750" y="-49725"/>
            <a:ext cx="885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Simple</a:t>
            </a:r>
            <a:endParaRPr sz="1000">
              <a:latin typeface="Oxygen Light"/>
              <a:ea typeface="Oxygen Light"/>
              <a:cs typeface="Oxygen Light"/>
              <a:sym typeface="Oxygen Light"/>
            </a:endParaRPr>
          </a:p>
        </p:txBody>
      </p:sp>
      <p:sp>
        <p:nvSpPr>
          <p:cNvPr id="865" name="Google Shape;865;p54"/>
          <p:cNvSpPr txBox="1"/>
          <p:nvPr/>
        </p:nvSpPr>
        <p:spPr>
          <a:xfrm>
            <a:off x="13750" y="4681800"/>
            <a:ext cx="4152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latin typeface="Calibri"/>
                <a:ea typeface="Calibri"/>
                <a:cs typeface="Calibri"/>
                <a:sym typeface="Calibri"/>
              </a:rPr>
              <a:t>[1] Slidego (</a:t>
            </a:r>
            <a:r>
              <a:rPr lang="en" sz="600" u="sng">
                <a:solidFill>
                  <a:srgbClr val="1155CC"/>
                </a:solidFill>
                <a:latin typeface="Calibri"/>
                <a:ea typeface="Calibri"/>
                <a:cs typeface="Calibri"/>
                <a:sym typeface="Calibri"/>
                <a:hlinkClick r:id="rId8">
                  <a:extLst>
                    <a:ext uri="{A12FA001-AC4F-418D-AE19-62706E023703}">
                      <ahyp:hlinkClr xmlns:ahyp="http://schemas.microsoft.com/office/drawing/2018/hyperlinkcolor" val="tx"/>
                    </a:ext>
                  </a:extLst>
                </a:hlinkClick>
              </a:rPr>
              <a:t>https://slidesgo.com</a:t>
            </a:r>
            <a:r>
              <a:rPr lang="en" sz="600">
                <a:latin typeface="Calibri"/>
                <a:ea typeface="Calibri"/>
                <a:cs typeface="Calibri"/>
                <a:sym typeface="Calibri"/>
              </a:rPr>
              <a:t>)</a:t>
            </a:r>
            <a:endParaRPr sz="600">
              <a:latin typeface="Calibri"/>
              <a:ea typeface="Calibri"/>
              <a:cs typeface="Calibri"/>
              <a:sym typeface="Calibri"/>
            </a:endParaRPr>
          </a:p>
          <a:p>
            <a:pPr marL="0" lvl="0" indent="0" algn="l" rtl="0">
              <a:spcBef>
                <a:spcPts val="0"/>
              </a:spcBef>
              <a:spcAft>
                <a:spcPts val="0"/>
              </a:spcAft>
              <a:buNone/>
            </a:pPr>
            <a:r>
              <a:rPr lang="en" sz="600">
                <a:latin typeface="Calibri"/>
                <a:ea typeface="Calibri"/>
                <a:cs typeface="Calibri"/>
                <a:sym typeface="Calibri"/>
              </a:rPr>
              <a:t>[2] “</a:t>
            </a:r>
            <a:r>
              <a:rPr lang="en" sz="600">
                <a:solidFill>
                  <a:srgbClr val="222222"/>
                </a:solidFill>
                <a:latin typeface="Calibri"/>
                <a:ea typeface="Calibri"/>
                <a:cs typeface="Calibri"/>
                <a:sym typeface="Calibri"/>
              </a:rPr>
              <a:t>Discover the Advantages of MySQL Design"</a:t>
            </a:r>
            <a:r>
              <a:rPr lang="en" sz="600">
                <a:latin typeface="Calibri"/>
                <a:ea typeface="Calibri"/>
                <a:cs typeface="Calibri"/>
                <a:sym typeface="Calibri"/>
              </a:rPr>
              <a:t> (</a:t>
            </a:r>
            <a:r>
              <a:rPr lang="en" sz="600" u="sng">
                <a:solidFill>
                  <a:srgbClr val="1155CC"/>
                </a:solidFill>
                <a:latin typeface="Calibri"/>
                <a:ea typeface="Calibri"/>
                <a:cs typeface="Calibri"/>
                <a:sym typeface="Calibri"/>
                <a:hlinkClick r:id="rId9">
                  <a:extLst>
                    <a:ext uri="{A12FA001-AC4F-418D-AE19-62706E023703}">
                      <ahyp:hlinkClr xmlns:ahyp="http://schemas.microsoft.com/office/drawing/2018/hyperlinkcolor" val="tx"/>
                    </a:ext>
                  </a:extLst>
                </a:hlinkClick>
              </a:rPr>
              <a:t>https://webuilddatabases.com/mysql-design/</a:t>
            </a:r>
            <a:r>
              <a:rPr lang="en" sz="600">
                <a:solidFill>
                  <a:srgbClr val="1155CC"/>
                </a:solidFill>
                <a:latin typeface="Calibri"/>
                <a:ea typeface="Calibri"/>
                <a:cs typeface="Calibri"/>
                <a:sym typeface="Calibri"/>
              </a:rPr>
              <a:t> </a:t>
            </a:r>
            <a:r>
              <a:rPr lang="en" sz="600">
                <a:solidFill>
                  <a:schemeClr val="dk1"/>
                </a:solidFill>
                <a:latin typeface="Calibri"/>
                <a:ea typeface="Calibri"/>
                <a:cs typeface="Calibri"/>
                <a:sym typeface="Calibri"/>
              </a:rPr>
              <a:t>)</a:t>
            </a:r>
            <a:endParaRPr sz="600">
              <a:solidFill>
                <a:schemeClr val="dk1"/>
              </a:solidFill>
              <a:latin typeface="Calibri"/>
              <a:ea typeface="Calibri"/>
              <a:cs typeface="Calibri"/>
              <a:sym typeface="Calibri"/>
            </a:endParaRPr>
          </a:p>
          <a:p>
            <a:pPr marL="0" lvl="0" indent="0" algn="l" rtl="0">
              <a:spcBef>
                <a:spcPts val="0"/>
              </a:spcBef>
              <a:spcAft>
                <a:spcPts val="0"/>
              </a:spcAft>
              <a:buNone/>
            </a:pPr>
            <a:r>
              <a:rPr lang="en" sz="600">
                <a:solidFill>
                  <a:schemeClr val="dk1"/>
                </a:solidFill>
                <a:latin typeface="Calibri"/>
                <a:ea typeface="Calibri"/>
                <a:cs typeface="Calibri"/>
                <a:sym typeface="Calibri"/>
              </a:rPr>
              <a:t>[3] FlatIcon (</a:t>
            </a:r>
            <a:r>
              <a:rPr lang="en" sz="600" u="sng">
                <a:solidFill>
                  <a:srgbClr val="1155CC"/>
                </a:solidFill>
                <a:latin typeface="Calibri"/>
                <a:ea typeface="Calibri"/>
                <a:cs typeface="Calibri"/>
                <a:sym typeface="Calibri"/>
                <a:hlinkClick r:id="rId10">
                  <a:extLst>
                    <a:ext uri="{A12FA001-AC4F-418D-AE19-62706E023703}">
                      <ahyp:hlinkClr xmlns:ahyp="http://schemas.microsoft.com/office/drawing/2018/hyperlinkcolor" val="tx"/>
                    </a:ext>
                  </a:extLst>
                </a:hlinkClick>
              </a:rPr>
              <a:t>https://www.flaticon.com</a:t>
            </a:r>
            <a:r>
              <a:rPr lang="en" sz="600">
                <a:solidFill>
                  <a:srgbClr val="1155CC"/>
                </a:solidFill>
                <a:latin typeface="Calibri"/>
                <a:ea typeface="Calibri"/>
                <a:cs typeface="Calibri"/>
                <a:sym typeface="Calibri"/>
              </a:rPr>
              <a:t> </a:t>
            </a:r>
            <a:r>
              <a:rPr lang="en" sz="600">
                <a:solidFill>
                  <a:schemeClr val="dk1"/>
                </a:solidFill>
                <a:latin typeface="Calibri"/>
                <a:ea typeface="Calibri"/>
                <a:cs typeface="Calibri"/>
                <a:sym typeface="Calibri"/>
              </a:rPr>
              <a:t>)</a:t>
            </a:r>
            <a:endParaRPr sz="600">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55"/>
          <p:cNvSpPr txBox="1">
            <a:spLocks noGrp="1"/>
          </p:cNvSpPr>
          <p:nvPr>
            <p:ph type="ctrTitle"/>
          </p:nvPr>
        </p:nvSpPr>
        <p:spPr>
          <a:xfrm>
            <a:off x="271625" y="3334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Why Join Query Architecture?</a:t>
            </a:r>
            <a:endParaRPr/>
          </a:p>
        </p:txBody>
      </p:sp>
      <p:cxnSp>
        <p:nvCxnSpPr>
          <p:cNvPr id="871" name="Google Shape;871;p55"/>
          <p:cNvCxnSpPr/>
          <p:nvPr/>
        </p:nvCxnSpPr>
        <p:spPr>
          <a:xfrm rot="10800000" flipH="1">
            <a:off x="4713975" y="686500"/>
            <a:ext cx="4430100" cy="22200"/>
          </a:xfrm>
          <a:prstGeom prst="straightConnector1">
            <a:avLst/>
          </a:prstGeom>
          <a:noFill/>
          <a:ln w="76200" cap="flat" cmpd="sng">
            <a:solidFill>
              <a:schemeClr val="accent1"/>
            </a:solidFill>
            <a:prstDash val="solid"/>
            <a:round/>
            <a:headEnd type="none" w="med" len="med"/>
            <a:tailEnd type="none" w="med" len="med"/>
          </a:ln>
        </p:spPr>
      </p:cxnSp>
      <p:sp>
        <p:nvSpPr>
          <p:cNvPr id="872" name="Google Shape;872;p55"/>
          <p:cNvSpPr txBox="1"/>
          <p:nvPr/>
        </p:nvSpPr>
        <p:spPr>
          <a:xfrm>
            <a:off x="582900" y="987900"/>
            <a:ext cx="7978200" cy="42174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Calibri"/>
              <a:buChar char="●"/>
            </a:pPr>
            <a:r>
              <a:rPr lang="en">
                <a:latin typeface="Calibri"/>
                <a:ea typeface="Calibri"/>
                <a:cs typeface="Calibri"/>
                <a:sym typeface="Calibri"/>
              </a:rPr>
              <a:t>The Join Query is an important MySQL functionality for the users such as Business Analysts and Data Analysts that was previously not available to them in Excel. </a:t>
            </a:r>
            <a:endParaRPr>
              <a:latin typeface="Calibri"/>
              <a:ea typeface="Calibri"/>
              <a:cs typeface="Calibri"/>
              <a:sym typeface="Calibri"/>
            </a:endParaRPr>
          </a:p>
          <a:p>
            <a:pPr marL="457200" lvl="0" indent="0" algn="l" rtl="0">
              <a:spcBef>
                <a:spcPts val="0"/>
              </a:spcBef>
              <a:spcAft>
                <a:spcPts val="0"/>
              </a:spcAft>
              <a:buNone/>
            </a:pP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The preliminary steps in order to start performing queries in MySQL include having a backup created for our data before the move, designing the schema, importing data from Excel to MySQL and determining user access privileges. </a:t>
            </a:r>
            <a:endParaRPr>
              <a:latin typeface="Calibri"/>
              <a:ea typeface="Calibri"/>
              <a:cs typeface="Calibri"/>
              <a:sym typeface="Calibri"/>
            </a:endParaRPr>
          </a:p>
          <a:p>
            <a:pPr marL="457200" lvl="0" indent="0" algn="l" rtl="0">
              <a:spcBef>
                <a:spcPts val="0"/>
              </a:spcBef>
              <a:spcAft>
                <a:spcPts val="0"/>
              </a:spcAft>
              <a:buNone/>
            </a:pP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After these steps are completed, the user(Business Analysts/Data Analysts) can begin fetching data from the database. For the diagram depicted(follows User Story 1), the Business Analyst, Savannah Walker fetches data from three tables: Customer Data, Employee Data and Orders Data. </a:t>
            </a:r>
            <a:endParaRPr>
              <a:latin typeface="Calibri"/>
              <a:ea typeface="Calibri"/>
              <a:cs typeface="Calibri"/>
              <a:sym typeface="Calibri"/>
            </a:endParaRPr>
          </a:p>
          <a:p>
            <a:pPr marL="457200" lvl="0" indent="0" algn="l" rtl="0">
              <a:spcBef>
                <a:spcPts val="0"/>
              </a:spcBef>
              <a:spcAft>
                <a:spcPts val="0"/>
              </a:spcAft>
              <a:buNone/>
            </a:pP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Retrieving this data and then joining these tables where Employee Type = Delivery Personnel will give the user the results that shows which locations have how many orders and the locations with higher volumes of orders can be identified.</a:t>
            </a:r>
            <a:endParaRPr>
              <a:latin typeface="Calibri"/>
              <a:ea typeface="Calibri"/>
              <a:cs typeface="Calibri"/>
              <a:sym typeface="Calibri"/>
            </a:endParaRPr>
          </a:p>
          <a:p>
            <a:pPr marL="457200" lvl="0" indent="0" algn="l" rtl="0">
              <a:spcBef>
                <a:spcPts val="0"/>
              </a:spcBef>
              <a:spcAft>
                <a:spcPts val="0"/>
              </a:spcAft>
              <a:buNone/>
            </a:pP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n">
                <a:latin typeface="Calibri"/>
                <a:ea typeface="Calibri"/>
                <a:cs typeface="Calibri"/>
                <a:sym typeface="Calibri"/>
              </a:rPr>
              <a:t>This will allow Savannah to presents insights such as identifying where our Delivery Personnel need to be increased which would result in faster deliveries and increased Customer Satisfaction scores. </a:t>
            </a:r>
            <a:endParaRPr>
              <a:latin typeface="Calibri"/>
              <a:ea typeface="Calibri"/>
              <a:cs typeface="Calibri"/>
              <a:sym typeface="Calibri"/>
            </a:endParaRPr>
          </a:p>
          <a:p>
            <a:pPr marL="0" lvl="0" indent="0" algn="l" rtl="0">
              <a:spcBef>
                <a:spcPts val="0"/>
              </a:spcBef>
              <a:spcAft>
                <a:spcPts val="0"/>
              </a:spcAft>
              <a:buNone/>
            </a:pPr>
            <a:endParaRPr sz="1200">
              <a:latin typeface="Calibri"/>
              <a:ea typeface="Calibri"/>
              <a:cs typeface="Calibri"/>
              <a:sym typeface="Calibri"/>
            </a:endParaRPr>
          </a:p>
          <a:p>
            <a:pPr marL="0" lvl="0" indent="0" algn="l" rtl="0">
              <a:spcBef>
                <a:spcPts val="0"/>
              </a:spcBef>
              <a:spcAft>
                <a:spcPts val="0"/>
              </a:spcAft>
              <a:buNone/>
            </a:pPr>
            <a:r>
              <a:rPr lang="en" sz="1200">
                <a:latin typeface="Calibri"/>
                <a:ea typeface="Calibri"/>
                <a:cs typeface="Calibri"/>
                <a:sym typeface="Calibri"/>
              </a:rPr>
              <a:t> </a:t>
            </a:r>
            <a:endParaRPr sz="1200">
              <a:latin typeface="Calibri"/>
              <a:ea typeface="Calibri"/>
              <a:cs typeface="Calibri"/>
              <a:sym typeface="Calibri"/>
            </a:endParaRPr>
          </a:p>
        </p:txBody>
      </p:sp>
      <p:sp>
        <p:nvSpPr>
          <p:cNvPr id="873" name="Google Shape;873;p55"/>
          <p:cNvSpPr txBox="1"/>
          <p:nvPr/>
        </p:nvSpPr>
        <p:spPr>
          <a:xfrm>
            <a:off x="-62450" y="-49725"/>
            <a:ext cx="885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Simple</a:t>
            </a:r>
            <a:endParaRPr sz="1000">
              <a:latin typeface="Oxygen Light"/>
              <a:ea typeface="Oxygen Light"/>
              <a:cs typeface="Oxygen Light"/>
              <a:sym typeface="Oxygen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pic>
        <p:nvPicPr>
          <p:cNvPr id="878" name="Google Shape;878;p56"/>
          <p:cNvPicPr preferRelativeResize="0"/>
          <p:nvPr/>
        </p:nvPicPr>
        <p:blipFill>
          <a:blip r:embed="rId3">
            <a:alphaModFix/>
          </a:blip>
          <a:stretch>
            <a:fillRect/>
          </a:stretch>
        </p:blipFill>
        <p:spPr>
          <a:xfrm>
            <a:off x="318850" y="606300"/>
            <a:ext cx="4705026" cy="4307853"/>
          </a:xfrm>
          <a:prstGeom prst="rect">
            <a:avLst/>
          </a:prstGeom>
          <a:noFill/>
          <a:ln>
            <a:noFill/>
          </a:ln>
        </p:spPr>
      </p:pic>
      <p:sp>
        <p:nvSpPr>
          <p:cNvPr id="879" name="Google Shape;879;p56"/>
          <p:cNvSpPr txBox="1">
            <a:spLocks noGrp="1"/>
          </p:cNvSpPr>
          <p:nvPr>
            <p:ph type="ctrTitle"/>
          </p:nvPr>
        </p:nvSpPr>
        <p:spPr>
          <a:xfrm>
            <a:off x="318850" y="0"/>
            <a:ext cx="72753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High Level Design - ER Diagram </a:t>
            </a:r>
            <a:endParaRPr/>
          </a:p>
        </p:txBody>
      </p:sp>
      <p:sp>
        <p:nvSpPr>
          <p:cNvPr id="880" name="Google Shape;880;p56"/>
          <p:cNvSpPr txBox="1"/>
          <p:nvPr/>
        </p:nvSpPr>
        <p:spPr>
          <a:xfrm>
            <a:off x="622750" y="1371600"/>
            <a:ext cx="575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xygen Light"/>
              <a:ea typeface="Oxygen Light"/>
              <a:cs typeface="Oxygen Light"/>
              <a:sym typeface="Oxygen Light"/>
            </a:endParaRPr>
          </a:p>
        </p:txBody>
      </p:sp>
      <p:sp>
        <p:nvSpPr>
          <p:cNvPr id="881" name="Google Shape;881;p56"/>
          <p:cNvSpPr txBox="1"/>
          <p:nvPr/>
        </p:nvSpPr>
        <p:spPr>
          <a:xfrm>
            <a:off x="1347950" y="1631725"/>
            <a:ext cx="5912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xygen Light"/>
              <a:ea typeface="Oxygen Light"/>
              <a:cs typeface="Oxygen Light"/>
              <a:sym typeface="Oxygen Light"/>
            </a:endParaRPr>
          </a:p>
        </p:txBody>
      </p:sp>
      <p:sp>
        <p:nvSpPr>
          <p:cNvPr id="882" name="Google Shape;882;p56"/>
          <p:cNvSpPr txBox="1"/>
          <p:nvPr/>
        </p:nvSpPr>
        <p:spPr>
          <a:xfrm>
            <a:off x="5023875" y="313500"/>
            <a:ext cx="3964800" cy="4830000"/>
          </a:xfrm>
          <a:prstGeom prst="rect">
            <a:avLst/>
          </a:prstGeom>
          <a:noFill/>
          <a:ln>
            <a:noFill/>
          </a:ln>
        </p:spPr>
        <p:txBody>
          <a:bodyPr spcFirstLastPara="1" wrap="square" lIns="91425" tIns="91425" rIns="91425" bIns="91425" anchor="t" anchorCtr="0">
            <a:spAutoFit/>
          </a:bodyPr>
          <a:lstStyle/>
          <a:p>
            <a:pPr marL="457200" lvl="0" indent="-304800" algn="l" rtl="0">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The overall ER-diagram is showing the tables and the relationship among them which all of our personas can extract data of what they need by querying the corresponding tables and columns. </a:t>
            </a:r>
            <a:endParaRPr sz="1200">
              <a:solidFill>
                <a:schemeClr val="dk1"/>
              </a:solidFill>
              <a:latin typeface="Calibri"/>
              <a:ea typeface="Calibri"/>
              <a:cs typeface="Calibri"/>
              <a:sym typeface="Calibri"/>
            </a:endParaRPr>
          </a:p>
          <a:p>
            <a:pPr marL="457200" lvl="0" indent="-304800" algn="l" rtl="0">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Employee table is created for the different personnel including delivery and the user table is created for business, data analyst and database administrator. </a:t>
            </a:r>
            <a:endParaRPr sz="1200">
              <a:solidFill>
                <a:schemeClr val="dk1"/>
              </a:solidFill>
              <a:latin typeface="Calibri"/>
              <a:ea typeface="Calibri"/>
              <a:cs typeface="Calibri"/>
              <a:sym typeface="Calibri"/>
            </a:endParaRPr>
          </a:p>
          <a:p>
            <a:pPr marL="457200" lvl="0" indent="-304800" algn="l" rtl="0">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With customer, order or employee tables given, business analyst is able to join them together to get the result to do the analysis for business insight for user story 1 and 2. For example, joining customer and order tables on customer_id key and joining order and employee tables are generating the rows of the customer information with the order they make and the corresponding employee who deliver the order.</a:t>
            </a:r>
            <a:endParaRPr sz="1200">
              <a:solidFill>
                <a:schemeClr val="dk1"/>
              </a:solidFill>
              <a:latin typeface="Calibri"/>
              <a:ea typeface="Calibri"/>
              <a:cs typeface="Calibri"/>
              <a:sym typeface="Calibri"/>
            </a:endParaRPr>
          </a:p>
          <a:p>
            <a:pPr marL="457200" lvl="0" indent="-304800" algn="l" rtl="0">
              <a:lnSpc>
                <a:spcPct val="115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Likewise, with customer, businessPartner, order and payment tables given, data analyst is able to make trigger to generate transactional report and get the output for business partner sales performance. Also, database administrator can create view with joining the necessary tables.</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latin typeface="Calibri"/>
              <a:ea typeface="Calibri"/>
              <a:cs typeface="Calibri"/>
              <a:sym typeface="Calibri"/>
            </a:endParaRPr>
          </a:p>
        </p:txBody>
      </p:sp>
      <p:sp>
        <p:nvSpPr>
          <p:cNvPr id="883" name="Google Shape;883;p56"/>
          <p:cNvSpPr txBox="1"/>
          <p:nvPr/>
        </p:nvSpPr>
        <p:spPr>
          <a:xfrm>
            <a:off x="266200" y="4585650"/>
            <a:ext cx="53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Calibri"/>
                <a:ea typeface="Calibri"/>
                <a:cs typeface="Calibri"/>
                <a:sym typeface="Calibri"/>
              </a:rPr>
              <a:t>[1]</a:t>
            </a:r>
            <a:endParaRPr sz="1200">
              <a:latin typeface="Calibri"/>
              <a:ea typeface="Calibri"/>
              <a:cs typeface="Calibri"/>
              <a:sym typeface="Calibri"/>
            </a:endParaRPr>
          </a:p>
        </p:txBody>
      </p:sp>
      <p:sp>
        <p:nvSpPr>
          <p:cNvPr id="884" name="Google Shape;884;p56"/>
          <p:cNvSpPr txBox="1"/>
          <p:nvPr/>
        </p:nvSpPr>
        <p:spPr>
          <a:xfrm>
            <a:off x="122875" y="4910475"/>
            <a:ext cx="37383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chemeClr val="dk1"/>
                </a:solidFill>
                <a:latin typeface="Calibri"/>
                <a:ea typeface="Calibri"/>
                <a:cs typeface="Calibri"/>
                <a:sym typeface="Calibri"/>
              </a:rPr>
              <a:t>[1] MySQL Workbench (</a:t>
            </a:r>
            <a:r>
              <a:rPr lang="en" sz="700" u="sng">
                <a:solidFill>
                  <a:srgbClr val="1155CC"/>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https://dev.mysql.com/downloads/mysql/</a:t>
            </a:r>
            <a:r>
              <a:rPr lang="en" sz="700">
                <a:solidFill>
                  <a:schemeClr val="dk1"/>
                </a:solidFill>
                <a:latin typeface="Calibri"/>
                <a:ea typeface="Calibri"/>
                <a:cs typeface="Calibri"/>
                <a:sym typeface="Calibri"/>
              </a:rPr>
              <a:t>) </a:t>
            </a:r>
            <a:endParaRPr sz="700">
              <a:solidFill>
                <a:schemeClr val="dk1"/>
              </a:solidFill>
              <a:latin typeface="Calibri"/>
              <a:ea typeface="Calibri"/>
              <a:cs typeface="Calibri"/>
              <a:sym typeface="Calibri"/>
            </a:endParaRPr>
          </a:p>
        </p:txBody>
      </p:sp>
      <p:sp>
        <p:nvSpPr>
          <p:cNvPr id="885" name="Google Shape;885;p56"/>
          <p:cNvSpPr txBox="1"/>
          <p:nvPr/>
        </p:nvSpPr>
        <p:spPr>
          <a:xfrm>
            <a:off x="-62450" y="-49725"/>
            <a:ext cx="885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Simple</a:t>
            </a:r>
            <a:endParaRPr sz="1000">
              <a:latin typeface="Oxygen Light"/>
              <a:ea typeface="Oxygen Light"/>
              <a:cs typeface="Oxygen Light"/>
              <a:sym typeface="Oxygen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pic>
        <p:nvPicPr>
          <p:cNvPr id="890" name="Google Shape;890;p57"/>
          <p:cNvPicPr preferRelativeResize="0"/>
          <p:nvPr/>
        </p:nvPicPr>
        <p:blipFill>
          <a:blip r:embed="rId3">
            <a:alphaModFix/>
          </a:blip>
          <a:stretch>
            <a:fillRect/>
          </a:stretch>
        </p:blipFill>
        <p:spPr>
          <a:xfrm>
            <a:off x="3689750" y="3829212"/>
            <a:ext cx="2976300" cy="1039478"/>
          </a:xfrm>
          <a:prstGeom prst="rect">
            <a:avLst/>
          </a:prstGeom>
          <a:noFill/>
          <a:ln>
            <a:noFill/>
          </a:ln>
        </p:spPr>
      </p:pic>
      <p:sp>
        <p:nvSpPr>
          <p:cNvPr id="891" name="Google Shape;891;p57"/>
          <p:cNvSpPr txBox="1">
            <a:spLocks noGrp="1"/>
          </p:cNvSpPr>
          <p:nvPr>
            <p:ph type="ctrTitle"/>
          </p:nvPr>
        </p:nvSpPr>
        <p:spPr>
          <a:xfrm>
            <a:off x="341600" y="154175"/>
            <a:ext cx="30333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Low Level Design </a:t>
            </a:r>
            <a:endParaRPr/>
          </a:p>
          <a:p>
            <a:pPr marL="0" lvl="0" indent="0" algn="ctr" rtl="0">
              <a:spcBef>
                <a:spcPts val="0"/>
              </a:spcBef>
              <a:spcAft>
                <a:spcPts val="0"/>
              </a:spcAft>
              <a:buNone/>
            </a:pPr>
            <a:r>
              <a:rPr lang="en" sz="1300"/>
              <a:t>Table Columns/Attributes Design </a:t>
            </a:r>
            <a:endParaRPr sz="1300"/>
          </a:p>
        </p:txBody>
      </p:sp>
      <p:pic>
        <p:nvPicPr>
          <p:cNvPr id="892" name="Google Shape;892;p57"/>
          <p:cNvPicPr preferRelativeResize="0"/>
          <p:nvPr/>
        </p:nvPicPr>
        <p:blipFill>
          <a:blip r:embed="rId4">
            <a:alphaModFix/>
          </a:blip>
          <a:stretch>
            <a:fillRect/>
          </a:stretch>
        </p:blipFill>
        <p:spPr>
          <a:xfrm>
            <a:off x="4067350" y="2276800"/>
            <a:ext cx="2221099" cy="1552400"/>
          </a:xfrm>
          <a:prstGeom prst="rect">
            <a:avLst/>
          </a:prstGeom>
          <a:noFill/>
          <a:ln>
            <a:noFill/>
          </a:ln>
        </p:spPr>
      </p:pic>
      <p:sp>
        <p:nvSpPr>
          <p:cNvPr id="893" name="Google Shape;893;p57"/>
          <p:cNvSpPr txBox="1"/>
          <p:nvPr/>
        </p:nvSpPr>
        <p:spPr>
          <a:xfrm>
            <a:off x="6315525" y="2098200"/>
            <a:ext cx="2785200" cy="27705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1200">
                <a:latin typeface="Calibri"/>
                <a:ea typeface="Calibri"/>
                <a:cs typeface="Calibri"/>
                <a:sym typeface="Calibri"/>
              </a:rPr>
              <a:t>User account management for user story 5</a:t>
            </a:r>
            <a:endParaRPr sz="1200">
              <a:latin typeface="Calibri"/>
              <a:ea typeface="Calibri"/>
              <a:cs typeface="Calibri"/>
              <a:sym typeface="Calibri"/>
            </a:endParaRPr>
          </a:p>
          <a:p>
            <a:pPr marL="457200" lvl="0" indent="-304800" algn="l" rtl="0">
              <a:spcBef>
                <a:spcPts val="0"/>
              </a:spcBef>
              <a:spcAft>
                <a:spcPts val="0"/>
              </a:spcAft>
              <a:buSzPts val="1200"/>
              <a:buFont typeface="Calibri"/>
              <a:buChar char="●"/>
            </a:pPr>
            <a:r>
              <a:rPr lang="en" sz="1200">
                <a:latin typeface="Calibri"/>
                <a:ea typeface="Calibri"/>
                <a:cs typeface="Calibri"/>
                <a:sym typeface="Calibri"/>
              </a:rPr>
              <a:t>Permission to Business Analyst and Data Analyst with limited access (pic shown on the left bottom with the list of optional access that we can design)</a:t>
            </a:r>
            <a:endParaRPr sz="1200">
              <a:latin typeface="Calibri"/>
              <a:ea typeface="Calibri"/>
              <a:cs typeface="Calibri"/>
              <a:sym typeface="Calibri"/>
            </a:endParaRPr>
          </a:p>
          <a:p>
            <a:pPr marL="457200" lvl="0" indent="-304800" algn="l" rtl="0">
              <a:spcBef>
                <a:spcPts val="0"/>
              </a:spcBef>
              <a:spcAft>
                <a:spcPts val="0"/>
              </a:spcAft>
              <a:buSzPts val="1200"/>
              <a:buFont typeface="Calibri"/>
              <a:buChar char="●"/>
            </a:pPr>
            <a:r>
              <a:rPr lang="en" sz="1200">
                <a:latin typeface="Calibri"/>
                <a:ea typeface="Calibri"/>
                <a:cs typeface="Calibri"/>
                <a:sym typeface="Calibri"/>
              </a:rPr>
              <a:t>Permission to DBA with full access</a:t>
            </a:r>
            <a:endParaRPr sz="1200">
              <a:latin typeface="Calibri"/>
              <a:ea typeface="Calibri"/>
              <a:cs typeface="Calibri"/>
              <a:sym typeface="Calibri"/>
            </a:endParaRPr>
          </a:p>
          <a:p>
            <a:pPr marL="457200" lvl="0" indent="-304800" algn="l" rtl="0">
              <a:spcBef>
                <a:spcPts val="0"/>
              </a:spcBef>
              <a:spcAft>
                <a:spcPts val="0"/>
              </a:spcAft>
              <a:buSzPts val="1200"/>
              <a:buFont typeface="Calibri"/>
              <a:buChar char="●"/>
            </a:pPr>
            <a:r>
              <a:rPr lang="en" sz="1200">
                <a:latin typeface="Calibri"/>
                <a:ea typeface="Calibri"/>
                <a:cs typeface="Calibri"/>
                <a:sym typeface="Calibri"/>
              </a:rPr>
              <a:t>If analysts want to access the databases, they would need to enter correct authentication information; otherwise, the system will deny their access and the connection will be failed. </a:t>
            </a:r>
            <a:endParaRPr sz="1200">
              <a:latin typeface="Calibri"/>
              <a:ea typeface="Calibri"/>
              <a:cs typeface="Calibri"/>
              <a:sym typeface="Calibri"/>
            </a:endParaRPr>
          </a:p>
        </p:txBody>
      </p:sp>
      <p:sp>
        <p:nvSpPr>
          <p:cNvPr id="894" name="Google Shape;894;p57"/>
          <p:cNvSpPr txBox="1"/>
          <p:nvPr/>
        </p:nvSpPr>
        <p:spPr>
          <a:xfrm>
            <a:off x="-138825" y="3046000"/>
            <a:ext cx="3906600" cy="20319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1200">
                <a:latin typeface="Calibri"/>
                <a:ea typeface="Calibri"/>
                <a:cs typeface="Calibri"/>
                <a:sym typeface="Calibri"/>
              </a:rPr>
              <a:t>Example - customer table (columns/attributes on the rest of the tables are having the similar design besides the column names are different) </a:t>
            </a:r>
            <a:endParaRPr sz="1200">
              <a:latin typeface="Calibri"/>
              <a:ea typeface="Calibri"/>
              <a:cs typeface="Calibri"/>
              <a:sym typeface="Calibri"/>
            </a:endParaRPr>
          </a:p>
          <a:p>
            <a:pPr marL="457200" lvl="0" indent="-304800" algn="l" rtl="0">
              <a:spcBef>
                <a:spcPts val="0"/>
              </a:spcBef>
              <a:spcAft>
                <a:spcPts val="0"/>
              </a:spcAft>
              <a:buSzPts val="1200"/>
              <a:buFont typeface="Calibri"/>
              <a:buChar char="●"/>
            </a:pPr>
            <a:r>
              <a:rPr lang="en" sz="1200">
                <a:latin typeface="Calibri"/>
                <a:ea typeface="Calibri"/>
                <a:cs typeface="Calibri"/>
                <a:sym typeface="Calibri"/>
              </a:rPr>
              <a:t>NN: not null - some of the attributes can’t be null as analysts need the data for analysis</a:t>
            </a:r>
            <a:endParaRPr sz="1200">
              <a:latin typeface="Calibri"/>
              <a:ea typeface="Calibri"/>
              <a:cs typeface="Calibri"/>
              <a:sym typeface="Calibri"/>
            </a:endParaRPr>
          </a:p>
          <a:p>
            <a:pPr marL="457200" lvl="0" indent="-304800" algn="l" rtl="0">
              <a:spcBef>
                <a:spcPts val="0"/>
              </a:spcBef>
              <a:spcAft>
                <a:spcPts val="0"/>
              </a:spcAft>
              <a:buSzPts val="1200"/>
              <a:buFont typeface="Calibri"/>
              <a:buChar char="●"/>
            </a:pPr>
            <a:r>
              <a:rPr lang="en" sz="1200">
                <a:latin typeface="Calibri"/>
                <a:ea typeface="Calibri"/>
                <a:cs typeface="Calibri"/>
                <a:sym typeface="Calibri"/>
              </a:rPr>
              <a:t>AI: autoincrease - system is adding customer automatically if there is a new one</a:t>
            </a:r>
            <a:endParaRPr sz="1200">
              <a:latin typeface="Calibri"/>
              <a:ea typeface="Calibri"/>
              <a:cs typeface="Calibri"/>
              <a:sym typeface="Calibri"/>
            </a:endParaRPr>
          </a:p>
          <a:p>
            <a:pPr marL="457200" lvl="0" indent="-304800" algn="l" rtl="0">
              <a:spcBef>
                <a:spcPts val="0"/>
              </a:spcBef>
              <a:spcAft>
                <a:spcPts val="0"/>
              </a:spcAft>
              <a:buSzPts val="1200"/>
              <a:buFont typeface="Calibri"/>
              <a:buChar char="●"/>
            </a:pPr>
            <a:r>
              <a:rPr lang="en" sz="1200">
                <a:latin typeface="Calibri"/>
                <a:ea typeface="Calibri"/>
                <a:cs typeface="Calibri"/>
                <a:sym typeface="Calibri"/>
              </a:rPr>
              <a:t>Column date: represent the create and update time</a:t>
            </a:r>
            <a:endParaRPr sz="1200">
              <a:latin typeface="Calibri"/>
              <a:ea typeface="Calibri"/>
              <a:cs typeface="Calibri"/>
              <a:sym typeface="Calibri"/>
            </a:endParaRPr>
          </a:p>
          <a:p>
            <a:pPr marL="457200" lvl="0" indent="-304800" algn="l" rtl="0">
              <a:spcBef>
                <a:spcPts val="0"/>
              </a:spcBef>
              <a:spcAft>
                <a:spcPts val="0"/>
              </a:spcAft>
              <a:buSzPts val="1200"/>
              <a:buFont typeface="Calibri"/>
              <a:buChar char="●"/>
            </a:pPr>
            <a:r>
              <a:rPr lang="en" sz="1200">
                <a:latin typeface="Calibri"/>
                <a:ea typeface="Calibri"/>
                <a:cs typeface="Calibri"/>
                <a:sym typeface="Calibri"/>
              </a:rPr>
              <a:t>Column active: represent if the account is active</a:t>
            </a:r>
            <a:endParaRPr sz="1200">
              <a:latin typeface="Calibri"/>
              <a:ea typeface="Calibri"/>
              <a:cs typeface="Calibri"/>
              <a:sym typeface="Calibri"/>
            </a:endParaRPr>
          </a:p>
          <a:p>
            <a:pPr marL="457200" lvl="0" indent="0" algn="l" rtl="0">
              <a:spcBef>
                <a:spcPts val="0"/>
              </a:spcBef>
              <a:spcAft>
                <a:spcPts val="0"/>
              </a:spcAft>
              <a:buClr>
                <a:srgbClr val="000000"/>
              </a:buClr>
              <a:buSzPts val="1100"/>
              <a:buFont typeface="Arial"/>
              <a:buNone/>
            </a:pPr>
            <a:endParaRPr sz="1200">
              <a:latin typeface="Calibri"/>
              <a:ea typeface="Calibri"/>
              <a:cs typeface="Calibri"/>
              <a:sym typeface="Calibri"/>
            </a:endParaRPr>
          </a:p>
        </p:txBody>
      </p:sp>
      <p:pic>
        <p:nvPicPr>
          <p:cNvPr id="895" name="Google Shape;895;p57"/>
          <p:cNvPicPr preferRelativeResize="0"/>
          <p:nvPr/>
        </p:nvPicPr>
        <p:blipFill>
          <a:blip r:embed="rId5">
            <a:alphaModFix/>
          </a:blip>
          <a:stretch>
            <a:fillRect/>
          </a:stretch>
        </p:blipFill>
        <p:spPr>
          <a:xfrm>
            <a:off x="278900" y="825250"/>
            <a:ext cx="3222299" cy="2285516"/>
          </a:xfrm>
          <a:prstGeom prst="rect">
            <a:avLst/>
          </a:prstGeom>
          <a:noFill/>
          <a:ln>
            <a:noFill/>
          </a:ln>
        </p:spPr>
      </p:pic>
      <p:pic>
        <p:nvPicPr>
          <p:cNvPr id="896" name="Google Shape;896;p57"/>
          <p:cNvPicPr preferRelativeResize="0"/>
          <p:nvPr/>
        </p:nvPicPr>
        <p:blipFill>
          <a:blip r:embed="rId6">
            <a:alphaModFix/>
          </a:blip>
          <a:stretch>
            <a:fillRect/>
          </a:stretch>
        </p:blipFill>
        <p:spPr>
          <a:xfrm>
            <a:off x="6444862" y="366738"/>
            <a:ext cx="847975" cy="1421900"/>
          </a:xfrm>
          <a:prstGeom prst="rect">
            <a:avLst/>
          </a:prstGeom>
          <a:noFill/>
          <a:ln>
            <a:noFill/>
          </a:ln>
        </p:spPr>
      </p:pic>
      <p:pic>
        <p:nvPicPr>
          <p:cNvPr id="897" name="Google Shape;897;p57"/>
          <p:cNvPicPr preferRelativeResize="0"/>
          <p:nvPr/>
        </p:nvPicPr>
        <p:blipFill>
          <a:blip r:embed="rId7">
            <a:alphaModFix/>
          </a:blip>
          <a:stretch>
            <a:fillRect/>
          </a:stretch>
        </p:blipFill>
        <p:spPr>
          <a:xfrm>
            <a:off x="7342125" y="1199112"/>
            <a:ext cx="847975" cy="868767"/>
          </a:xfrm>
          <a:prstGeom prst="rect">
            <a:avLst/>
          </a:prstGeom>
          <a:noFill/>
          <a:ln>
            <a:noFill/>
          </a:ln>
        </p:spPr>
      </p:pic>
      <p:sp>
        <p:nvSpPr>
          <p:cNvPr id="898" name="Google Shape;898;p57"/>
          <p:cNvSpPr txBox="1"/>
          <p:nvPr/>
        </p:nvSpPr>
        <p:spPr>
          <a:xfrm>
            <a:off x="3903000" y="-53500"/>
            <a:ext cx="1589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xygen Light"/>
              <a:ea typeface="Oxygen Light"/>
              <a:cs typeface="Oxygen Light"/>
              <a:sym typeface="Oxygen Light"/>
            </a:endParaRPr>
          </a:p>
        </p:txBody>
      </p:sp>
      <p:pic>
        <p:nvPicPr>
          <p:cNvPr id="899" name="Google Shape;899;p57"/>
          <p:cNvPicPr preferRelativeResize="0"/>
          <p:nvPr/>
        </p:nvPicPr>
        <p:blipFill>
          <a:blip r:embed="rId8">
            <a:alphaModFix/>
          </a:blip>
          <a:stretch>
            <a:fillRect/>
          </a:stretch>
        </p:blipFill>
        <p:spPr>
          <a:xfrm>
            <a:off x="8245000" y="409525"/>
            <a:ext cx="847975" cy="1214150"/>
          </a:xfrm>
          <a:prstGeom prst="rect">
            <a:avLst/>
          </a:prstGeom>
          <a:noFill/>
          <a:ln>
            <a:noFill/>
          </a:ln>
        </p:spPr>
      </p:pic>
      <p:sp>
        <p:nvSpPr>
          <p:cNvPr id="900" name="Google Shape;900;p57"/>
          <p:cNvSpPr txBox="1"/>
          <p:nvPr/>
        </p:nvSpPr>
        <p:spPr>
          <a:xfrm>
            <a:off x="3400650" y="0"/>
            <a:ext cx="3130500" cy="24012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1200">
                <a:latin typeface="Calibri"/>
                <a:ea typeface="Calibri"/>
                <a:cs typeface="Calibri"/>
                <a:sym typeface="Calibri"/>
              </a:rPr>
              <a:t>With joining with other tables:</a:t>
            </a:r>
            <a:endParaRPr sz="1200">
              <a:latin typeface="Calibri"/>
              <a:ea typeface="Calibri"/>
              <a:cs typeface="Calibri"/>
              <a:sym typeface="Calibri"/>
            </a:endParaRPr>
          </a:p>
          <a:p>
            <a:pPr marL="457200" lvl="0" indent="-304800" algn="l" rtl="0">
              <a:spcBef>
                <a:spcPts val="0"/>
              </a:spcBef>
              <a:spcAft>
                <a:spcPts val="0"/>
              </a:spcAft>
              <a:buSzPts val="1200"/>
              <a:buFont typeface="Calibri"/>
              <a:buChar char="●"/>
            </a:pPr>
            <a:r>
              <a:rPr lang="en" sz="1200">
                <a:latin typeface="Calibri"/>
                <a:ea typeface="Calibri"/>
                <a:cs typeface="Calibri"/>
                <a:sym typeface="Calibri"/>
              </a:rPr>
              <a:t>User story 1 can be analyzed by emp_name and emp_zip columns from employee table</a:t>
            </a:r>
            <a:endParaRPr sz="1200">
              <a:latin typeface="Calibri"/>
              <a:ea typeface="Calibri"/>
              <a:cs typeface="Calibri"/>
              <a:sym typeface="Calibri"/>
            </a:endParaRPr>
          </a:p>
          <a:p>
            <a:pPr marL="457200" lvl="0" indent="-304800" algn="l" rtl="0">
              <a:spcBef>
                <a:spcPts val="0"/>
              </a:spcBef>
              <a:spcAft>
                <a:spcPts val="0"/>
              </a:spcAft>
              <a:buSzPts val="1200"/>
              <a:buFont typeface="Calibri"/>
              <a:buChar char="●"/>
            </a:pPr>
            <a:r>
              <a:rPr lang="en" sz="1200">
                <a:latin typeface="Calibri"/>
                <a:ea typeface="Calibri"/>
                <a:cs typeface="Calibri"/>
                <a:sym typeface="Calibri"/>
              </a:rPr>
              <a:t>User story 2 and 6 can be analyzed by columns provided on customer table </a:t>
            </a:r>
            <a:endParaRPr sz="1200">
              <a:latin typeface="Calibri"/>
              <a:ea typeface="Calibri"/>
              <a:cs typeface="Calibri"/>
              <a:sym typeface="Calibri"/>
            </a:endParaRPr>
          </a:p>
          <a:p>
            <a:pPr marL="457200" lvl="0" indent="-304800" algn="l" rtl="0">
              <a:spcBef>
                <a:spcPts val="0"/>
              </a:spcBef>
              <a:spcAft>
                <a:spcPts val="0"/>
              </a:spcAft>
              <a:buSzPts val="1200"/>
              <a:buFont typeface="Calibri"/>
              <a:buChar char="●"/>
            </a:pPr>
            <a:r>
              <a:rPr lang="en" sz="1200">
                <a:latin typeface="Calibri"/>
                <a:ea typeface="Calibri"/>
                <a:cs typeface="Calibri"/>
                <a:sym typeface="Calibri"/>
              </a:rPr>
              <a:t>User story 3 can be analyzed by item_price, quantity from order table and commission fee from payment table</a:t>
            </a:r>
            <a:endParaRPr sz="1200">
              <a:latin typeface="Calibri"/>
              <a:ea typeface="Calibri"/>
              <a:cs typeface="Calibri"/>
              <a:sym typeface="Calibri"/>
            </a:endParaRPr>
          </a:p>
          <a:p>
            <a:pPr marL="457200" lvl="0" indent="-304800" algn="l" rtl="0">
              <a:spcBef>
                <a:spcPts val="0"/>
              </a:spcBef>
              <a:spcAft>
                <a:spcPts val="0"/>
              </a:spcAft>
              <a:buSzPts val="1200"/>
              <a:buFont typeface="Calibri"/>
              <a:buChar char="●"/>
            </a:pPr>
            <a:r>
              <a:rPr lang="en" sz="1200">
                <a:latin typeface="Calibri"/>
                <a:ea typeface="Calibri"/>
                <a:cs typeface="Calibri"/>
                <a:sym typeface="Calibri"/>
              </a:rPr>
              <a:t>User story 4 can be analyzed by columns from businessPartner table</a:t>
            </a:r>
            <a:endParaRPr sz="1200">
              <a:latin typeface="Calibri"/>
              <a:ea typeface="Calibri"/>
              <a:cs typeface="Calibri"/>
              <a:sym typeface="Calibri"/>
            </a:endParaRPr>
          </a:p>
        </p:txBody>
      </p:sp>
      <p:sp>
        <p:nvSpPr>
          <p:cNvPr id="901" name="Google Shape;901;p57"/>
          <p:cNvSpPr txBox="1"/>
          <p:nvPr/>
        </p:nvSpPr>
        <p:spPr>
          <a:xfrm>
            <a:off x="6288450" y="4535325"/>
            <a:ext cx="334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latin typeface="Calibri"/>
                <a:ea typeface="Calibri"/>
                <a:cs typeface="Calibri"/>
                <a:sym typeface="Calibri"/>
              </a:rPr>
              <a:t>[2]</a:t>
            </a:r>
            <a:endParaRPr/>
          </a:p>
        </p:txBody>
      </p:sp>
      <p:sp>
        <p:nvSpPr>
          <p:cNvPr id="902" name="Google Shape;902;p57"/>
          <p:cNvSpPr txBox="1"/>
          <p:nvPr/>
        </p:nvSpPr>
        <p:spPr>
          <a:xfrm>
            <a:off x="5981025" y="2237600"/>
            <a:ext cx="334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latin typeface="Calibri"/>
                <a:ea typeface="Calibri"/>
                <a:cs typeface="Calibri"/>
                <a:sym typeface="Calibri"/>
              </a:rPr>
              <a:t>[1]</a:t>
            </a:r>
            <a:endParaRPr sz="1000">
              <a:solidFill>
                <a:schemeClr val="dk1"/>
              </a:solidFill>
              <a:latin typeface="Calibri"/>
              <a:ea typeface="Calibri"/>
              <a:cs typeface="Calibri"/>
              <a:sym typeface="Calibri"/>
            </a:endParaRPr>
          </a:p>
        </p:txBody>
      </p:sp>
      <p:sp>
        <p:nvSpPr>
          <p:cNvPr id="903" name="Google Shape;903;p57"/>
          <p:cNvSpPr txBox="1"/>
          <p:nvPr/>
        </p:nvSpPr>
        <p:spPr>
          <a:xfrm>
            <a:off x="92450" y="4743300"/>
            <a:ext cx="7011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chemeClr val="dk1"/>
                </a:solidFill>
                <a:latin typeface="Calibri"/>
                <a:ea typeface="Calibri"/>
                <a:cs typeface="Calibri"/>
                <a:sym typeface="Calibri"/>
              </a:rPr>
              <a:t>[1] “Beginners Guide to MySQL User Management“ (</a:t>
            </a:r>
            <a:r>
              <a:rPr lang="en" sz="700" u="sng">
                <a:solidFill>
                  <a:srgbClr val="1155CC"/>
                </a:solidFill>
                <a:latin typeface="Calibri"/>
                <a:ea typeface="Calibri"/>
                <a:cs typeface="Calibri"/>
                <a:sym typeface="Calibri"/>
              </a:rPr>
              <a:t>https://www.thegeekdiary.com/beginners-guide-to-mysql-user-management/</a:t>
            </a:r>
            <a:r>
              <a:rPr lang="en" sz="700">
                <a:solidFill>
                  <a:schemeClr val="dk1"/>
                </a:solidFill>
                <a:latin typeface="Calibri"/>
                <a:ea typeface="Calibri"/>
                <a:cs typeface="Calibri"/>
                <a:sym typeface="Calibri"/>
              </a:rPr>
              <a:t>)</a:t>
            </a:r>
            <a:endParaRPr sz="700">
              <a:solidFill>
                <a:schemeClr val="dk1"/>
              </a:solidFill>
              <a:latin typeface="Calibri"/>
              <a:ea typeface="Calibri"/>
              <a:cs typeface="Calibri"/>
              <a:sym typeface="Calibri"/>
            </a:endParaRPr>
          </a:p>
          <a:p>
            <a:pPr marL="0" lvl="0" indent="0" algn="l" rtl="0">
              <a:spcBef>
                <a:spcPts val="0"/>
              </a:spcBef>
              <a:spcAft>
                <a:spcPts val="0"/>
              </a:spcAft>
              <a:buNone/>
            </a:pPr>
            <a:r>
              <a:rPr lang="en" sz="700">
                <a:solidFill>
                  <a:schemeClr val="dk1"/>
                </a:solidFill>
                <a:latin typeface="Calibri"/>
                <a:ea typeface="Calibri"/>
                <a:cs typeface="Calibri"/>
                <a:sym typeface="Calibri"/>
              </a:rPr>
              <a:t>[2] TechBrothersIT (2018) “How to create user and provide permission by using MySQL Workbench - MySQL DBA Tutorial” (</a:t>
            </a:r>
            <a:r>
              <a:rPr lang="en" sz="700" u="sng">
                <a:solidFill>
                  <a:srgbClr val="1155CC"/>
                </a:solidFill>
                <a:latin typeface="Calibri"/>
                <a:ea typeface="Calibri"/>
                <a:cs typeface="Calibri"/>
                <a:sym typeface="Calibri"/>
                <a:hlinkClick r:id="rId9">
                  <a:extLst>
                    <a:ext uri="{A12FA001-AC4F-418D-AE19-62706E023703}">
                      <ahyp:hlinkClr xmlns:ahyp="http://schemas.microsoft.com/office/drawing/2018/hyperlinkcolor" val="tx"/>
                    </a:ext>
                  </a:extLst>
                </a:hlinkClick>
              </a:rPr>
              <a:t>https://www.youtube.com/watch?v=a1QgxTxftDY</a:t>
            </a:r>
            <a:r>
              <a:rPr lang="en" sz="700">
                <a:solidFill>
                  <a:schemeClr val="dk1"/>
                </a:solidFill>
                <a:latin typeface="Calibri"/>
                <a:ea typeface="Calibri"/>
                <a:cs typeface="Calibri"/>
                <a:sym typeface="Calibri"/>
              </a:rPr>
              <a:t>)</a:t>
            </a:r>
            <a:endParaRPr sz="700">
              <a:solidFill>
                <a:schemeClr val="dk1"/>
              </a:solidFill>
              <a:latin typeface="Calibri"/>
              <a:ea typeface="Calibri"/>
              <a:cs typeface="Calibri"/>
              <a:sym typeface="Calibri"/>
            </a:endParaRPr>
          </a:p>
          <a:p>
            <a:pPr marL="0" lvl="0" indent="0" algn="l" rtl="0">
              <a:spcBef>
                <a:spcPts val="0"/>
              </a:spcBef>
              <a:spcAft>
                <a:spcPts val="0"/>
              </a:spcAft>
              <a:buNone/>
            </a:pPr>
            <a:r>
              <a:rPr lang="en" sz="700">
                <a:solidFill>
                  <a:schemeClr val="dk1"/>
                </a:solidFill>
                <a:latin typeface="Calibri"/>
                <a:ea typeface="Calibri"/>
                <a:cs typeface="Calibri"/>
                <a:sym typeface="Calibri"/>
              </a:rPr>
              <a:t>[3] MySQL Workbench (</a:t>
            </a:r>
            <a:r>
              <a:rPr lang="en" sz="700" u="sng">
                <a:solidFill>
                  <a:srgbClr val="1155CC"/>
                </a:solidFill>
                <a:latin typeface="Calibri"/>
                <a:ea typeface="Calibri"/>
                <a:cs typeface="Calibri"/>
                <a:sym typeface="Calibri"/>
                <a:hlinkClick r:id="rId10">
                  <a:extLst>
                    <a:ext uri="{A12FA001-AC4F-418D-AE19-62706E023703}">
                      <ahyp:hlinkClr xmlns:ahyp="http://schemas.microsoft.com/office/drawing/2018/hyperlinkcolor" val="tx"/>
                    </a:ext>
                  </a:extLst>
                </a:hlinkClick>
              </a:rPr>
              <a:t>https://dev.mysql.com/downloads/mysql/</a:t>
            </a:r>
            <a:r>
              <a:rPr lang="en" sz="700">
                <a:solidFill>
                  <a:schemeClr val="dk1"/>
                </a:solidFill>
                <a:latin typeface="Calibri"/>
                <a:ea typeface="Calibri"/>
                <a:cs typeface="Calibri"/>
                <a:sym typeface="Calibri"/>
              </a:rPr>
              <a:t>) </a:t>
            </a:r>
            <a:endParaRPr sz="700">
              <a:solidFill>
                <a:schemeClr val="dk1"/>
              </a:solidFill>
              <a:latin typeface="Calibri"/>
              <a:ea typeface="Calibri"/>
              <a:cs typeface="Calibri"/>
              <a:sym typeface="Calibri"/>
            </a:endParaRPr>
          </a:p>
          <a:p>
            <a:pPr marL="0" lvl="0" indent="0" algn="l" rtl="0">
              <a:spcBef>
                <a:spcPts val="0"/>
              </a:spcBef>
              <a:spcAft>
                <a:spcPts val="0"/>
              </a:spcAft>
              <a:buNone/>
            </a:pPr>
            <a:endParaRPr sz="700">
              <a:solidFill>
                <a:schemeClr val="dk1"/>
              </a:solidFill>
              <a:latin typeface="Calibri"/>
              <a:ea typeface="Calibri"/>
              <a:cs typeface="Calibri"/>
              <a:sym typeface="Calibri"/>
            </a:endParaRPr>
          </a:p>
        </p:txBody>
      </p:sp>
      <p:sp>
        <p:nvSpPr>
          <p:cNvPr id="904" name="Google Shape;904;p57"/>
          <p:cNvSpPr txBox="1"/>
          <p:nvPr/>
        </p:nvSpPr>
        <p:spPr>
          <a:xfrm>
            <a:off x="3166700" y="2833575"/>
            <a:ext cx="334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latin typeface="Calibri"/>
                <a:ea typeface="Calibri"/>
                <a:cs typeface="Calibri"/>
                <a:sym typeface="Calibri"/>
              </a:rPr>
              <a:t>[3]</a:t>
            </a:r>
            <a:endParaRPr/>
          </a:p>
        </p:txBody>
      </p:sp>
      <p:sp>
        <p:nvSpPr>
          <p:cNvPr id="905" name="Google Shape;905;p57"/>
          <p:cNvSpPr txBox="1"/>
          <p:nvPr/>
        </p:nvSpPr>
        <p:spPr>
          <a:xfrm>
            <a:off x="8190100" y="154175"/>
            <a:ext cx="334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dk1"/>
                </a:solidFill>
                <a:latin typeface="Calibri"/>
                <a:ea typeface="Calibri"/>
                <a:cs typeface="Calibri"/>
                <a:sym typeface="Calibri"/>
              </a:rPr>
              <a:t>[3]</a:t>
            </a:r>
            <a:endParaRPr/>
          </a:p>
        </p:txBody>
      </p:sp>
      <p:pic>
        <p:nvPicPr>
          <p:cNvPr id="906" name="Google Shape;906;p57"/>
          <p:cNvPicPr preferRelativeResize="0"/>
          <p:nvPr/>
        </p:nvPicPr>
        <p:blipFill>
          <a:blip r:embed="rId11">
            <a:alphaModFix/>
          </a:blip>
          <a:stretch>
            <a:fillRect/>
          </a:stretch>
        </p:blipFill>
        <p:spPr>
          <a:xfrm>
            <a:off x="7361387" y="0"/>
            <a:ext cx="815075" cy="1100884"/>
          </a:xfrm>
          <a:prstGeom prst="rect">
            <a:avLst/>
          </a:prstGeom>
          <a:noFill/>
          <a:ln>
            <a:noFill/>
          </a:ln>
        </p:spPr>
      </p:pic>
      <p:sp>
        <p:nvSpPr>
          <p:cNvPr id="907" name="Google Shape;907;p57"/>
          <p:cNvSpPr txBox="1"/>
          <p:nvPr/>
        </p:nvSpPr>
        <p:spPr>
          <a:xfrm>
            <a:off x="-62450" y="-49725"/>
            <a:ext cx="885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Average</a:t>
            </a:r>
            <a:endParaRPr sz="1000">
              <a:latin typeface="Oxygen Light"/>
              <a:ea typeface="Oxygen Light"/>
              <a:cs typeface="Oxygen Light"/>
              <a:sym typeface="Oxygen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58"/>
          <p:cNvSpPr txBox="1">
            <a:spLocks noGrp="1"/>
          </p:cNvSpPr>
          <p:nvPr>
            <p:ph type="subTitle" idx="1"/>
          </p:nvPr>
        </p:nvSpPr>
        <p:spPr>
          <a:xfrm>
            <a:off x="84175" y="620775"/>
            <a:ext cx="3666900" cy="2246400"/>
          </a:xfrm>
          <a:prstGeom prst="rect">
            <a:avLst/>
          </a:prstGeom>
        </p:spPr>
        <p:txBody>
          <a:bodyPr spcFirstLastPara="1" wrap="square" lIns="91425" tIns="91425" rIns="91425" bIns="91425" anchor="t" anchorCtr="0">
            <a:noAutofit/>
          </a:bodyPr>
          <a:lstStyle/>
          <a:p>
            <a:pPr marL="114300" lvl="0" indent="-127000" algn="l" rtl="0">
              <a:lnSpc>
                <a:spcPct val="115000"/>
              </a:lnSpc>
              <a:spcBef>
                <a:spcPts val="0"/>
              </a:spcBef>
              <a:spcAft>
                <a:spcPts val="0"/>
              </a:spcAft>
              <a:buClr>
                <a:srgbClr val="4A6D4F"/>
              </a:buClr>
              <a:buSzPts val="1100"/>
              <a:buFont typeface="Calibri"/>
              <a:buChar char="●"/>
            </a:pPr>
            <a:r>
              <a:rPr lang="en">
                <a:solidFill>
                  <a:srgbClr val="4A6D4F"/>
                </a:solidFill>
                <a:latin typeface="Calibri"/>
                <a:ea typeface="Calibri"/>
                <a:cs typeface="Calibri"/>
                <a:sym typeface="Calibri"/>
              </a:rPr>
              <a:t>To ensure that the functional requirements satisfy the user(persona) needs completely and are delivered to them at the right time to enable the personas to contribute in the revenue of the company</a:t>
            </a:r>
            <a:r>
              <a:rPr lang="en" baseline="30000">
                <a:solidFill>
                  <a:srgbClr val="4A6D4F"/>
                </a:solidFill>
                <a:latin typeface="Calibri"/>
                <a:ea typeface="Calibri"/>
                <a:cs typeface="Calibri"/>
                <a:sym typeface="Calibri"/>
              </a:rPr>
              <a:t>[3]</a:t>
            </a:r>
            <a:r>
              <a:rPr lang="en">
                <a:solidFill>
                  <a:srgbClr val="4A6D4F"/>
                </a:solidFill>
                <a:latin typeface="Calibri"/>
                <a:ea typeface="Calibri"/>
                <a:cs typeface="Calibri"/>
                <a:sym typeface="Calibri"/>
              </a:rPr>
              <a:t>.</a:t>
            </a:r>
            <a:endParaRPr>
              <a:solidFill>
                <a:srgbClr val="4A6D4F"/>
              </a:solidFill>
              <a:latin typeface="Calibri"/>
              <a:ea typeface="Calibri"/>
              <a:cs typeface="Calibri"/>
              <a:sym typeface="Calibri"/>
            </a:endParaRPr>
          </a:p>
          <a:p>
            <a:pPr marL="114300" lvl="0" indent="-127000" algn="l" rtl="0">
              <a:lnSpc>
                <a:spcPct val="115000"/>
              </a:lnSpc>
              <a:spcBef>
                <a:spcPts val="0"/>
              </a:spcBef>
              <a:spcAft>
                <a:spcPts val="0"/>
              </a:spcAft>
              <a:buClr>
                <a:srgbClr val="4A6D4F"/>
              </a:buClr>
              <a:buSzPts val="1100"/>
              <a:buFont typeface="Calibri"/>
              <a:buChar char="●"/>
            </a:pPr>
            <a:r>
              <a:rPr lang="en">
                <a:solidFill>
                  <a:srgbClr val="4A6D4F"/>
                </a:solidFill>
                <a:latin typeface="Calibri"/>
                <a:ea typeface="Calibri"/>
                <a:cs typeface="Calibri"/>
                <a:sym typeface="Calibri"/>
              </a:rPr>
              <a:t>To ensure that there is no customer dissatisfaction, all internal found defects and ease of use problems to be addressed immediately</a:t>
            </a:r>
            <a:r>
              <a:rPr lang="en" baseline="30000">
                <a:solidFill>
                  <a:srgbClr val="4A6D4F"/>
                </a:solidFill>
                <a:latin typeface="Calibri"/>
                <a:ea typeface="Calibri"/>
                <a:cs typeface="Calibri"/>
                <a:sym typeface="Calibri"/>
              </a:rPr>
              <a:t>[1]</a:t>
            </a:r>
            <a:r>
              <a:rPr lang="en">
                <a:solidFill>
                  <a:srgbClr val="4A6D4F"/>
                </a:solidFill>
                <a:latin typeface="Calibri"/>
                <a:ea typeface="Calibri"/>
                <a:cs typeface="Calibri"/>
                <a:sym typeface="Calibri"/>
              </a:rPr>
              <a:t>.</a:t>
            </a:r>
            <a:endParaRPr baseline="30000">
              <a:solidFill>
                <a:srgbClr val="4A6D4F"/>
              </a:solidFill>
              <a:latin typeface="Calibri"/>
              <a:ea typeface="Calibri"/>
              <a:cs typeface="Calibri"/>
              <a:sym typeface="Calibri"/>
            </a:endParaRPr>
          </a:p>
          <a:p>
            <a:pPr marL="114300" lvl="0" indent="-127000" algn="l" rtl="0">
              <a:lnSpc>
                <a:spcPct val="115000"/>
              </a:lnSpc>
              <a:spcBef>
                <a:spcPts val="0"/>
              </a:spcBef>
              <a:spcAft>
                <a:spcPts val="0"/>
              </a:spcAft>
              <a:buClr>
                <a:srgbClr val="4A6D4F"/>
              </a:buClr>
              <a:buSzPts val="1100"/>
              <a:buFont typeface="Calibri"/>
              <a:buChar char="●"/>
            </a:pPr>
            <a:r>
              <a:rPr lang="en">
                <a:solidFill>
                  <a:srgbClr val="4A6D4F"/>
                </a:solidFill>
                <a:latin typeface="Calibri"/>
                <a:ea typeface="Calibri"/>
                <a:cs typeface="Calibri"/>
                <a:sym typeface="Calibri"/>
              </a:rPr>
              <a:t>For data security, testing at the firewall level is needed to prevent any kinds of data leak.</a:t>
            </a:r>
            <a:endParaRPr>
              <a:highlight>
                <a:srgbClr val="FFFFFF"/>
              </a:highlight>
              <a:latin typeface="Calibri"/>
              <a:ea typeface="Calibri"/>
              <a:cs typeface="Calibri"/>
              <a:sym typeface="Calibri"/>
            </a:endParaRPr>
          </a:p>
        </p:txBody>
      </p:sp>
      <p:sp>
        <p:nvSpPr>
          <p:cNvPr id="913" name="Google Shape;913;p58"/>
          <p:cNvSpPr txBox="1">
            <a:spLocks noGrp="1"/>
          </p:cNvSpPr>
          <p:nvPr>
            <p:ph type="title" idx="2"/>
          </p:nvPr>
        </p:nvSpPr>
        <p:spPr>
          <a:xfrm>
            <a:off x="-356000" y="-18275"/>
            <a:ext cx="3015300" cy="73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a:t>Test Goals</a:t>
            </a:r>
            <a:endParaRPr sz="3200"/>
          </a:p>
        </p:txBody>
      </p:sp>
      <p:sp>
        <p:nvSpPr>
          <p:cNvPr id="914" name="Google Shape;914;p58"/>
          <p:cNvSpPr txBox="1">
            <a:spLocks noGrp="1"/>
          </p:cNvSpPr>
          <p:nvPr>
            <p:ph type="title" idx="2"/>
          </p:nvPr>
        </p:nvSpPr>
        <p:spPr>
          <a:xfrm>
            <a:off x="4936925" y="-94475"/>
            <a:ext cx="3015300" cy="73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t>Test Strategy</a:t>
            </a:r>
            <a:endParaRPr sz="3200"/>
          </a:p>
        </p:txBody>
      </p:sp>
      <p:sp>
        <p:nvSpPr>
          <p:cNvPr id="915" name="Google Shape;915;p58"/>
          <p:cNvSpPr txBox="1"/>
          <p:nvPr/>
        </p:nvSpPr>
        <p:spPr>
          <a:xfrm>
            <a:off x="3960650" y="558825"/>
            <a:ext cx="4943400" cy="2724300"/>
          </a:xfrm>
          <a:prstGeom prst="rect">
            <a:avLst/>
          </a:prstGeom>
          <a:noFill/>
          <a:ln>
            <a:noFill/>
          </a:ln>
        </p:spPr>
        <p:txBody>
          <a:bodyPr spcFirstLastPara="1" wrap="square" lIns="91425" tIns="91425" rIns="91425" bIns="91425" anchor="t" anchorCtr="0">
            <a:spAutoFit/>
          </a:bodyPr>
          <a:lstStyle/>
          <a:p>
            <a:pPr marL="114300" lvl="0" indent="-127000" algn="l" rtl="0">
              <a:lnSpc>
                <a:spcPct val="100000"/>
              </a:lnSpc>
              <a:spcBef>
                <a:spcPts val="0"/>
              </a:spcBef>
              <a:spcAft>
                <a:spcPts val="0"/>
              </a:spcAft>
              <a:buClr>
                <a:schemeClr val="accent2"/>
              </a:buClr>
              <a:buSzPts val="1100"/>
              <a:buFont typeface="Arial"/>
              <a:buChar char="●"/>
            </a:pPr>
            <a:r>
              <a:rPr lang="en" sz="1100" b="1">
                <a:solidFill>
                  <a:schemeClr val="accent2"/>
                </a:solidFill>
                <a:latin typeface="Calibri"/>
                <a:ea typeface="Calibri"/>
                <a:cs typeface="Calibri"/>
                <a:sym typeface="Calibri"/>
              </a:rPr>
              <a:t>Identify testable requirements</a:t>
            </a:r>
            <a:r>
              <a:rPr lang="en" sz="1100" b="1" baseline="30000">
                <a:solidFill>
                  <a:schemeClr val="accent2"/>
                </a:solidFill>
                <a:latin typeface="Calibri"/>
                <a:ea typeface="Calibri"/>
                <a:cs typeface="Calibri"/>
                <a:sym typeface="Calibri"/>
              </a:rPr>
              <a:t>[2]</a:t>
            </a:r>
            <a:r>
              <a:rPr lang="en" sz="1100" b="1">
                <a:solidFill>
                  <a:schemeClr val="accent2"/>
                </a:solidFill>
                <a:latin typeface="Calibri"/>
                <a:ea typeface="Calibri"/>
                <a:cs typeface="Calibri"/>
                <a:sym typeface="Calibri"/>
              </a:rPr>
              <a:t>.</a:t>
            </a:r>
            <a:r>
              <a:rPr lang="en" sz="1100">
                <a:solidFill>
                  <a:schemeClr val="accent2"/>
                </a:solidFill>
                <a:latin typeface="Calibri"/>
                <a:ea typeface="Calibri"/>
                <a:cs typeface="Calibri"/>
                <a:sym typeface="Calibri"/>
              </a:rPr>
              <a:t> Identify the scope and purpose of testing before starting the test process.</a:t>
            </a:r>
            <a:endParaRPr sz="1100">
              <a:solidFill>
                <a:schemeClr val="accent2"/>
              </a:solidFill>
              <a:latin typeface="Calibri"/>
              <a:ea typeface="Calibri"/>
              <a:cs typeface="Calibri"/>
              <a:sym typeface="Calibri"/>
            </a:endParaRPr>
          </a:p>
          <a:p>
            <a:pPr marL="114300" lvl="0" indent="-127000" algn="l" rtl="0">
              <a:lnSpc>
                <a:spcPct val="100000"/>
              </a:lnSpc>
              <a:spcBef>
                <a:spcPts val="0"/>
              </a:spcBef>
              <a:spcAft>
                <a:spcPts val="0"/>
              </a:spcAft>
              <a:buClr>
                <a:schemeClr val="accent2"/>
              </a:buClr>
              <a:buSzPts val="1100"/>
              <a:buFont typeface="Arial"/>
              <a:buChar char="●"/>
            </a:pPr>
            <a:r>
              <a:rPr lang="en" sz="1100" b="1">
                <a:solidFill>
                  <a:schemeClr val="accent2"/>
                </a:solidFill>
                <a:latin typeface="Calibri"/>
                <a:ea typeface="Calibri"/>
                <a:cs typeface="Calibri"/>
                <a:sym typeface="Calibri"/>
              </a:rPr>
              <a:t>Customer requirement</a:t>
            </a:r>
            <a:r>
              <a:rPr lang="en" sz="1100" b="1" baseline="30000">
                <a:solidFill>
                  <a:schemeClr val="accent2"/>
                </a:solidFill>
                <a:latin typeface="Calibri"/>
                <a:ea typeface="Calibri"/>
                <a:cs typeface="Calibri"/>
                <a:sym typeface="Calibri"/>
              </a:rPr>
              <a:t>[2]</a:t>
            </a:r>
            <a:r>
              <a:rPr lang="en" sz="1100" b="1">
                <a:solidFill>
                  <a:schemeClr val="accent2"/>
                </a:solidFill>
                <a:latin typeface="Calibri"/>
                <a:ea typeface="Calibri"/>
                <a:cs typeface="Calibri"/>
                <a:sym typeface="Calibri"/>
              </a:rPr>
              <a:t>.</a:t>
            </a:r>
            <a:r>
              <a:rPr lang="en" sz="1100">
                <a:solidFill>
                  <a:schemeClr val="accent2"/>
                </a:solidFill>
                <a:latin typeface="Calibri"/>
                <a:ea typeface="Calibri"/>
                <a:cs typeface="Calibri"/>
                <a:sym typeface="Calibri"/>
              </a:rPr>
              <a:t> Each test case should be written keeping the client’s requirements in mind.</a:t>
            </a:r>
            <a:endParaRPr sz="1100">
              <a:solidFill>
                <a:schemeClr val="accent2"/>
              </a:solidFill>
              <a:latin typeface="Calibri"/>
              <a:ea typeface="Calibri"/>
              <a:cs typeface="Calibri"/>
              <a:sym typeface="Calibri"/>
            </a:endParaRPr>
          </a:p>
          <a:p>
            <a:pPr marL="114300" lvl="0" indent="-127000" algn="l" rtl="0">
              <a:lnSpc>
                <a:spcPct val="100000"/>
              </a:lnSpc>
              <a:spcBef>
                <a:spcPts val="0"/>
              </a:spcBef>
              <a:spcAft>
                <a:spcPts val="0"/>
              </a:spcAft>
              <a:buClr>
                <a:schemeClr val="accent2"/>
              </a:buClr>
              <a:buSzPts val="1100"/>
              <a:buFont typeface="Arial"/>
              <a:buChar char="●"/>
            </a:pPr>
            <a:r>
              <a:rPr lang="en" sz="1100" b="1">
                <a:solidFill>
                  <a:schemeClr val="accent2"/>
                </a:solidFill>
                <a:latin typeface="Calibri"/>
                <a:ea typeface="Calibri"/>
                <a:cs typeface="Calibri"/>
                <a:sym typeface="Calibri"/>
              </a:rPr>
              <a:t>Management and review of test cases</a:t>
            </a:r>
            <a:r>
              <a:rPr lang="en" sz="1100" b="1" baseline="30000">
                <a:solidFill>
                  <a:schemeClr val="accent2"/>
                </a:solidFill>
                <a:latin typeface="Calibri"/>
                <a:ea typeface="Calibri"/>
                <a:cs typeface="Calibri"/>
                <a:sym typeface="Calibri"/>
              </a:rPr>
              <a:t>[2]</a:t>
            </a:r>
            <a:r>
              <a:rPr lang="en" sz="1100" b="1">
                <a:solidFill>
                  <a:schemeClr val="accent2"/>
                </a:solidFill>
                <a:latin typeface="Calibri"/>
                <a:ea typeface="Calibri"/>
                <a:cs typeface="Calibri"/>
                <a:sym typeface="Calibri"/>
              </a:rPr>
              <a:t>.</a:t>
            </a:r>
            <a:r>
              <a:rPr lang="en" sz="1100">
                <a:solidFill>
                  <a:schemeClr val="accent2"/>
                </a:solidFill>
                <a:latin typeface="Calibri"/>
                <a:ea typeface="Calibri"/>
                <a:cs typeface="Calibri"/>
                <a:sym typeface="Calibri"/>
              </a:rPr>
              <a:t> Each test case must have a unique name to help classify, track, and review test cases at later stages. All test cases will be reviewed internally and with CSPO. All the bugs will be reported on JIRA.</a:t>
            </a:r>
            <a:endParaRPr sz="1100">
              <a:solidFill>
                <a:schemeClr val="accent2"/>
              </a:solidFill>
              <a:latin typeface="Calibri"/>
              <a:ea typeface="Calibri"/>
              <a:cs typeface="Calibri"/>
              <a:sym typeface="Calibri"/>
            </a:endParaRPr>
          </a:p>
          <a:p>
            <a:pPr marL="114300" lvl="0" indent="-127000" algn="l" rtl="0">
              <a:lnSpc>
                <a:spcPct val="100000"/>
              </a:lnSpc>
              <a:spcBef>
                <a:spcPts val="0"/>
              </a:spcBef>
              <a:spcAft>
                <a:spcPts val="0"/>
              </a:spcAft>
              <a:buClr>
                <a:schemeClr val="accent2"/>
              </a:buClr>
              <a:buSzPts val="1100"/>
              <a:buFont typeface="Arial"/>
              <a:buChar char="●"/>
            </a:pPr>
            <a:r>
              <a:rPr lang="en" sz="1100" b="1">
                <a:solidFill>
                  <a:schemeClr val="accent2"/>
                </a:solidFill>
                <a:latin typeface="Calibri"/>
                <a:ea typeface="Calibri"/>
                <a:cs typeface="Calibri"/>
                <a:sym typeface="Calibri"/>
              </a:rPr>
              <a:t>Test cases should be maintainable</a:t>
            </a:r>
            <a:r>
              <a:rPr lang="en" sz="1100" b="1" baseline="30000">
                <a:solidFill>
                  <a:schemeClr val="accent2"/>
                </a:solidFill>
                <a:latin typeface="Calibri"/>
                <a:ea typeface="Calibri"/>
                <a:cs typeface="Calibri"/>
                <a:sym typeface="Calibri"/>
              </a:rPr>
              <a:t>[2]</a:t>
            </a:r>
            <a:r>
              <a:rPr lang="en" sz="1100" b="1">
                <a:solidFill>
                  <a:schemeClr val="accent2"/>
                </a:solidFill>
                <a:latin typeface="Calibri"/>
                <a:ea typeface="Calibri"/>
                <a:cs typeface="Calibri"/>
                <a:sym typeface="Calibri"/>
              </a:rPr>
              <a:t>.</a:t>
            </a:r>
            <a:r>
              <a:rPr lang="en" sz="1100">
                <a:solidFill>
                  <a:schemeClr val="accent2"/>
                </a:solidFill>
                <a:latin typeface="Calibri"/>
                <a:ea typeface="Calibri"/>
                <a:cs typeface="Calibri"/>
                <a:sym typeface="Calibri"/>
              </a:rPr>
              <a:t> If requirements change, a tester must be able to adjust a test case.</a:t>
            </a:r>
            <a:endParaRPr sz="1100">
              <a:solidFill>
                <a:schemeClr val="accent2"/>
              </a:solidFill>
              <a:latin typeface="Calibri"/>
              <a:ea typeface="Calibri"/>
              <a:cs typeface="Calibri"/>
              <a:sym typeface="Calibri"/>
            </a:endParaRPr>
          </a:p>
          <a:p>
            <a:pPr marL="114300" lvl="0" indent="-127000" algn="l" rtl="0">
              <a:lnSpc>
                <a:spcPct val="100000"/>
              </a:lnSpc>
              <a:spcBef>
                <a:spcPts val="0"/>
              </a:spcBef>
              <a:spcAft>
                <a:spcPts val="0"/>
              </a:spcAft>
              <a:buClr>
                <a:schemeClr val="accent2"/>
              </a:buClr>
              <a:buSzPts val="1100"/>
              <a:buFont typeface="Arial"/>
              <a:buChar char="●"/>
            </a:pPr>
            <a:r>
              <a:rPr lang="en" sz="1100" b="1">
                <a:solidFill>
                  <a:schemeClr val="accent2"/>
                </a:solidFill>
                <a:latin typeface="Calibri"/>
                <a:ea typeface="Calibri"/>
                <a:cs typeface="Calibri"/>
                <a:sym typeface="Calibri"/>
              </a:rPr>
              <a:t>Timely testing. </a:t>
            </a:r>
            <a:r>
              <a:rPr lang="en" sz="1100">
                <a:solidFill>
                  <a:schemeClr val="accent2"/>
                </a:solidFill>
                <a:latin typeface="Calibri"/>
                <a:ea typeface="Calibri"/>
                <a:cs typeface="Calibri"/>
                <a:sym typeface="Calibri"/>
              </a:rPr>
              <a:t>Testing will be done at regular intervals both in the day and night to ensure that all newly built code is monitored. </a:t>
            </a:r>
            <a:endParaRPr sz="1100">
              <a:solidFill>
                <a:schemeClr val="accent2"/>
              </a:solidFill>
              <a:latin typeface="Calibri"/>
              <a:ea typeface="Calibri"/>
              <a:cs typeface="Calibri"/>
              <a:sym typeface="Calibri"/>
            </a:endParaRPr>
          </a:p>
          <a:p>
            <a:pPr marL="114300" lvl="0" indent="-127000" algn="l" rtl="0">
              <a:lnSpc>
                <a:spcPct val="100000"/>
              </a:lnSpc>
              <a:spcBef>
                <a:spcPts val="0"/>
              </a:spcBef>
              <a:spcAft>
                <a:spcPts val="0"/>
              </a:spcAft>
              <a:buClr>
                <a:schemeClr val="accent2"/>
              </a:buClr>
              <a:buSzPts val="1100"/>
              <a:buFont typeface="Oxygen Light"/>
              <a:buChar char="●"/>
            </a:pPr>
            <a:r>
              <a:rPr lang="en" sz="1100" b="1">
                <a:solidFill>
                  <a:schemeClr val="accent2"/>
                </a:solidFill>
                <a:latin typeface="Calibri"/>
                <a:ea typeface="Calibri"/>
                <a:cs typeface="Calibri"/>
                <a:sym typeface="Calibri"/>
              </a:rPr>
              <a:t>Testing tools</a:t>
            </a:r>
            <a:r>
              <a:rPr lang="en" sz="1100">
                <a:solidFill>
                  <a:schemeClr val="accent2"/>
                </a:solidFill>
                <a:latin typeface="Calibri"/>
                <a:ea typeface="Calibri"/>
                <a:cs typeface="Calibri"/>
                <a:sym typeface="Calibri"/>
              </a:rPr>
              <a:t>.Automation testing will be done using SQL.</a:t>
            </a:r>
            <a:endParaRPr sz="1100">
              <a:solidFill>
                <a:schemeClr val="accent2"/>
              </a:solidFill>
              <a:latin typeface="Calibri"/>
              <a:ea typeface="Calibri"/>
              <a:cs typeface="Calibri"/>
              <a:sym typeface="Calibri"/>
            </a:endParaRPr>
          </a:p>
          <a:p>
            <a:pPr marL="0" lvl="0" indent="0" algn="l" rtl="0">
              <a:spcBef>
                <a:spcPts val="0"/>
              </a:spcBef>
              <a:spcAft>
                <a:spcPts val="0"/>
              </a:spcAft>
              <a:buNone/>
            </a:pPr>
            <a:endParaRPr sz="1100">
              <a:solidFill>
                <a:schemeClr val="accent2"/>
              </a:solidFill>
              <a:latin typeface="Calibri"/>
              <a:ea typeface="Calibri"/>
              <a:cs typeface="Calibri"/>
              <a:sym typeface="Calibri"/>
            </a:endParaRPr>
          </a:p>
          <a:p>
            <a:pPr marL="457200" lvl="0" indent="0" algn="l" rtl="0">
              <a:spcBef>
                <a:spcPts val="0"/>
              </a:spcBef>
              <a:spcAft>
                <a:spcPts val="0"/>
              </a:spcAft>
              <a:buNone/>
            </a:pPr>
            <a:endParaRPr sz="1100">
              <a:solidFill>
                <a:schemeClr val="accent2"/>
              </a:solidFill>
              <a:latin typeface="Calibri"/>
              <a:ea typeface="Calibri"/>
              <a:cs typeface="Calibri"/>
              <a:sym typeface="Calibri"/>
            </a:endParaRPr>
          </a:p>
          <a:p>
            <a:pPr marL="457200" lvl="0" indent="0" algn="l" rtl="0">
              <a:lnSpc>
                <a:spcPct val="100000"/>
              </a:lnSpc>
              <a:spcBef>
                <a:spcPts val="0"/>
              </a:spcBef>
              <a:spcAft>
                <a:spcPts val="0"/>
              </a:spcAft>
              <a:buNone/>
            </a:pPr>
            <a:endParaRPr sz="1100">
              <a:solidFill>
                <a:schemeClr val="accent2"/>
              </a:solidFill>
              <a:latin typeface="Calibri"/>
              <a:ea typeface="Calibri"/>
              <a:cs typeface="Calibri"/>
              <a:sym typeface="Calibri"/>
            </a:endParaRPr>
          </a:p>
        </p:txBody>
      </p:sp>
      <p:sp>
        <p:nvSpPr>
          <p:cNvPr id="916" name="Google Shape;916;p58"/>
          <p:cNvSpPr txBox="1"/>
          <p:nvPr/>
        </p:nvSpPr>
        <p:spPr>
          <a:xfrm>
            <a:off x="-38100" y="4700225"/>
            <a:ext cx="9255000" cy="48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600">
                <a:solidFill>
                  <a:schemeClr val="dk1"/>
                </a:solidFill>
              </a:rPr>
              <a:t>[1] </a:t>
            </a:r>
            <a:r>
              <a:rPr lang="en" sz="600">
                <a:solidFill>
                  <a:schemeClr val="dk1"/>
                </a:solidFill>
                <a:uFill>
                  <a:noFill/>
                </a:uFill>
                <a:hlinkClick r:id="rId3">
                  <a:extLst>
                    <a:ext uri="{A12FA001-AC4F-418D-AE19-62706E023703}">
                      <ahyp:hlinkClr xmlns:ahyp="http://schemas.microsoft.com/office/drawing/2018/hyperlinkcolor" val="tx"/>
                    </a:ext>
                  </a:extLst>
                </a:hlinkClick>
              </a:rPr>
              <a:t>Pradeep Parthiban</a:t>
            </a:r>
            <a:r>
              <a:rPr lang="en" sz="600">
                <a:solidFill>
                  <a:schemeClr val="dk1"/>
                </a:solidFill>
              </a:rPr>
              <a:t>, “7 Reasons Why Software Testing is Important” (14th Apr. 2021), (</a:t>
            </a:r>
            <a:r>
              <a:rPr lang="en" sz="600" u="sng">
                <a:solidFill>
                  <a:srgbClr val="1155CC"/>
                </a:solidFill>
                <a:hlinkClick r:id="rId4">
                  <a:extLst>
                    <a:ext uri="{A12FA001-AC4F-418D-AE19-62706E023703}">
                      <ahyp:hlinkClr xmlns:ahyp="http://schemas.microsoft.com/office/drawing/2018/hyperlinkcolor" val="tx"/>
                    </a:ext>
                  </a:extLst>
                </a:hlinkClick>
              </a:rPr>
              <a:t>https://www.indiumsoftware.com/blog/why-software-testing/</a:t>
            </a:r>
            <a:r>
              <a:rPr lang="en" sz="600">
                <a:solidFill>
                  <a:schemeClr val="dk1"/>
                </a:solidFill>
              </a:rPr>
              <a:t>) </a:t>
            </a:r>
            <a:endParaRPr sz="600" u="sng">
              <a:solidFill>
                <a:schemeClr val="dk1"/>
              </a:solidFill>
            </a:endParaRPr>
          </a:p>
          <a:p>
            <a:pPr marL="0" lvl="0" indent="0" algn="l" rtl="0">
              <a:lnSpc>
                <a:spcPct val="115000"/>
              </a:lnSpc>
              <a:spcBef>
                <a:spcPts val="0"/>
              </a:spcBef>
              <a:spcAft>
                <a:spcPts val="0"/>
              </a:spcAft>
              <a:buNone/>
            </a:pPr>
            <a:r>
              <a:rPr lang="en" sz="600">
                <a:solidFill>
                  <a:schemeClr val="dk1"/>
                </a:solidFill>
              </a:rPr>
              <a:t>[2] Altexsoft “11 Ways to Improve Software Testing through Planning, Work Environment, Automated Testing, and Reporting” (feb. 2021) </a:t>
            </a:r>
            <a:r>
              <a:rPr lang="en" sz="600" u="sng">
                <a:solidFill>
                  <a:srgbClr val="1155CC"/>
                </a:solidFill>
                <a:hlinkClick r:id="rId5">
                  <a:extLst>
                    <a:ext uri="{A12FA001-AC4F-418D-AE19-62706E023703}">
                      <ahyp:hlinkClr xmlns:ahyp="http://schemas.microsoft.com/office/drawing/2018/hyperlinkcolor" val="tx"/>
                    </a:ext>
                  </a:extLst>
                </a:hlinkClick>
              </a:rPr>
              <a:t>https://www.altexsoft.com/blog/engineering/software-testing-qa-best-practices/</a:t>
            </a:r>
            <a:r>
              <a:rPr lang="en" sz="600">
                <a:solidFill>
                  <a:srgbClr val="1155CC"/>
                </a:solidFill>
              </a:rPr>
              <a:t> </a:t>
            </a:r>
            <a:endParaRPr sz="600">
              <a:solidFill>
                <a:srgbClr val="1155CC"/>
              </a:solidFill>
            </a:endParaRPr>
          </a:p>
          <a:p>
            <a:pPr marL="0" lvl="0" indent="0" algn="l" rtl="0">
              <a:lnSpc>
                <a:spcPct val="115000"/>
              </a:lnSpc>
              <a:spcBef>
                <a:spcPts val="0"/>
              </a:spcBef>
              <a:spcAft>
                <a:spcPts val="0"/>
              </a:spcAft>
              <a:buNone/>
            </a:pPr>
            <a:r>
              <a:rPr lang="en" sz="600">
                <a:solidFill>
                  <a:schemeClr val="dk1"/>
                </a:solidFill>
              </a:rPr>
              <a:t>[3] Professor’s notes “MSIS2606 28May2022 Testing.pdf”</a:t>
            </a:r>
            <a:r>
              <a:rPr lang="en" sz="600" u="sng">
                <a:solidFill>
                  <a:schemeClr val="dk1"/>
                </a:solidFill>
              </a:rPr>
              <a:t> </a:t>
            </a:r>
            <a:endParaRPr sz="600" u="sng">
              <a:solidFill>
                <a:schemeClr val="dk1"/>
              </a:solidFill>
            </a:endParaRPr>
          </a:p>
        </p:txBody>
      </p:sp>
      <p:sp>
        <p:nvSpPr>
          <p:cNvPr id="917" name="Google Shape;917;p58"/>
          <p:cNvSpPr txBox="1">
            <a:spLocks noGrp="1"/>
          </p:cNvSpPr>
          <p:nvPr>
            <p:ph type="title" idx="2"/>
          </p:nvPr>
        </p:nvSpPr>
        <p:spPr>
          <a:xfrm>
            <a:off x="53250" y="2698800"/>
            <a:ext cx="5625900" cy="73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t>Practices for Testing:  </a:t>
            </a:r>
            <a:endParaRPr sz="3200"/>
          </a:p>
        </p:txBody>
      </p:sp>
      <p:sp>
        <p:nvSpPr>
          <p:cNvPr id="918" name="Google Shape;918;p58"/>
          <p:cNvSpPr txBox="1"/>
          <p:nvPr/>
        </p:nvSpPr>
        <p:spPr>
          <a:xfrm>
            <a:off x="0" y="3229875"/>
            <a:ext cx="8108400" cy="1539300"/>
          </a:xfrm>
          <a:prstGeom prst="rect">
            <a:avLst/>
          </a:prstGeom>
          <a:noFill/>
          <a:ln>
            <a:noFill/>
          </a:ln>
        </p:spPr>
        <p:txBody>
          <a:bodyPr spcFirstLastPara="1" wrap="square" lIns="91425" tIns="91425" rIns="91425" bIns="91425" anchor="t" anchorCtr="0">
            <a:spAutoFit/>
          </a:bodyPr>
          <a:lstStyle/>
          <a:p>
            <a:pPr marL="228600" lvl="0" indent="-127000" algn="l" rtl="0">
              <a:lnSpc>
                <a:spcPct val="100000"/>
              </a:lnSpc>
              <a:spcBef>
                <a:spcPts val="0"/>
              </a:spcBef>
              <a:spcAft>
                <a:spcPts val="0"/>
              </a:spcAft>
              <a:buClr>
                <a:srgbClr val="4A6D4F"/>
              </a:buClr>
              <a:buSzPts val="1100"/>
              <a:buChar char="●"/>
            </a:pPr>
            <a:r>
              <a:rPr lang="en" sz="1100" b="1">
                <a:solidFill>
                  <a:srgbClr val="4A6D4F"/>
                </a:solidFill>
              </a:rPr>
              <a:t>Gray-box testing</a:t>
            </a:r>
            <a:r>
              <a:rPr lang="en" sz="1100">
                <a:solidFill>
                  <a:srgbClr val="4A6D4F"/>
                </a:solidFill>
              </a:rPr>
              <a:t>: Testing with some knowledge of architecture and high-level design</a:t>
            </a:r>
            <a:r>
              <a:rPr lang="en" sz="1100" baseline="30000">
                <a:solidFill>
                  <a:srgbClr val="4A6D4F"/>
                </a:solidFill>
              </a:rPr>
              <a:t>[3]</a:t>
            </a:r>
            <a:endParaRPr sz="1100" baseline="30000">
              <a:solidFill>
                <a:srgbClr val="4A6D4F"/>
              </a:solidFill>
            </a:endParaRPr>
          </a:p>
          <a:p>
            <a:pPr marL="228600" lvl="0" indent="-127000" algn="l" rtl="0">
              <a:lnSpc>
                <a:spcPct val="100000"/>
              </a:lnSpc>
              <a:spcBef>
                <a:spcPts val="0"/>
              </a:spcBef>
              <a:spcAft>
                <a:spcPts val="0"/>
              </a:spcAft>
              <a:buClr>
                <a:srgbClr val="4A6D4F"/>
              </a:buClr>
              <a:buSzPts val="1100"/>
              <a:buChar char="●"/>
            </a:pPr>
            <a:r>
              <a:rPr lang="en" sz="1100">
                <a:solidFill>
                  <a:srgbClr val="4A6D4F"/>
                </a:solidFill>
              </a:rPr>
              <a:t>Tests should be traceable to requirements</a:t>
            </a:r>
            <a:r>
              <a:rPr lang="en" sz="1100" baseline="30000">
                <a:solidFill>
                  <a:srgbClr val="4A6D4F"/>
                </a:solidFill>
              </a:rPr>
              <a:t>[3]</a:t>
            </a:r>
            <a:endParaRPr sz="1100" baseline="30000">
              <a:solidFill>
                <a:srgbClr val="4A6D4F"/>
              </a:solidFill>
            </a:endParaRPr>
          </a:p>
          <a:p>
            <a:pPr marL="228600" lvl="0" indent="-127000" algn="l" rtl="0">
              <a:lnSpc>
                <a:spcPct val="100000"/>
              </a:lnSpc>
              <a:spcBef>
                <a:spcPts val="0"/>
              </a:spcBef>
              <a:spcAft>
                <a:spcPts val="0"/>
              </a:spcAft>
              <a:buClr>
                <a:srgbClr val="4A6D4F"/>
              </a:buClr>
              <a:buSzPts val="1100"/>
              <a:buChar char="●"/>
            </a:pPr>
            <a:r>
              <a:rPr lang="en" sz="1100">
                <a:solidFill>
                  <a:srgbClr val="4A6D4F"/>
                </a:solidFill>
              </a:rPr>
              <a:t>Tests to be developed before testing begins</a:t>
            </a:r>
            <a:r>
              <a:rPr lang="en" sz="1100" baseline="30000">
                <a:solidFill>
                  <a:srgbClr val="4A6D4F"/>
                </a:solidFill>
              </a:rPr>
              <a:t>[3]</a:t>
            </a:r>
            <a:r>
              <a:rPr lang="en" sz="1100">
                <a:solidFill>
                  <a:srgbClr val="4A6D4F"/>
                </a:solidFill>
              </a:rPr>
              <a:t> </a:t>
            </a:r>
            <a:endParaRPr sz="1100" baseline="30000">
              <a:solidFill>
                <a:srgbClr val="4A6D4F"/>
              </a:solidFill>
            </a:endParaRPr>
          </a:p>
          <a:p>
            <a:pPr marL="228600" lvl="0" indent="-127000" algn="l" rtl="0">
              <a:lnSpc>
                <a:spcPct val="100000"/>
              </a:lnSpc>
              <a:spcBef>
                <a:spcPts val="0"/>
              </a:spcBef>
              <a:spcAft>
                <a:spcPts val="0"/>
              </a:spcAft>
              <a:buClr>
                <a:srgbClr val="4A6D4F"/>
              </a:buClr>
              <a:buSzPts val="1100"/>
              <a:buChar char="●"/>
            </a:pPr>
            <a:r>
              <a:rPr lang="en" sz="1100">
                <a:solidFill>
                  <a:srgbClr val="4A6D4F"/>
                </a:solidFill>
              </a:rPr>
              <a:t>Testers not same as developers</a:t>
            </a:r>
            <a:r>
              <a:rPr lang="en" sz="1100" baseline="30000">
                <a:solidFill>
                  <a:srgbClr val="4A6D4F"/>
                </a:solidFill>
              </a:rPr>
              <a:t>[3]</a:t>
            </a:r>
            <a:r>
              <a:rPr lang="en" sz="1100">
                <a:solidFill>
                  <a:srgbClr val="4A6D4F"/>
                </a:solidFill>
              </a:rPr>
              <a:t> </a:t>
            </a:r>
            <a:endParaRPr sz="1100" baseline="30000">
              <a:solidFill>
                <a:srgbClr val="4A6D4F"/>
              </a:solidFill>
            </a:endParaRPr>
          </a:p>
          <a:p>
            <a:pPr marL="228600" lvl="0" indent="-127000" algn="l" rtl="0">
              <a:lnSpc>
                <a:spcPct val="100000"/>
              </a:lnSpc>
              <a:spcBef>
                <a:spcPts val="0"/>
              </a:spcBef>
              <a:spcAft>
                <a:spcPts val="0"/>
              </a:spcAft>
              <a:buClr>
                <a:srgbClr val="4A6D4F"/>
              </a:buClr>
              <a:buSzPts val="1100"/>
              <a:buChar char="●"/>
            </a:pPr>
            <a:r>
              <a:rPr lang="en" sz="1100">
                <a:solidFill>
                  <a:srgbClr val="4A6D4F"/>
                </a:solidFill>
              </a:rPr>
              <a:t>Dev:Test Ratio - 4:1 - developers responsible for unit testing; and other testing done by specialised testers. Ratio is high as automated scripts are leveraged for testing</a:t>
            </a:r>
            <a:r>
              <a:rPr lang="en" sz="1100" baseline="30000">
                <a:solidFill>
                  <a:srgbClr val="4A6D4F"/>
                </a:solidFill>
              </a:rPr>
              <a:t>[3]</a:t>
            </a:r>
            <a:r>
              <a:rPr lang="en" sz="1100">
                <a:solidFill>
                  <a:srgbClr val="4A6D4F"/>
                </a:solidFill>
              </a:rPr>
              <a:t> </a:t>
            </a:r>
            <a:endParaRPr sz="1100" baseline="30000">
              <a:solidFill>
                <a:srgbClr val="4A6D4F"/>
              </a:solidFill>
            </a:endParaRPr>
          </a:p>
          <a:p>
            <a:pPr marL="228600" lvl="0" indent="-127000" algn="l" rtl="0">
              <a:lnSpc>
                <a:spcPct val="100000"/>
              </a:lnSpc>
              <a:spcBef>
                <a:spcPts val="0"/>
              </a:spcBef>
              <a:spcAft>
                <a:spcPts val="0"/>
              </a:spcAft>
              <a:buClr>
                <a:srgbClr val="4A6D4F"/>
              </a:buClr>
              <a:buSzPts val="1100"/>
              <a:buChar char="●"/>
            </a:pPr>
            <a:r>
              <a:rPr lang="en" sz="1100">
                <a:solidFill>
                  <a:srgbClr val="4A6D4F"/>
                </a:solidFill>
              </a:rPr>
              <a:t>Tests should run to completion even when facing defects</a:t>
            </a:r>
            <a:r>
              <a:rPr lang="en" sz="1100" baseline="30000">
                <a:solidFill>
                  <a:srgbClr val="4A6D4F"/>
                </a:solidFill>
              </a:rPr>
              <a:t>[3]</a:t>
            </a:r>
            <a:r>
              <a:rPr lang="en" sz="1100">
                <a:solidFill>
                  <a:srgbClr val="4A6D4F"/>
                </a:solidFill>
              </a:rPr>
              <a:t> </a:t>
            </a:r>
            <a:endParaRPr sz="1100">
              <a:solidFill>
                <a:srgbClr val="4A6D4F"/>
              </a:solidFill>
            </a:endParaRPr>
          </a:p>
          <a:p>
            <a:pPr marL="228600" lvl="0" indent="-127000" algn="l" rtl="0">
              <a:lnSpc>
                <a:spcPct val="100000"/>
              </a:lnSpc>
              <a:spcBef>
                <a:spcPts val="0"/>
              </a:spcBef>
              <a:spcAft>
                <a:spcPts val="0"/>
              </a:spcAft>
              <a:buClr>
                <a:srgbClr val="4A6D4F"/>
              </a:buClr>
              <a:buSzPts val="1100"/>
              <a:buChar char="●"/>
            </a:pPr>
            <a:r>
              <a:rPr lang="en" sz="1100">
                <a:solidFill>
                  <a:srgbClr val="4A6D4F"/>
                </a:solidFill>
              </a:rPr>
              <a:t>Perform </a:t>
            </a:r>
            <a:r>
              <a:rPr lang="en" sz="1100" b="1">
                <a:solidFill>
                  <a:srgbClr val="4A6D4F"/>
                </a:solidFill>
              </a:rPr>
              <a:t>manual testing</a:t>
            </a:r>
            <a:r>
              <a:rPr lang="en" sz="1100">
                <a:solidFill>
                  <a:srgbClr val="4A6D4F"/>
                </a:solidFill>
              </a:rPr>
              <a:t> and </a:t>
            </a:r>
            <a:r>
              <a:rPr lang="en" sz="1100" b="1">
                <a:solidFill>
                  <a:srgbClr val="4A6D4F"/>
                </a:solidFill>
              </a:rPr>
              <a:t>automated testing </a:t>
            </a:r>
            <a:r>
              <a:rPr lang="en" sz="1100">
                <a:solidFill>
                  <a:srgbClr val="4A6D4F"/>
                </a:solidFill>
              </a:rPr>
              <a:t>concurrently</a:t>
            </a:r>
            <a:r>
              <a:rPr lang="en" sz="1100" baseline="30000">
                <a:solidFill>
                  <a:srgbClr val="4A6D4F"/>
                </a:solidFill>
              </a:rPr>
              <a:t>[3]</a:t>
            </a:r>
            <a:endParaRPr sz="1100">
              <a:solidFill>
                <a:srgbClr val="4A6D4F"/>
              </a:solidFill>
            </a:endParaRPr>
          </a:p>
        </p:txBody>
      </p:sp>
      <p:sp>
        <p:nvSpPr>
          <p:cNvPr id="919" name="Google Shape;919;p58"/>
          <p:cNvSpPr txBox="1"/>
          <p:nvPr/>
        </p:nvSpPr>
        <p:spPr>
          <a:xfrm>
            <a:off x="0" y="0"/>
            <a:ext cx="885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Simple</a:t>
            </a:r>
            <a:endParaRPr sz="1000">
              <a:latin typeface="Oxygen Light"/>
              <a:ea typeface="Oxygen Light"/>
              <a:cs typeface="Oxygen Light"/>
              <a:sym typeface="Oxygen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59"/>
          <p:cNvSpPr/>
          <p:nvPr/>
        </p:nvSpPr>
        <p:spPr>
          <a:xfrm>
            <a:off x="320450" y="614625"/>
            <a:ext cx="1920600" cy="2505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9"/>
          <p:cNvSpPr txBox="1">
            <a:spLocks noGrp="1"/>
          </p:cNvSpPr>
          <p:nvPr>
            <p:ph type="ctrTitle"/>
          </p:nvPr>
        </p:nvSpPr>
        <p:spPr>
          <a:xfrm>
            <a:off x="11075" y="603525"/>
            <a:ext cx="2515800" cy="25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accent2"/>
                </a:solidFill>
                <a:latin typeface="Arial"/>
                <a:ea typeface="Arial"/>
                <a:cs typeface="Arial"/>
                <a:sym typeface="Arial"/>
              </a:rPr>
              <a:t>Unit Testing Plan</a:t>
            </a:r>
            <a:endParaRPr sz="1700" b="1">
              <a:solidFill>
                <a:schemeClr val="accent2"/>
              </a:solidFill>
              <a:latin typeface="Arial"/>
              <a:ea typeface="Arial"/>
              <a:cs typeface="Arial"/>
              <a:sym typeface="Arial"/>
            </a:endParaRPr>
          </a:p>
        </p:txBody>
      </p:sp>
      <p:sp>
        <p:nvSpPr>
          <p:cNvPr id="926" name="Google Shape;926;p59"/>
          <p:cNvSpPr txBox="1">
            <a:spLocks noGrp="1"/>
          </p:cNvSpPr>
          <p:nvPr>
            <p:ph type="subTitle" idx="1"/>
          </p:nvPr>
        </p:nvSpPr>
        <p:spPr>
          <a:xfrm>
            <a:off x="41850" y="854025"/>
            <a:ext cx="2736000" cy="1644000"/>
          </a:xfrm>
          <a:prstGeom prst="rect">
            <a:avLst/>
          </a:prstGeom>
        </p:spPr>
        <p:txBody>
          <a:bodyPr spcFirstLastPara="1" wrap="square" lIns="91425" tIns="91425" rIns="91425" bIns="91425" anchor="t" anchorCtr="0">
            <a:noAutofit/>
          </a:bodyPr>
          <a:lstStyle/>
          <a:p>
            <a:pPr marL="114300" lvl="0" indent="-120650" algn="l" rtl="0">
              <a:lnSpc>
                <a:spcPct val="100000"/>
              </a:lnSpc>
              <a:spcBef>
                <a:spcPts val="0"/>
              </a:spcBef>
              <a:spcAft>
                <a:spcPts val="0"/>
              </a:spcAft>
              <a:buClr>
                <a:srgbClr val="4A6D4F"/>
              </a:buClr>
              <a:buSzPts val="1000"/>
              <a:buFont typeface="Calibri"/>
              <a:buChar char="●"/>
            </a:pPr>
            <a:r>
              <a:rPr lang="en" sz="1000">
                <a:solidFill>
                  <a:srgbClr val="4A6D4F"/>
                </a:solidFill>
                <a:latin typeface="Calibri"/>
                <a:ea typeface="Calibri"/>
                <a:cs typeface="Calibri"/>
                <a:sym typeface="Calibri"/>
              </a:rPr>
              <a:t>Developer is expected to verify that the modified code is being tested and results report should be attached to all commits and Jira ticket</a:t>
            </a:r>
            <a:r>
              <a:rPr lang="en" sz="1000" baseline="30000">
                <a:solidFill>
                  <a:srgbClr val="4A6D4F"/>
                </a:solidFill>
                <a:latin typeface="Calibri"/>
                <a:ea typeface="Calibri"/>
                <a:cs typeface="Calibri"/>
                <a:sym typeface="Calibri"/>
              </a:rPr>
              <a:t>[1]</a:t>
            </a:r>
            <a:endParaRPr sz="1000" baseline="30000">
              <a:solidFill>
                <a:srgbClr val="4A6D4F"/>
              </a:solidFill>
              <a:latin typeface="Calibri"/>
              <a:ea typeface="Calibri"/>
              <a:cs typeface="Calibri"/>
              <a:sym typeface="Calibri"/>
            </a:endParaRPr>
          </a:p>
          <a:p>
            <a:pPr marL="114300" lvl="0" indent="-120650" algn="l" rtl="0">
              <a:lnSpc>
                <a:spcPct val="100000"/>
              </a:lnSpc>
              <a:spcBef>
                <a:spcPts val="0"/>
              </a:spcBef>
              <a:spcAft>
                <a:spcPts val="0"/>
              </a:spcAft>
              <a:buClr>
                <a:srgbClr val="4A6D4F"/>
              </a:buClr>
              <a:buSzPts val="1000"/>
              <a:buFont typeface="Calibri"/>
              <a:buChar char="●"/>
            </a:pPr>
            <a:r>
              <a:rPr lang="en" sz="1000">
                <a:solidFill>
                  <a:srgbClr val="4A6D4F"/>
                </a:solidFill>
                <a:latin typeface="Calibri"/>
                <a:ea typeface="Calibri"/>
                <a:cs typeface="Calibri"/>
                <a:sym typeface="Calibri"/>
              </a:rPr>
              <a:t>Ex:  If null values are handled in a certain way in the main table, an original copy of the previous table consisting of null values must be recorded, and a report of before and after values must be attached to it’s JIRA ticket as a part of unit test report</a:t>
            </a:r>
            <a:endParaRPr sz="1000">
              <a:latin typeface="Calibri"/>
              <a:ea typeface="Calibri"/>
              <a:cs typeface="Calibri"/>
              <a:sym typeface="Calibri"/>
            </a:endParaRPr>
          </a:p>
        </p:txBody>
      </p:sp>
      <p:sp>
        <p:nvSpPr>
          <p:cNvPr id="927" name="Google Shape;927;p59"/>
          <p:cNvSpPr txBox="1">
            <a:spLocks noGrp="1"/>
          </p:cNvSpPr>
          <p:nvPr>
            <p:ph type="title" idx="2"/>
          </p:nvPr>
        </p:nvSpPr>
        <p:spPr>
          <a:xfrm>
            <a:off x="1153075" y="-10225"/>
            <a:ext cx="67308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Testing Methodology</a:t>
            </a:r>
            <a:endParaRPr/>
          </a:p>
        </p:txBody>
      </p:sp>
      <p:sp>
        <p:nvSpPr>
          <p:cNvPr id="928" name="Google Shape;928;p59"/>
          <p:cNvSpPr/>
          <p:nvPr/>
        </p:nvSpPr>
        <p:spPr>
          <a:xfrm>
            <a:off x="89312" y="2824425"/>
            <a:ext cx="2691600" cy="2505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9"/>
          <p:cNvSpPr txBox="1">
            <a:spLocks noGrp="1"/>
          </p:cNvSpPr>
          <p:nvPr>
            <p:ph type="ctrTitle"/>
          </p:nvPr>
        </p:nvSpPr>
        <p:spPr>
          <a:xfrm>
            <a:off x="-344300" y="2813325"/>
            <a:ext cx="3526200" cy="25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accent2"/>
                </a:solidFill>
                <a:latin typeface="Arial"/>
                <a:ea typeface="Arial"/>
                <a:cs typeface="Arial"/>
                <a:sym typeface="Arial"/>
              </a:rPr>
              <a:t>Functional Testing Plan</a:t>
            </a:r>
            <a:endParaRPr sz="1700" b="1">
              <a:solidFill>
                <a:schemeClr val="accent2"/>
              </a:solidFill>
              <a:latin typeface="Arial"/>
              <a:ea typeface="Arial"/>
              <a:cs typeface="Arial"/>
              <a:sym typeface="Arial"/>
            </a:endParaRPr>
          </a:p>
        </p:txBody>
      </p:sp>
      <p:sp>
        <p:nvSpPr>
          <p:cNvPr id="930" name="Google Shape;930;p59"/>
          <p:cNvSpPr txBox="1">
            <a:spLocks noGrp="1"/>
          </p:cNvSpPr>
          <p:nvPr>
            <p:ph type="subTitle" idx="1"/>
          </p:nvPr>
        </p:nvSpPr>
        <p:spPr>
          <a:xfrm>
            <a:off x="41850" y="3063825"/>
            <a:ext cx="2736000" cy="1870500"/>
          </a:xfrm>
          <a:prstGeom prst="rect">
            <a:avLst/>
          </a:prstGeom>
        </p:spPr>
        <p:txBody>
          <a:bodyPr spcFirstLastPara="1" wrap="square" lIns="91425" tIns="91425" rIns="91425" bIns="91425" anchor="t" anchorCtr="0">
            <a:noAutofit/>
          </a:bodyPr>
          <a:lstStyle/>
          <a:p>
            <a:pPr marL="114300" lvl="0" indent="-120650" algn="l" rtl="0">
              <a:lnSpc>
                <a:spcPct val="100000"/>
              </a:lnSpc>
              <a:spcBef>
                <a:spcPts val="0"/>
              </a:spcBef>
              <a:spcAft>
                <a:spcPts val="0"/>
              </a:spcAft>
              <a:buClr>
                <a:srgbClr val="4A6D4F"/>
              </a:buClr>
              <a:buSzPts val="1000"/>
              <a:buFont typeface="Calibri"/>
              <a:buChar char="●"/>
            </a:pPr>
            <a:r>
              <a:rPr lang="en" sz="1000">
                <a:solidFill>
                  <a:srgbClr val="4A6D4F"/>
                </a:solidFill>
                <a:latin typeface="Calibri"/>
                <a:ea typeface="Calibri"/>
                <a:cs typeface="Calibri"/>
                <a:sym typeface="Calibri"/>
              </a:rPr>
              <a:t>Decompose each user story to test acceptance criteria for each of them</a:t>
            </a:r>
            <a:endParaRPr sz="1000">
              <a:solidFill>
                <a:srgbClr val="4A6D4F"/>
              </a:solidFill>
              <a:latin typeface="Calibri"/>
              <a:ea typeface="Calibri"/>
              <a:cs typeface="Calibri"/>
              <a:sym typeface="Calibri"/>
            </a:endParaRPr>
          </a:p>
          <a:p>
            <a:pPr marL="114300" lvl="0" indent="-120650" algn="l" rtl="0">
              <a:lnSpc>
                <a:spcPct val="100000"/>
              </a:lnSpc>
              <a:spcBef>
                <a:spcPts val="0"/>
              </a:spcBef>
              <a:spcAft>
                <a:spcPts val="0"/>
              </a:spcAft>
              <a:buClr>
                <a:srgbClr val="4A6D4F"/>
              </a:buClr>
              <a:buSzPts val="1000"/>
              <a:buFont typeface="Arial"/>
              <a:buChar char="●"/>
            </a:pPr>
            <a:r>
              <a:rPr lang="en" sz="1000" b="1">
                <a:solidFill>
                  <a:srgbClr val="4A6D4F"/>
                </a:solidFill>
                <a:latin typeface="Calibri"/>
                <a:ea typeface="Calibri"/>
                <a:cs typeface="Calibri"/>
                <a:sym typeface="Calibri"/>
              </a:rPr>
              <a:t>Data Integrity testing</a:t>
            </a:r>
            <a:r>
              <a:rPr lang="en" sz="1000">
                <a:solidFill>
                  <a:srgbClr val="4A6D4F"/>
                </a:solidFill>
                <a:latin typeface="Calibri"/>
                <a:ea typeface="Calibri"/>
                <a:cs typeface="Calibri"/>
                <a:sym typeface="Calibri"/>
              </a:rPr>
              <a:t>: Migration of data from one place to another often results in data duplicacy and redundancy. Comparing data at the before and after location to test it’s integrity is of utmost importance.</a:t>
            </a:r>
            <a:endParaRPr sz="1000">
              <a:solidFill>
                <a:srgbClr val="4A6D4F"/>
              </a:solidFill>
              <a:latin typeface="Calibri"/>
              <a:ea typeface="Calibri"/>
              <a:cs typeface="Calibri"/>
              <a:sym typeface="Calibri"/>
            </a:endParaRPr>
          </a:p>
          <a:p>
            <a:pPr marL="114300" lvl="0" indent="-120650" algn="l" rtl="0">
              <a:lnSpc>
                <a:spcPct val="100000"/>
              </a:lnSpc>
              <a:spcBef>
                <a:spcPts val="0"/>
              </a:spcBef>
              <a:spcAft>
                <a:spcPts val="0"/>
              </a:spcAft>
              <a:buClr>
                <a:srgbClr val="4A6D4F"/>
              </a:buClr>
              <a:buSzPts val="1000"/>
              <a:buFont typeface="Calibri"/>
              <a:buChar char="●"/>
            </a:pPr>
            <a:r>
              <a:rPr lang="en" sz="1000">
                <a:solidFill>
                  <a:srgbClr val="4A6D4F"/>
                </a:solidFill>
                <a:latin typeface="Calibri"/>
                <a:ea typeface="Calibri"/>
                <a:cs typeface="Calibri"/>
                <a:sym typeface="Calibri"/>
              </a:rPr>
              <a:t>Before rectifying the data integrity, a report on before and after data is attached to it’s JIRA ticket.</a:t>
            </a:r>
            <a:endParaRPr sz="1000">
              <a:solidFill>
                <a:srgbClr val="4A6D4F"/>
              </a:solidFill>
              <a:latin typeface="Calibri"/>
              <a:ea typeface="Calibri"/>
              <a:cs typeface="Calibri"/>
              <a:sym typeface="Calibri"/>
            </a:endParaRPr>
          </a:p>
        </p:txBody>
      </p:sp>
      <p:sp>
        <p:nvSpPr>
          <p:cNvPr id="931" name="Google Shape;931;p59"/>
          <p:cNvSpPr/>
          <p:nvPr/>
        </p:nvSpPr>
        <p:spPr>
          <a:xfrm>
            <a:off x="3368450" y="614625"/>
            <a:ext cx="1920600" cy="2505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9"/>
          <p:cNvSpPr txBox="1">
            <a:spLocks noGrp="1"/>
          </p:cNvSpPr>
          <p:nvPr>
            <p:ph type="ctrTitle"/>
          </p:nvPr>
        </p:nvSpPr>
        <p:spPr>
          <a:xfrm>
            <a:off x="3059075" y="603525"/>
            <a:ext cx="2515800" cy="25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accent2"/>
                </a:solidFill>
                <a:latin typeface="Arial"/>
                <a:ea typeface="Arial"/>
                <a:cs typeface="Arial"/>
                <a:sym typeface="Arial"/>
              </a:rPr>
              <a:t>Beta Testing Plan</a:t>
            </a:r>
            <a:endParaRPr sz="1700" b="1">
              <a:solidFill>
                <a:schemeClr val="accent2"/>
              </a:solidFill>
              <a:latin typeface="Arial"/>
              <a:ea typeface="Arial"/>
              <a:cs typeface="Arial"/>
              <a:sym typeface="Arial"/>
            </a:endParaRPr>
          </a:p>
        </p:txBody>
      </p:sp>
      <p:sp>
        <p:nvSpPr>
          <p:cNvPr id="933" name="Google Shape;933;p59"/>
          <p:cNvSpPr txBox="1">
            <a:spLocks noGrp="1"/>
          </p:cNvSpPr>
          <p:nvPr>
            <p:ph type="subTitle" idx="1"/>
          </p:nvPr>
        </p:nvSpPr>
        <p:spPr>
          <a:xfrm>
            <a:off x="3089850" y="854025"/>
            <a:ext cx="2736000" cy="1794000"/>
          </a:xfrm>
          <a:prstGeom prst="rect">
            <a:avLst/>
          </a:prstGeom>
        </p:spPr>
        <p:txBody>
          <a:bodyPr spcFirstLastPara="1" wrap="square" lIns="91425" tIns="91425" rIns="91425" bIns="91425" anchor="t" anchorCtr="0">
            <a:noAutofit/>
          </a:bodyPr>
          <a:lstStyle/>
          <a:p>
            <a:pPr marL="114300" lvl="0" indent="-120650" algn="l" rtl="0">
              <a:lnSpc>
                <a:spcPct val="100000"/>
              </a:lnSpc>
              <a:spcBef>
                <a:spcPts val="0"/>
              </a:spcBef>
              <a:spcAft>
                <a:spcPts val="0"/>
              </a:spcAft>
              <a:buClr>
                <a:srgbClr val="4A6D4F"/>
              </a:buClr>
              <a:buSzPts val="1000"/>
              <a:buFont typeface="Calibri"/>
              <a:buChar char="●"/>
            </a:pPr>
            <a:r>
              <a:rPr lang="en" sz="1000">
                <a:solidFill>
                  <a:srgbClr val="4A6D4F"/>
                </a:solidFill>
                <a:latin typeface="Calibri"/>
                <a:ea typeface="Calibri"/>
                <a:cs typeface="Calibri"/>
                <a:sym typeface="Calibri"/>
              </a:rPr>
              <a:t>Data from the new database is collected and samples from the functional and regression test cases are executed with similar conditions as used by the personas</a:t>
            </a:r>
            <a:endParaRPr sz="1000">
              <a:solidFill>
                <a:srgbClr val="4A6D4F"/>
              </a:solidFill>
              <a:latin typeface="Calibri"/>
              <a:ea typeface="Calibri"/>
              <a:cs typeface="Calibri"/>
              <a:sym typeface="Calibri"/>
            </a:endParaRPr>
          </a:p>
          <a:p>
            <a:pPr marL="114300" lvl="0" indent="-120650" algn="l" rtl="0">
              <a:lnSpc>
                <a:spcPct val="100000"/>
              </a:lnSpc>
              <a:spcBef>
                <a:spcPts val="0"/>
              </a:spcBef>
              <a:spcAft>
                <a:spcPts val="0"/>
              </a:spcAft>
              <a:buClr>
                <a:srgbClr val="4A6D4F"/>
              </a:buClr>
              <a:buSzPts val="1000"/>
              <a:buFont typeface="Calibri"/>
              <a:buChar char="●"/>
            </a:pPr>
            <a:r>
              <a:rPr lang="en" sz="1000">
                <a:solidFill>
                  <a:srgbClr val="4A6D4F"/>
                </a:solidFill>
                <a:latin typeface="Calibri"/>
                <a:ea typeface="Calibri"/>
                <a:cs typeface="Calibri"/>
                <a:sym typeface="Calibri"/>
              </a:rPr>
              <a:t>Inhouse personas are involved during this testing done by the test team and feedback from users for interaction with the system and evaluation on ease of use and intelligibility is recorded</a:t>
            </a:r>
            <a:r>
              <a:rPr lang="en" sz="1000" baseline="30000">
                <a:solidFill>
                  <a:srgbClr val="4A6D4F"/>
                </a:solidFill>
                <a:latin typeface="Calibri"/>
                <a:ea typeface="Calibri"/>
                <a:cs typeface="Calibri"/>
                <a:sym typeface="Calibri"/>
              </a:rPr>
              <a:t>[2]</a:t>
            </a:r>
            <a:endParaRPr sz="1000" baseline="30000">
              <a:solidFill>
                <a:srgbClr val="4A6D4F"/>
              </a:solidFill>
              <a:latin typeface="Calibri"/>
              <a:ea typeface="Calibri"/>
              <a:cs typeface="Calibri"/>
              <a:sym typeface="Calibri"/>
            </a:endParaRPr>
          </a:p>
          <a:p>
            <a:pPr marL="114300" lvl="0" indent="-120650" algn="l" rtl="0">
              <a:lnSpc>
                <a:spcPct val="100000"/>
              </a:lnSpc>
              <a:spcBef>
                <a:spcPts val="0"/>
              </a:spcBef>
              <a:spcAft>
                <a:spcPts val="0"/>
              </a:spcAft>
              <a:buClr>
                <a:srgbClr val="4A6D4F"/>
              </a:buClr>
              <a:buSzPts val="1000"/>
              <a:buFont typeface="Calibri"/>
              <a:buChar char="●"/>
            </a:pPr>
            <a:r>
              <a:rPr lang="en" sz="1000">
                <a:solidFill>
                  <a:srgbClr val="4A6D4F"/>
                </a:solidFill>
                <a:latin typeface="Calibri"/>
                <a:ea typeface="Calibri"/>
                <a:cs typeface="Calibri"/>
                <a:sym typeface="Calibri"/>
              </a:rPr>
              <a:t>Defects from Beta testing are reported to be rectified in the next Beta test cycle</a:t>
            </a:r>
            <a:endParaRPr sz="1000">
              <a:latin typeface="Calibri"/>
              <a:ea typeface="Calibri"/>
              <a:cs typeface="Calibri"/>
              <a:sym typeface="Calibri"/>
            </a:endParaRPr>
          </a:p>
        </p:txBody>
      </p:sp>
      <p:sp>
        <p:nvSpPr>
          <p:cNvPr id="934" name="Google Shape;934;p59"/>
          <p:cNvSpPr/>
          <p:nvPr/>
        </p:nvSpPr>
        <p:spPr>
          <a:xfrm>
            <a:off x="3137312" y="2824425"/>
            <a:ext cx="2691600" cy="2505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9"/>
          <p:cNvSpPr txBox="1">
            <a:spLocks noGrp="1"/>
          </p:cNvSpPr>
          <p:nvPr>
            <p:ph type="ctrTitle"/>
          </p:nvPr>
        </p:nvSpPr>
        <p:spPr>
          <a:xfrm>
            <a:off x="2703700" y="2813325"/>
            <a:ext cx="3526200" cy="25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accent2"/>
                </a:solidFill>
                <a:latin typeface="Arial"/>
                <a:ea typeface="Arial"/>
                <a:cs typeface="Arial"/>
                <a:sym typeface="Arial"/>
              </a:rPr>
              <a:t>Security Testing Plan</a:t>
            </a:r>
            <a:endParaRPr sz="1700" b="1">
              <a:solidFill>
                <a:schemeClr val="accent2"/>
              </a:solidFill>
              <a:latin typeface="Arial"/>
              <a:ea typeface="Arial"/>
              <a:cs typeface="Arial"/>
              <a:sym typeface="Arial"/>
            </a:endParaRPr>
          </a:p>
        </p:txBody>
      </p:sp>
      <p:sp>
        <p:nvSpPr>
          <p:cNvPr id="936" name="Google Shape;936;p59"/>
          <p:cNvSpPr txBox="1">
            <a:spLocks noGrp="1"/>
          </p:cNvSpPr>
          <p:nvPr>
            <p:ph type="subTitle" idx="1"/>
          </p:nvPr>
        </p:nvSpPr>
        <p:spPr>
          <a:xfrm>
            <a:off x="3089850" y="3063825"/>
            <a:ext cx="2736000" cy="1291200"/>
          </a:xfrm>
          <a:prstGeom prst="rect">
            <a:avLst/>
          </a:prstGeom>
        </p:spPr>
        <p:txBody>
          <a:bodyPr spcFirstLastPara="1" wrap="square" lIns="91425" tIns="91425" rIns="91425" bIns="91425" anchor="t" anchorCtr="0">
            <a:noAutofit/>
          </a:bodyPr>
          <a:lstStyle/>
          <a:p>
            <a:pPr marL="114300" lvl="0" indent="-120650" algn="l" rtl="0">
              <a:lnSpc>
                <a:spcPct val="100000"/>
              </a:lnSpc>
              <a:spcBef>
                <a:spcPts val="0"/>
              </a:spcBef>
              <a:spcAft>
                <a:spcPts val="0"/>
              </a:spcAft>
              <a:buClr>
                <a:srgbClr val="4A6D4F"/>
              </a:buClr>
              <a:buSzPts val="1000"/>
              <a:buFont typeface="Calibri"/>
              <a:buChar char="●"/>
            </a:pPr>
            <a:r>
              <a:rPr lang="en" sz="1000">
                <a:solidFill>
                  <a:srgbClr val="4A6D4F"/>
                </a:solidFill>
                <a:latin typeface="Calibri"/>
                <a:ea typeface="Calibri"/>
                <a:cs typeface="Calibri"/>
                <a:sym typeface="Calibri"/>
              </a:rPr>
              <a:t>Data migration testing takes place to ensure that there is no data leak</a:t>
            </a:r>
            <a:endParaRPr sz="1000">
              <a:solidFill>
                <a:srgbClr val="4A6D4F"/>
              </a:solidFill>
              <a:latin typeface="Calibri"/>
              <a:ea typeface="Calibri"/>
              <a:cs typeface="Calibri"/>
              <a:sym typeface="Calibri"/>
            </a:endParaRPr>
          </a:p>
          <a:p>
            <a:pPr marL="114300" lvl="0" indent="-120650" algn="l" rtl="0">
              <a:lnSpc>
                <a:spcPct val="100000"/>
              </a:lnSpc>
              <a:spcBef>
                <a:spcPts val="0"/>
              </a:spcBef>
              <a:spcAft>
                <a:spcPts val="0"/>
              </a:spcAft>
              <a:buClr>
                <a:srgbClr val="4A6D4F"/>
              </a:buClr>
              <a:buSzPts val="1000"/>
              <a:buFont typeface="Arial"/>
              <a:buChar char="●"/>
            </a:pPr>
            <a:r>
              <a:rPr lang="en" sz="1000" b="1">
                <a:solidFill>
                  <a:srgbClr val="4A6D4F"/>
                </a:solidFill>
                <a:latin typeface="Calibri"/>
                <a:ea typeface="Calibri"/>
                <a:cs typeface="Calibri"/>
                <a:sym typeface="Calibri"/>
              </a:rPr>
              <a:t>‘White Hat’ Hackers testing</a:t>
            </a:r>
            <a:r>
              <a:rPr lang="en" sz="1000">
                <a:solidFill>
                  <a:srgbClr val="4A6D4F"/>
                </a:solidFill>
                <a:latin typeface="Calibri"/>
                <a:ea typeface="Calibri"/>
                <a:cs typeface="Calibri"/>
                <a:sym typeface="Calibri"/>
              </a:rPr>
              <a:t>: To prevent any leakage of data, we outsource a team of hackers to check the safety of data</a:t>
            </a:r>
            <a:r>
              <a:rPr lang="en" sz="1000" baseline="30000">
                <a:solidFill>
                  <a:srgbClr val="4A6D4F"/>
                </a:solidFill>
                <a:latin typeface="Calibri"/>
                <a:ea typeface="Calibri"/>
                <a:cs typeface="Calibri"/>
                <a:sym typeface="Calibri"/>
              </a:rPr>
              <a:t>[1]</a:t>
            </a:r>
            <a:endParaRPr sz="1000">
              <a:solidFill>
                <a:srgbClr val="4A6D4F"/>
              </a:solidFill>
              <a:latin typeface="Calibri"/>
              <a:ea typeface="Calibri"/>
              <a:cs typeface="Calibri"/>
              <a:sym typeface="Calibri"/>
            </a:endParaRPr>
          </a:p>
          <a:p>
            <a:pPr marL="114300" lvl="0" indent="-120650" algn="l" rtl="0">
              <a:lnSpc>
                <a:spcPct val="100000"/>
              </a:lnSpc>
              <a:spcBef>
                <a:spcPts val="0"/>
              </a:spcBef>
              <a:spcAft>
                <a:spcPts val="0"/>
              </a:spcAft>
              <a:buClr>
                <a:srgbClr val="4A6D4F"/>
              </a:buClr>
              <a:buSzPts val="1000"/>
              <a:buFont typeface="Calibri"/>
              <a:buChar char="●"/>
            </a:pPr>
            <a:r>
              <a:rPr lang="en" sz="1000">
                <a:solidFill>
                  <a:srgbClr val="4A6D4F"/>
                </a:solidFill>
                <a:latin typeface="Calibri"/>
                <a:ea typeface="Calibri"/>
                <a:cs typeface="Calibri"/>
                <a:sym typeface="Calibri"/>
              </a:rPr>
              <a:t>We place the wirefalls between the server and users to enhance the security.</a:t>
            </a:r>
            <a:endParaRPr sz="1000">
              <a:solidFill>
                <a:srgbClr val="4A6D4F"/>
              </a:solidFill>
              <a:latin typeface="Calibri"/>
              <a:ea typeface="Calibri"/>
              <a:cs typeface="Calibri"/>
              <a:sym typeface="Calibri"/>
            </a:endParaRPr>
          </a:p>
        </p:txBody>
      </p:sp>
      <p:sp>
        <p:nvSpPr>
          <p:cNvPr id="937" name="Google Shape;937;p59"/>
          <p:cNvSpPr/>
          <p:nvPr/>
        </p:nvSpPr>
        <p:spPr>
          <a:xfrm>
            <a:off x="6109112" y="614625"/>
            <a:ext cx="2691600" cy="2505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9"/>
          <p:cNvSpPr txBox="1">
            <a:spLocks noGrp="1"/>
          </p:cNvSpPr>
          <p:nvPr>
            <p:ph type="ctrTitle"/>
          </p:nvPr>
        </p:nvSpPr>
        <p:spPr>
          <a:xfrm>
            <a:off x="5675500" y="603525"/>
            <a:ext cx="3526200" cy="25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accent2"/>
                </a:solidFill>
                <a:latin typeface="Arial"/>
                <a:ea typeface="Arial"/>
                <a:cs typeface="Arial"/>
                <a:sym typeface="Arial"/>
              </a:rPr>
              <a:t>Integration Testing Plan</a:t>
            </a:r>
            <a:endParaRPr sz="1700" b="1">
              <a:solidFill>
                <a:schemeClr val="accent2"/>
              </a:solidFill>
              <a:latin typeface="Arial"/>
              <a:ea typeface="Arial"/>
              <a:cs typeface="Arial"/>
              <a:sym typeface="Arial"/>
            </a:endParaRPr>
          </a:p>
        </p:txBody>
      </p:sp>
      <p:sp>
        <p:nvSpPr>
          <p:cNvPr id="939" name="Google Shape;939;p59"/>
          <p:cNvSpPr txBox="1">
            <a:spLocks noGrp="1"/>
          </p:cNvSpPr>
          <p:nvPr>
            <p:ph type="subTitle" idx="1"/>
          </p:nvPr>
        </p:nvSpPr>
        <p:spPr>
          <a:xfrm>
            <a:off x="6061650" y="854025"/>
            <a:ext cx="2736000" cy="3433500"/>
          </a:xfrm>
          <a:prstGeom prst="rect">
            <a:avLst/>
          </a:prstGeom>
        </p:spPr>
        <p:txBody>
          <a:bodyPr spcFirstLastPara="1" wrap="square" lIns="91425" tIns="91425" rIns="91425" bIns="91425" anchor="t" anchorCtr="0">
            <a:noAutofit/>
          </a:bodyPr>
          <a:lstStyle/>
          <a:p>
            <a:pPr marL="114300" lvl="0" indent="-120650" algn="l" rtl="0">
              <a:lnSpc>
                <a:spcPct val="115000"/>
              </a:lnSpc>
              <a:spcBef>
                <a:spcPts val="0"/>
              </a:spcBef>
              <a:spcAft>
                <a:spcPts val="0"/>
              </a:spcAft>
              <a:buClr>
                <a:srgbClr val="4A6D4F"/>
              </a:buClr>
              <a:buSzPts val="1000"/>
              <a:buFont typeface="Calibri"/>
              <a:buChar char="●"/>
            </a:pPr>
            <a:r>
              <a:rPr lang="en" sz="1000">
                <a:solidFill>
                  <a:srgbClr val="4A6D4F"/>
                </a:solidFill>
                <a:latin typeface="Calibri"/>
                <a:ea typeface="Calibri"/>
                <a:cs typeface="Calibri"/>
                <a:sym typeface="Calibri"/>
              </a:rPr>
              <a:t>Once the pipeline for cleaning, manipulation, analysis and visualization are implemented, we need to verify the pipeline works as expected on the same data set in one go with 2-3 sub components</a:t>
            </a:r>
            <a:r>
              <a:rPr lang="en" sz="1000" baseline="30000">
                <a:solidFill>
                  <a:srgbClr val="4A6D4F"/>
                </a:solidFill>
                <a:latin typeface="Calibri"/>
                <a:ea typeface="Calibri"/>
                <a:cs typeface="Calibri"/>
                <a:sym typeface="Calibri"/>
              </a:rPr>
              <a:t>[1]</a:t>
            </a:r>
            <a:endParaRPr sz="1000">
              <a:solidFill>
                <a:srgbClr val="4A6D4F"/>
              </a:solidFill>
              <a:latin typeface="Calibri"/>
              <a:ea typeface="Calibri"/>
              <a:cs typeface="Calibri"/>
              <a:sym typeface="Calibri"/>
            </a:endParaRPr>
          </a:p>
          <a:p>
            <a:pPr marL="114300" lvl="0" indent="-120650" algn="l" rtl="0">
              <a:lnSpc>
                <a:spcPct val="115000"/>
              </a:lnSpc>
              <a:spcBef>
                <a:spcPts val="0"/>
              </a:spcBef>
              <a:spcAft>
                <a:spcPts val="0"/>
              </a:spcAft>
              <a:buClr>
                <a:srgbClr val="4A6D4F"/>
              </a:buClr>
              <a:buSzPts val="1000"/>
              <a:buFont typeface="Calibri"/>
              <a:buChar char="●"/>
            </a:pPr>
            <a:r>
              <a:rPr lang="en" sz="1000">
                <a:solidFill>
                  <a:srgbClr val="4A6D4F"/>
                </a:solidFill>
                <a:latin typeface="Calibri"/>
                <a:ea typeface="Calibri"/>
                <a:cs typeface="Calibri"/>
                <a:sym typeface="Calibri"/>
              </a:rPr>
              <a:t>Incorporate </a:t>
            </a:r>
            <a:r>
              <a:rPr lang="en" sz="1000" b="1">
                <a:solidFill>
                  <a:srgbClr val="4A6D4F"/>
                </a:solidFill>
                <a:latin typeface="Calibri"/>
                <a:ea typeface="Calibri"/>
                <a:cs typeface="Calibri"/>
                <a:sym typeface="Calibri"/>
              </a:rPr>
              <a:t>regression testing</a:t>
            </a:r>
            <a:r>
              <a:rPr lang="en" sz="1000">
                <a:solidFill>
                  <a:srgbClr val="4A6D4F"/>
                </a:solidFill>
                <a:latin typeface="Calibri"/>
                <a:ea typeface="Calibri"/>
                <a:cs typeface="Calibri"/>
                <a:sym typeface="Calibri"/>
              </a:rPr>
              <a:t> with automated scripts for both BAT and FAT</a:t>
            </a:r>
            <a:r>
              <a:rPr lang="en" sz="1000" baseline="30000">
                <a:solidFill>
                  <a:srgbClr val="4A6D4F"/>
                </a:solidFill>
                <a:latin typeface="Calibri"/>
                <a:ea typeface="Calibri"/>
                <a:cs typeface="Calibri"/>
                <a:sym typeface="Calibri"/>
              </a:rPr>
              <a:t>[1]</a:t>
            </a:r>
            <a:endParaRPr sz="1000">
              <a:solidFill>
                <a:srgbClr val="4A6D4F"/>
              </a:solidFill>
              <a:latin typeface="Calibri"/>
              <a:ea typeface="Calibri"/>
              <a:cs typeface="Calibri"/>
              <a:sym typeface="Calibri"/>
            </a:endParaRPr>
          </a:p>
          <a:p>
            <a:pPr marL="114300" lvl="0" indent="-120650" algn="l" rtl="0">
              <a:lnSpc>
                <a:spcPct val="115000"/>
              </a:lnSpc>
              <a:spcBef>
                <a:spcPts val="0"/>
              </a:spcBef>
              <a:spcAft>
                <a:spcPts val="0"/>
              </a:spcAft>
              <a:buClr>
                <a:srgbClr val="4A6D4F"/>
              </a:buClr>
              <a:buSzPts val="1000"/>
              <a:buFont typeface="Calibri"/>
              <a:buChar char="●"/>
            </a:pPr>
            <a:r>
              <a:rPr lang="en" sz="1000" b="1">
                <a:solidFill>
                  <a:srgbClr val="4A6D4F"/>
                </a:solidFill>
                <a:latin typeface="Calibri"/>
                <a:ea typeface="Calibri"/>
                <a:cs typeface="Calibri"/>
                <a:sym typeface="Calibri"/>
              </a:rPr>
              <a:t>Basic Acceptance Testing:</a:t>
            </a:r>
            <a:r>
              <a:rPr lang="en" sz="1000">
                <a:solidFill>
                  <a:srgbClr val="4A6D4F"/>
                </a:solidFill>
                <a:latin typeface="Calibri"/>
                <a:ea typeface="Calibri"/>
                <a:cs typeface="Calibri"/>
                <a:sym typeface="Calibri"/>
              </a:rPr>
              <a:t> Identify each component (cleaning, manipulation, etc.) level subset of automated cases for BAT</a:t>
            </a:r>
            <a:r>
              <a:rPr lang="en" sz="1000" baseline="30000">
                <a:solidFill>
                  <a:srgbClr val="4A6D4F"/>
                </a:solidFill>
                <a:latin typeface="Calibri"/>
                <a:ea typeface="Calibri"/>
                <a:cs typeface="Calibri"/>
                <a:sym typeface="Calibri"/>
              </a:rPr>
              <a:t>[1]</a:t>
            </a:r>
            <a:endParaRPr sz="1000">
              <a:solidFill>
                <a:srgbClr val="4A6D4F"/>
              </a:solidFill>
              <a:latin typeface="Calibri"/>
              <a:ea typeface="Calibri"/>
              <a:cs typeface="Calibri"/>
              <a:sym typeface="Calibri"/>
            </a:endParaRPr>
          </a:p>
          <a:p>
            <a:pPr marL="114300" lvl="0" indent="-120650" algn="l" rtl="0">
              <a:lnSpc>
                <a:spcPct val="115000"/>
              </a:lnSpc>
              <a:spcBef>
                <a:spcPts val="0"/>
              </a:spcBef>
              <a:spcAft>
                <a:spcPts val="0"/>
              </a:spcAft>
              <a:buClr>
                <a:srgbClr val="4A6D4F"/>
              </a:buClr>
              <a:buSzPts val="1000"/>
              <a:buFont typeface="Calibri"/>
              <a:buChar char="●"/>
            </a:pPr>
            <a:r>
              <a:rPr lang="en" sz="1000" b="1">
                <a:solidFill>
                  <a:srgbClr val="4A6D4F"/>
                </a:solidFill>
                <a:latin typeface="Calibri"/>
                <a:ea typeface="Calibri"/>
                <a:cs typeface="Calibri"/>
                <a:sym typeface="Calibri"/>
              </a:rPr>
              <a:t>Final Acceptance Testing</a:t>
            </a:r>
            <a:r>
              <a:rPr lang="en" sz="1000">
                <a:solidFill>
                  <a:srgbClr val="4A6D4F"/>
                </a:solidFill>
                <a:latin typeface="Calibri"/>
                <a:ea typeface="Calibri"/>
                <a:cs typeface="Calibri"/>
                <a:sym typeface="Calibri"/>
              </a:rPr>
              <a:t>: Component level complete automated scripts for features functionality is verified</a:t>
            </a:r>
            <a:r>
              <a:rPr lang="en" sz="1000" baseline="30000">
                <a:solidFill>
                  <a:srgbClr val="4A6D4F"/>
                </a:solidFill>
                <a:latin typeface="Calibri"/>
                <a:ea typeface="Calibri"/>
                <a:cs typeface="Calibri"/>
                <a:sym typeface="Calibri"/>
              </a:rPr>
              <a:t>[1]</a:t>
            </a:r>
            <a:endParaRPr sz="1000" baseline="30000">
              <a:solidFill>
                <a:srgbClr val="4A6D4F"/>
              </a:solidFill>
              <a:latin typeface="Calibri"/>
              <a:ea typeface="Calibri"/>
              <a:cs typeface="Calibri"/>
              <a:sym typeface="Calibri"/>
            </a:endParaRPr>
          </a:p>
          <a:p>
            <a:pPr marL="114300" lvl="0" indent="0" algn="l" rtl="0">
              <a:lnSpc>
                <a:spcPct val="115000"/>
              </a:lnSpc>
              <a:spcBef>
                <a:spcPts val="0"/>
              </a:spcBef>
              <a:spcAft>
                <a:spcPts val="0"/>
              </a:spcAft>
              <a:buNone/>
            </a:pPr>
            <a:endParaRPr sz="1000">
              <a:solidFill>
                <a:srgbClr val="4A6D4F"/>
              </a:solidFill>
              <a:latin typeface="Calibri"/>
              <a:ea typeface="Calibri"/>
              <a:cs typeface="Calibri"/>
              <a:sym typeface="Calibri"/>
            </a:endParaRPr>
          </a:p>
          <a:p>
            <a:pPr marL="114300" lvl="0" indent="0" algn="l" rtl="0">
              <a:lnSpc>
                <a:spcPct val="100000"/>
              </a:lnSpc>
              <a:spcBef>
                <a:spcPts val="0"/>
              </a:spcBef>
              <a:spcAft>
                <a:spcPts val="0"/>
              </a:spcAft>
              <a:buNone/>
            </a:pPr>
            <a:endParaRPr sz="1000">
              <a:solidFill>
                <a:srgbClr val="4A6D4F"/>
              </a:solidFill>
              <a:latin typeface="Calibri"/>
              <a:ea typeface="Calibri"/>
              <a:cs typeface="Calibri"/>
              <a:sym typeface="Calibri"/>
            </a:endParaRPr>
          </a:p>
        </p:txBody>
      </p:sp>
      <p:sp>
        <p:nvSpPr>
          <p:cNvPr id="940" name="Google Shape;940;p59"/>
          <p:cNvSpPr txBox="1"/>
          <p:nvPr/>
        </p:nvSpPr>
        <p:spPr>
          <a:xfrm>
            <a:off x="0" y="0"/>
            <a:ext cx="885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Simple</a:t>
            </a:r>
            <a:endParaRPr sz="1000">
              <a:latin typeface="Oxygen Light"/>
              <a:ea typeface="Oxygen Light"/>
              <a:cs typeface="Oxygen Light"/>
              <a:sym typeface="Oxygen Light"/>
            </a:endParaRPr>
          </a:p>
        </p:txBody>
      </p:sp>
      <p:sp>
        <p:nvSpPr>
          <p:cNvPr id="941" name="Google Shape;941;p59"/>
          <p:cNvSpPr txBox="1"/>
          <p:nvPr/>
        </p:nvSpPr>
        <p:spPr>
          <a:xfrm>
            <a:off x="-38100" y="4776425"/>
            <a:ext cx="9255000" cy="369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600">
                <a:solidFill>
                  <a:schemeClr val="dk1"/>
                </a:solidFill>
              </a:rPr>
              <a:t>[1] Professor’s notes “MSIS2606 28May2022 Testing.pdf”</a:t>
            </a:r>
            <a:endParaRPr sz="600">
              <a:solidFill>
                <a:schemeClr val="dk1"/>
              </a:solidFill>
            </a:endParaRPr>
          </a:p>
          <a:p>
            <a:pPr marL="0" lvl="0" indent="0" algn="l" rtl="0">
              <a:lnSpc>
                <a:spcPct val="100000"/>
              </a:lnSpc>
              <a:spcBef>
                <a:spcPts val="0"/>
              </a:spcBef>
              <a:spcAft>
                <a:spcPts val="0"/>
              </a:spcAft>
              <a:buNone/>
            </a:pPr>
            <a:r>
              <a:rPr lang="en" sz="600">
                <a:solidFill>
                  <a:schemeClr val="dk1"/>
                </a:solidFill>
              </a:rPr>
              <a:t>[2] Wayne Yaddow, “Component and Integration Testing for DWH/BI Projects” Dec 14, 2018 (</a:t>
            </a:r>
            <a:r>
              <a:rPr lang="en" sz="600" u="sng">
                <a:solidFill>
                  <a:schemeClr val="hlink"/>
                </a:solidFill>
                <a:hlinkClick r:id="rId3"/>
              </a:rPr>
              <a:t>https://www.tricentis.com/blog/component-integration-bi-datawarehouse-testing/</a:t>
            </a:r>
            <a:r>
              <a:rPr lang="en" sz="600" u="sng">
                <a:solidFill>
                  <a:schemeClr val="dk1"/>
                </a:solidFill>
              </a:rPr>
              <a:t>) </a:t>
            </a:r>
            <a:endParaRPr sz="600" u="sng">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60"/>
          <p:cNvSpPr/>
          <p:nvPr/>
        </p:nvSpPr>
        <p:spPr>
          <a:xfrm>
            <a:off x="843096" y="843225"/>
            <a:ext cx="2326800" cy="2505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60"/>
          <p:cNvSpPr txBox="1">
            <a:spLocks noGrp="1"/>
          </p:cNvSpPr>
          <p:nvPr>
            <p:ph type="ctrTitle"/>
          </p:nvPr>
        </p:nvSpPr>
        <p:spPr>
          <a:xfrm>
            <a:off x="468275" y="832125"/>
            <a:ext cx="3048000" cy="25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accent2"/>
                </a:solidFill>
                <a:latin typeface="Arial"/>
                <a:ea typeface="Arial"/>
                <a:cs typeface="Arial"/>
                <a:sym typeface="Arial"/>
              </a:rPr>
              <a:t>System Testing Plan</a:t>
            </a:r>
            <a:endParaRPr sz="1700" b="1">
              <a:solidFill>
                <a:schemeClr val="accent2"/>
              </a:solidFill>
              <a:latin typeface="Arial"/>
              <a:ea typeface="Arial"/>
              <a:cs typeface="Arial"/>
              <a:sym typeface="Arial"/>
            </a:endParaRPr>
          </a:p>
        </p:txBody>
      </p:sp>
      <p:sp>
        <p:nvSpPr>
          <p:cNvPr id="948" name="Google Shape;948;p60"/>
          <p:cNvSpPr txBox="1">
            <a:spLocks noGrp="1"/>
          </p:cNvSpPr>
          <p:nvPr>
            <p:ph type="subTitle" idx="1"/>
          </p:nvPr>
        </p:nvSpPr>
        <p:spPr>
          <a:xfrm>
            <a:off x="499050" y="1082625"/>
            <a:ext cx="4615200" cy="1504800"/>
          </a:xfrm>
          <a:prstGeom prst="rect">
            <a:avLst/>
          </a:prstGeom>
        </p:spPr>
        <p:txBody>
          <a:bodyPr spcFirstLastPara="1" wrap="square" lIns="91425" tIns="91425" rIns="91425" bIns="91425" anchor="t" anchorCtr="0">
            <a:noAutofit/>
          </a:bodyPr>
          <a:lstStyle/>
          <a:p>
            <a:pPr marL="114300" lvl="0" indent="-127000" algn="l" rtl="0">
              <a:lnSpc>
                <a:spcPct val="115000"/>
              </a:lnSpc>
              <a:spcBef>
                <a:spcPts val="0"/>
              </a:spcBef>
              <a:spcAft>
                <a:spcPts val="0"/>
              </a:spcAft>
              <a:buClr>
                <a:schemeClr val="accent2"/>
              </a:buClr>
              <a:buSzPts val="1100"/>
              <a:buFont typeface="Arial"/>
              <a:buChar char="●"/>
            </a:pPr>
            <a:r>
              <a:rPr lang="en">
                <a:solidFill>
                  <a:schemeClr val="accent2"/>
                </a:solidFill>
                <a:latin typeface="Arial"/>
                <a:ea typeface="Arial"/>
                <a:cs typeface="Arial"/>
                <a:sym typeface="Arial"/>
              </a:rPr>
              <a:t>Complete dataset is used and all the triggers are performed using black box data testing </a:t>
            </a:r>
            <a:endParaRPr>
              <a:solidFill>
                <a:schemeClr val="accent2"/>
              </a:solidFill>
              <a:latin typeface="Arial"/>
              <a:ea typeface="Arial"/>
              <a:cs typeface="Arial"/>
              <a:sym typeface="Arial"/>
            </a:endParaRPr>
          </a:p>
          <a:p>
            <a:pPr marL="114300" lvl="0" indent="-127000" algn="l" rtl="0">
              <a:lnSpc>
                <a:spcPct val="115000"/>
              </a:lnSpc>
              <a:spcBef>
                <a:spcPts val="0"/>
              </a:spcBef>
              <a:spcAft>
                <a:spcPts val="0"/>
              </a:spcAft>
              <a:buClr>
                <a:schemeClr val="accent2"/>
              </a:buClr>
              <a:buSzPts val="1100"/>
              <a:buFont typeface="Arial"/>
              <a:buChar char="●"/>
            </a:pPr>
            <a:r>
              <a:rPr lang="en">
                <a:solidFill>
                  <a:schemeClr val="accent2"/>
                </a:solidFill>
                <a:latin typeface="Arial"/>
                <a:ea typeface="Arial"/>
                <a:cs typeface="Arial"/>
                <a:sym typeface="Arial"/>
              </a:rPr>
              <a:t>Both manual testing (ad-hoc) and automated testing is performed</a:t>
            </a:r>
            <a:endParaRPr>
              <a:solidFill>
                <a:schemeClr val="accent2"/>
              </a:solidFill>
              <a:latin typeface="Arial"/>
              <a:ea typeface="Arial"/>
              <a:cs typeface="Arial"/>
              <a:sym typeface="Arial"/>
            </a:endParaRPr>
          </a:p>
          <a:p>
            <a:pPr marL="114300" lvl="0" indent="-127000" algn="l" rtl="0">
              <a:lnSpc>
                <a:spcPct val="115000"/>
              </a:lnSpc>
              <a:spcBef>
                <a:spcPts val="0"/>
              </a:spcBef>
              <a:spcAft>
                <a:spcPts val="0"/>
              </a:spcAft>
              <a:buClr>
                <a:schemeClr val="accent2"/>
              </a:buClr>
              <a:buSzPts val="1100"/>
              <a:buFont typeface="Arial"/>
              <a:buChar char="●"/>
            </a:pPr>
            <a:r>
              <a:rPr lang="en" b="1">
                <a:solidFill>
                  <a:schemeClr val="accent2"/>
                </a:solidFill>
                <a:latin typeface="Arial"/>
                <a:ea typeface="Arial"/>
                <a:cs typeface="Arial"/>
                <a:sym typeface="Arial"/>
              </a:rPr>
              <a:t>Performance testing</a:t>
            </a:r>
            <a:r>
              <a:rPr lang="en">
                <a:solidFill>
                  <a:schemeClr val="accent2"/>
                </a:solidFill>
                <a:latin typeface="Arial"/>
                <a:ea typeface="Arial"/>
                <a:cs typeface="Arial"/>
                <a:sym typeface="Arial"/>
              </a:rPr>
              <a:t> to verify the effectiveness and speed of the system</a:t>
            </a:r>
            <a:r>
              <a:rPr lang="en" baseline="30000">
                <a:solidFill>
                  <a:schemeClr val="accent2"/>
                </a:solidFill>
                <a:latin typeface="Arial"/>
                <a:ea typeface="Arial"/>
                <a:cs typeface="Arial"/>
                <a:sym typeface="Arial"/>
              </a:rPr>
              <a:t>[1]</a:t>
            </a:r>
            <a:endParaRPr>
              <a:solidFill>
                <a:schemeClr val="accent2"/>
              </a:solidFill>
              <a:latin typeface="Arial"/>
              <a:ea typeface="Arial"/>
              <a:cs typeface="Arial"/>
              <a:sym typeface="Arial"/>
            </a:endParaRPr>
          </a:p>
          <a:p>
            <a:pPr marL="114300" lvl="0" indent="-127000" algn="l" rtl="0">
              <a:lnSpc>
                <a:spcPct val="115000"/>
              </a:lnSpc>
              <a:spcBef>
                <a:spcPts val="0"/>
              </a:spcBef>
              <a:spcAft>
                <a:spcPts val="0"/>
              </a:spcAft>
              <a:buClr>
                <a:schemeClr val="accent2"/>
              </a:buClr>
              <a:buSzPts val="1100"/>
              <a:buFont typeface="Arial"/>
              <a:buChar char="●"/>
            </a:pPr>
            <a:r>
              <a:rPr lang="en" b="1">
                <a:solidFill>
                  <a:schemeClr val="accent2"/>
                </a:solidFill>
                <a:latin typeface="Arial"/>
                <a:ea typeface="Arial"/>
                <a:cs typeface="Arial"/>
                <a:sym typeface="Arial"/>
              </a:rPr>
              <a:t>Stress testing</a:t>
            </a:r>
            <a:r>
              <a:rPr lang="en">
                <a:solidFill>
                  <a:schemeClr val="accent2"/>
                </a:solidFill>
                <a:latin typeface="Arial"/>
                <a:ea typeface="Arial"/>
                <a:cs typeface="Arial"/>
                <a:sym typeface="Arial"/>
              </a:rPr>
              <a:t> to see how system works under load</a:t>
            </a:r>
            <a:r>
              <a:rPr lang="en" baseline="30000">
                <a:solidFill>
                  <a:schemeClr val="accent2"/>
                </a:solidFill>
                <a:latin typeface="Arial"/>
                <a:ea typeface="Arial"/>
                <a:cs typeface="Arial"/>
                <a:sym typeface="Arial"/>
              </a:rPr>
              <a:t>[1]</a:t>
            </a:r>
            <a:r>
              <a:rPr lang="en">
                <a:solidFill>
                  <a:schemeClr val="accent2"/>
                </a:solidFill>
                <a:latin typeface="Arial"/>
                <a:ea typeface="Arial"/>
                <a:cs typeface="Arial"/>
                <a:sym typeface="Arial"/>
              </a:rPr>
              <a:t> </a:t>
            </a:r>
            <a:endParaRPr baseline="30000">
              <a:solidFill>
                <a:schemeClr val="accent2"/>
              </a:solidFill>
              <a:latin typeface="Arial"/>
              <a:ea typeface="Arial"/>
              <a:cs typeface="Arial"/>
              <a:sym typeface="Arial"/>
            </a:endParaRPr>
          </a:p>
          <a:p>
            <a:pPr marL="114300" lvl="0" indent="-127000" algn="l" rtl="0">
              <a:lnSpc>
                <a:spcPct val="115000"/>
              </a:lnSpc>
              <a:spcBef>
                <a:spcPts val="0"/>
              </a:spcBef>
              <a:spcAft>
                <a:spcPts val="0"/>
              </a:spcAft>
              <a:buClr>
                <a:schemeClr val="accent2"/>
              </a:buClr>
              <a:buSzPts val="1100"/>
              <a:buFont typeface="Arial"/>
              <a:buChar char="●"/>
            </a:pPr>
            <a:r>
              <a:rPr lang="en" b="1">
                <a:solidFill>
                  <a:schemeClr val="accent2"/>
                </a:solidFill>
                <a:latin typeface="Arial"/>
                <a:ea typeface="Arial"/>
                <a:cs typeface="Arial"/>
                <a:sym typeface="Arial"/>
              </a:rPr>
              <a:t>Upgrade tests</a:t>
            </a:r>
            <a:r>
              <a:rPr lang="en">
                <a:solidFill>
                  <a:schemeClr val="accent2"/>
                </a:solidFill>
                <a:latin typeface="Arial"/>
                <a:ea typeface="Arial"/>
                <a:cs typeface="Arial"/>
                <a:sym typeface="Arial"/>
              </a:rPr>
              <a:t> Verify upgrade between beta release and releases</a:t>
            </a:r>
            <a:r>
              <a:rPr lang="en" baseline="30000">
                <a:solidFill>
                  <a:schemeClr val="accent2"/>
                </a:solidFill>
                <a:latin typeface="Arial"/>
                <a:ea typeface="Arial"/>
                <a:cs typeface="Arial"/>
                <a:sym typeface="Arial"/>
              </a:rPr>
              <a:t>[1]</a:t>
            </a:r>
            <a:endParaRPr baseline="30000">
              <a:solidFill>
                <a:schemeClr val="accent2"/>
              </a:solidFill>
              <a:latin typeface="Arial"/>
              <a:ea typeface="Arial"/>
              <a:cs typeface="Arial"/>
              <a:sym typeface="Arial"/>
            </a:endParaRPr>
          </a:p>
        </p:txBody>
      </p:sp>
      <p:sp>
        <p:nvSpPr>
          <p:cNvPr id="949" name="Google Shape;949;p60"/>
          <p:cNvSpPr txBox="1">
            <a:spLocks noGrp="1"/>
          </p:cNvSpPr>
          <p:nvPr>
            <p:ph type="title" idx="2"/>
          </p:nvPr>
        </p:nvSpPr>
        <p:spPr>
          <a:xfrm>
            <a:off x="464275" y="142175"/>
            <a:ext cx="8243100" cy="50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System Testing  </a:t>
            </a:r>
            <a:endParaRPr/>
          </a:p>
        </p:txBody>
      </p:sp>
      <p:sp>
        <p:nvSpPr>
          <p:cNvPr id="950" name="Google Shape;950;p60"/>
          <p:cNvSpPr/>
          <p:nvPr/>
        </p:nvSpPr>
        <p:spPr>
          <a:xfrm>
            <a:off x="5693453" y="843225"/>
            <a:ext cx="2358900" cy="2505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60"/>
          <p:cNvSpPr txBox="1">
            <a:spLocks noGrp="1"/>
          </p:cNvSpPr>
          <p:nvPr>
            <p:ph type="ctrTitle"/>
          </p:nvPr>
        </p:nvSpPr>
        <p:spPr>
          <a:xfrm>
            <a:off x="5313450" y="832125"/>
            <a:ext cx="3090000" cy="25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accent2"/>
                </a:solidFill>
                <a:latin typeface="Arial"/>
                <a:ea typeface="Arial"/>
                <a:cs typeface="Arial"/>
                <a:sym typeface="Arial"/>
              </a:rPr>
              <a:t>Performance Testing </a:t>
            </a:r>
            <a:endParaRPr sz="1700" b="1">
              <a:solidFill>
                <a:schemeClr val="accent2"/>
              </a:solidFill>
              <a:latin typeface="Arial"/>
              <a:ea typeface="Arial"/>
              <a:cs typeface="Arial"/>
              <a:sym typeface="Arial"/>
            </a:endParaRPr>
          </a:p>
        </p:txBody>
      </p:sp>
      <p:sp>
        <p:nvSpPr>
          <p:cNvPr id="952" name="Google Shape;952;p60"/>
          <p:cNvSpPr txBox="1">
            <a:spLocks noGrp="1"/>
          </p:cNvSpPr>
          <p:nvPr>
            <p:ph type="subTitle" idx="1"/>
          </p:nvPr>
        </p:nvSpPr>
        <p:spPr>
          <a:xfrm>
            <a:off x="5313450" y="1082625"/>
            <a:ext cx="3526200" cy="1716900"/>
          </a:xfrm>
          <a:prstGeom prst="rect">
            <a:avLst/>
          </a:prstGeom>
        </p:spPr>
        <p:txBody>
          <a:bodyPr spcFirstLastPara="1" wrap="square" lIns="91425" tIns="91425" rIns="91425" bIns="91425" anchor="t" anchorCtr="0">
            <a:noAutofit/>
          </a:bodyPr>
          <a:lstStyle/>
          <a:p>
            <a:pPr marL="114300" lvl="0" indent="-127000" algn="l" rtl="0">
              <a:lnSpc>
                <a:spcPct val="100000"/>
              </a:lnSpc>
              <a:spcBef>
                <a:spcPts val="0"/>
              </a:spcBef>
              <a:spcAft>
                <a:spcPts val="0"/>
              </a:spcAft>
              <a:buClr>
                <a:schemeClr val="accent2"/>
              </a:buClr>
              <a:buSzPts val="1100"/>
              <a:buFont typeface="Arial"/>
              <a:buChar char="●"/>
            </a:pPr>
            <a:r>
              <a:rPr lang="en">
                <a:solidFill>
                  <a:schemeClr val="accent2"/>
                </a:solidFill>
                <a:latin typeface="Arial"/>
                <a:ea typeface="Arial"/>
                <a:cs typeface="Arial"/>
                <a:sym typeface="Arial"/>
              </a:rPr>
              <a:t>Used to test the speed of computation when a large data-set is used</a:t>
            </a:r>
            <a:r>
              <a:rPr lang="en" baseline="30000">
                <a:solidFill>
                  <a:schemeClr val="accent2"/>
                </a:solidFill>
                <a:latin typeface="Arial"/>
                <a:ea typeface="Arial"/>
                <a:cs typeface="Arial"/>
                <a:sym typeface="Arial"/>
              </a:rPr>
              <a:t>[3]</a:t>
            </a:r>
            <a:endParaRPr baseline="30000">
              <a:solidFill>
                <a:schemeClr val="accent2"/>
              </a:solidFill>
              <a:latin typeface="Arial"/>
              <a:ea typeface="Arial"/>
              <a:cs typeface="Arial"/>
              <a:sym typeface="Arial"/>
            </a:endParaRPr>
          </a:p>
          <a:p>
            <a:pPr marL="114300" lvl="0" indent="-127000" algn="l" rtl="0">
              <a:lnSpc>
                <a:spcPct val="100000"/>
              </a:lnSpc>
              <a:spcBef>
                <a:spcPts val="0"/>
              </a:spcBef>
              <a:spcAft>
                <a:spcPts val="0"/>
              </a:spcAft>
              <a:buClr>
                <a:schemeClr val="accent2"/>
              </a:buClr>
              <a:buSzPts val="1100"/>
              <a:buFont typeface="Arial"/>
              <a:buChar char="●"/>
            </a:pPr>
            <a:r>
              <a:rPr lang="en">
                <a:solidFill>
                  <a:schemeClr val="accent2"/>
                </a:solidFill>
                <a:latin typeface="Arial"/>
                <a:ea typeface="Arial"/>
                <a:cs typeface="Arial"/>
                <a:sym typeface="Arial"/>
              </a:rPr>
              <a:t>Success metrics for latency, data storage, memory usage, processor usage are defined and measured</a:t>
            </a:r>
            <a:r>
              <a:rPr lang="en" baseline="30000">
                <a:solidFill>
                  <a:schemeClr val="accent2"/>
                </a:solidFill>
                <a:latin typeface="Arial"/>
                <a:ea typeface="Arial"/>
                <a:cs typeface="Arial"/>
                <a:sym typeface="Arial"/>
              </a:rPr>
              <a:t>[3]</a:t>
            </a:r>
            <a:endParaRPr>
              <a:solidFill>
                <a:schemeClr val="accent2"/>
              </a:solidFill>
              <a:latin typeface="Arial"/>
              <a:ea typeface="Arial"/>
              <a:cs typeface="Arial"/>
              <a:sym typeface="Arial"/>
            </a:endParaRPr>
          </a:p>
          <a:p>
            <a:pPr marL="114300" lvl="0" indent="-127000" algn="l" rtl="0">
              <a:lnSpc>
                <a:spcPct val="100000"/>
              </a:lnSpc>
              <a:spcBef>
                <a:spcPts val="0"/>
              </a:spcBef>
              <a:spcAft>
                <a:spcPts val="0"/>
              </a:spcAft>
              <a:buClr>
                <a:schemeClr val="accent2"/>
              </a:buClr>
              <a:buSzPts val="1100"/>
              <a:buFont typeface="Arial"/>
              <a:buChar char="●"/>
            </a:pPr>
            <a:r>
              <a:rPr lang="en">
                <a:solidFill>
                  <a:schemeClr val="accent2"/>
                </a:solidFill>
                <a:latin typeface="Arial"/>
                <a:ea typeface="Arial"/>
                <a:cs typeface="Arial"/>
                <a:sym typeface="Arial"/>
              </a:rPr>
              <a:t>Used to detect load time as decompression and compression cycles may cause the application and services to take more time than usual to start</a:t>
            </a:r>
            <a:r>
              <a:rPr lang="en" baseline="30000">
                <a:solidFill>
                  <a:schemeClr val="accent2"/>
                </a:solidFill>
                <a:latin typeface="Arial"/>
                <a:ea typeface="Arial"/>
                <a:cs typeface="Arial"/>
                <a:sym typeface="Arial"/>
              </a:rPr>
              <a:t>[3]</a:t>
            </a:r>
            <a:endParaRPr baseline="30000">
              <a:solidFill>
                <a:schemeClr val="accent2"/>
              </a:solidFill>
              <a:latin typeface="Arial"/>
              <a:ea typeface="Arial"/>
              <a:cs typeface="Arial"/>
              <a:sym typeface="Arial"/>
            </a:endParaRPr>
          </a:p>
          <a:p>
            <a:pPr marL="114300" lvl="0" indent="0" algn="l" rtl="0">
              <a:lnSpc>
                <a:spcPct val="100000"/>
              </a:lnSpc>
              <a:spcBef>
                <a:spcPts val="0"/>
              </a:spcBef>
              <a:spcAft>
                <a:spcPts val="0"/>
              </a:spcAft>
              <a:buNone/>
            </a:pPr>
            <a:endParaRPr baseline="30000">
              <a:solidFill>
                <a:schemeClr val="accent2"/>
              </a:solidFill>
              <a:latin typeface="Arial"/>
              <a:ea typeface="Arial"/>
              <a:cs typeface="Arial"/>
              <a:sym typeface="Arial"/>
            </a:endParaRPr>
          </a:p>
          <a:p>
            <a:pPr marL="114300" lvl="0" indent="0" algn="l" rtl="0">
              <a:lnSpc>
                <a:spcPct val="100000"/>
              </a:lnSpc>
              <a:spcBef>
                <a:spcPts val="0"/>
              </a:spcBef>
              <a:spcAft>
                <a:spcPts val="0"/>
              </a:spcAft>
              <a:buNone/>
            </a:pPr>
            <a:endParaRPr>
              <a:solidFill>
                <a:schemeClr val="accent2"/>
              </a:solidFill>
              <a:latin typeface="Arial"/>
              <a:ea typeface="Arial"/>
              <a:cs typeface="Arial"/>
              <a:sym typeface="Arial"/>
            </a:endParaRPr>
          </a:p>
        </p:txBody>
      </p:sp>
      <p:sp>
        <p:nvSpPr>
          <p:cNvPr id="953" name="Google Shape;953;p60"/>
          <p:cNvSpPr/>
          <p:nvPr/>
        </p:nvSpPr>
        <p:spPr>
          <a:xfrm>
            <a:off x="850858" y="2824425"/>
            <a:ext cx="2340600" cy="2505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60"/>
          <p:cNvSpPr txBox="1">
            <a:spLocks noGrp="1"/>
          </p:cNvSpPr>
          <p:nvPr>
            <p:ph type="ctrTitle"/>
          </p:nvPr>
        </p:nvSpPr>
        <p:spPr>
          <a:xfrm>
            <a:off x="723875" y="2813325"/>
            <a:ext cx="2536800" cy="25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accent2"/>
                </a:solidFill>
                <a:latin typeface="Arial"/>
                <a:ea typeface="Arial"/>
                <a:cs typeface="Arial"/>
                <a:sym typeface="Arial"/>
              </a:rPr>
              <a:t>Scalability Testing </a:t>
            </a:r>
            <a:endParaRPr sz="1700" b="1">
              <a:solidFill>
                <a:schemeClr val="accent2"/>
              </a:solidFill>
              <a:latin typeface="Arial"/>
              <a:ea typeface="Arial"/>
              <a:cs typeface="Arial"/>
              <a:sym typeface="Arial"/>
            </a:endParaRPr>
          </a:p>
        </p:txBody>
      </p:sp>
      <p:sp>
        <p:nvSpPr>
          <p:cNvPr id="955" name="Google Shape;955;p60"/>
          <p:cNvSpPr txBox="1">
            <a:spLocks noGrp="1"/>
          </p:cNvSpPr>
          <p:nvPr>
            <p:ph type="subTitle" idx="1"/>
          </p:nvPr>
        </p:nvSpPr>
        <p:spPr>
          <a:xfrm>
            <a:off x="325775" y="3063825"/>
            <a:ext cx="4578300" cy="1504800"/>
          </a:xfrm>
          <a:prstGeom prst="rect">
            <a:avLst/>
          </a:prstGeom>
        </p:spPr>
        <p:txBody>
          <a:bodyPr spcFirstLastPara="1" wrap="square" lIns="91425" tIns="91425" rIns="91425" bIns="91425" anchor="t" anchorCtr="0">
            <a:noAutofit/>
          </a:bodyPr>
          <a:lstStyle/>
          <a:p>
            <a:pPr marL="114300" lvl="0" indent="-127000" algn="l" rtl="0">
              <a:lnSpc>
                <a:spcPct val="100000"/>
              </a:lnSpc>
              <a:spcBef>
                <a:spcPts val="0"/>
              </a:spcBef>
              <a:spcAft>
                <a:spcPts val="0"/>
              </a:spcAft>
              <a:buClr>
                <a:schemeClr val="accent2"/>
              </a:buClr>
              <a:buSzPts val="1100"/>
              <a:buFont typeface="Arial"/>
              <a:buChar char="●"/>
            </a:pPr>
            <a:r>
              <a:rPr lang="en">
                <a:solidFill>
                  <a:schemeClr val="accent2"/>
                </a:solidFill>
                <a:latin typeface="Arial"/>
                <a:ea typeface="Arial"/>
                <a:cs typeface="Arial"/>
                <a:sym typeface="Arial"/>
              </a:rPr>
              <a:t>Measures performance of a system when number of requests are scaled up or down for each type of data frames (customer, order, product/food)</a:t>
            </a:r>
            <a:endParaRPr baseline="30000">
              <a:solidFill>
                <a:schemeClr val="accent2"/>
              </a:solidFill>
              <a:latin typeface="Arial"/>
              <a:ea typeface="Arial"/>
              <a:cs typeface="Arial"/>
              <a:sym typeface="Arial"/>
            </a:endParaRPr>
          </a:p>
          <a:p>
            <a:pPr marL="114300" lvl="0" indent="-127000" algn="l" rtl="0">
              <a:lnSpc>
                <a:spcPct val="100000"/>
              </a:lnSpc>
              <a:spcBef>
                <a:spcPts val="0"/>
              </a:spcBef>
              <a:spcAft>
                <a:spcPts val="0"/>
              </a:spcAft>
              <a:buClr>
                <a:schemeClr val="accent2"/>
              </a:buClr>
              <a:buSzPts val="1100"/>
              <a:buFont typeface="Arial"/>
              <a:buChar char="●"/>
            </a:pPr>
            <a:r>
              <a:rPr lang="en">
                <a:solidFill>
                  <a:schemeClr val="accent2"/>
                </a:solidFill>
                <a:latin typeface="Arial"/>
                <a:ea typeface="Arial"/>
                <a:cs typeface="Arial"/>
                <a:sym typeface="Arial"/>
              </a:rPr>
              <a:t>Ensure that system can handle increase in data volume</a:t>
            </a:r>
            <a:r>
              <a:rPr lang="en" baseline="30000">
                <a:solidFill>
                  <a:schemeClr val="accent2"/>
                </a:solidFill>
                <a:latin typeface="Arial"/>
                <a:ea typeface="Arial"/>
                <a:cs typeface="Arial"/>
                <a:sym typeface="Arial"/>
              </a:rPr>
              <a:t>[2]</a:t>
            </a:r>
            <a:r>
              <a:rPr lang="en">
                <a:solidFill>
                  <a:schemeClr val="accent2"/>
                </a:solidFill>
                <a:latin typeface="Arial"/>
                <a:ea typeface="Arial"/>
                <a:cs typeface="Arial"/>
                <a:sym typeface="Arial"/>
              </a:rPr>
              <a:t> </a:t>
            </a:r>
            <a:endParaRPr baseline="30000">
              <a:solidFill>
                <a:schemeClr val="accent2"/>
              </a:solidFill>
              <a:latin typeface="Arial"/>
              <a:ea typeface="Arial"/>
              <a:cs typeface="Arial"/>
              <a:sym typeface="Arial"/>
            </a:endParaRPr>
          </a:p>
          <a:p>
            <a:pPr marL="114300" lvl="0" indent="-127000" algn="l" rtl="0">
              <a:lnSpc>
                <a:spcPct val="100000"/>
              </a:lnSpc>
              <a:spcBef>
                <a:spcPts val="0"/>
              </a:spcBef>
              <a:spcAft>
                <a:spcPts val="0"/>
              </a:spcAft>
              <a:buClr>
                <a:schemeClr val="accent2"/>
              </a:buClr>
              <a:buSzPts val="1100"/>
              <a:buFont typeface="Arial"/>
              <a:buChar char="●"/>
            </a:pPr>
            <a:r>
              <a:rPr lang="en">
                <a:solidFill>
                  <a:schemeClr val="accent2"/>
                </a:solidFill>
                <a:latin typeface="Arial"/>
                <a:ea typeface="Arial"/>
                <a:cs typeface="Arial"/>
                <a:sym typeface="Arial"/>
              </a:rPr>
              <a:t>Ensures that analysis is correct when we scale the data</a:t>
            </a:r>
            <a:r>
              <a:rPr lang="en" baseline="30000">
                <a:solidFill>
                  <a:schemeClr val="accent2"/>
                </a:solidFill>
                <a:latin typeface="Arial"/>
                <a:ea typeface="Arial"/>
                <a:cs typeface="Arial"/>
                <a:sym typeface="Arial"/>
              </a:rPr>
              <a:t>[2]</a:t>
            </a:r>
            <a:endParaRPr>
              <a:solidFill>
                <a:schemeClr val="accent2"/>
              </a:solidFill>
              <a:latin typeface="Arial"/>
              <a:ea typeface="Arial"/>
              <a:cs typeface="Arial"/>
              <a:sym typeface="Arial"/>
            </a:endParaRPr>
          </a:p>
          <a:p>
            <a:pPr marL="114300" lvl="0" indent="-127000" algn="l" rtl="0">
              <a:lnSpc>
                <a:spcPct val="100000"/>
              </a:lnSpc>
              <a:spcBef>
                <a:spcPts val="0"/>
              </a:spcBef>
              <a:spcAft>
                <a:spcPts val="0"/>
              </a:spcAft>
              <a:buClr>
                <a:schemeClr val="accent2"/>
              </a:buClr>
              <a:buSzPts val="1100"/>
              <a:buFont typeface="Arial"/>
              <a:buChar char="●"/>
            </a:pPr>
            <a:r>
              <a:rPr lang="en">
                <a:solidFill>
                  <a:schemeClr val="accent2"/>
                </a:solidFill>
                <a:latin typeface="Arial"/>
                <a:ea typeface="Arial"/>
                <a:cs typeface="Arial"/>
                <a:sym typeface="Arial"/>
              </a:rPr>
              <a:t>Record which part of application stops scaling and identify the reason behind it</a:t>
            </a:r>
            <a:r>
              <a:rPr lang="en" baseline="30000">
                <a:solidFill>
                  <a:schemeClr val="accent2"/>
                </a:solidFill>
                <a:latin typeface="Arial"/>
                <a:ea typeface="Arial"/>
                <a:cs typeface="Arial"/>
                <a:sym typeface="Arial"/>
              </a:rPr>
              <a:t>[2]</a:t>
            </a:r>
            <a:endParaRPr>
              <a:solidFill>
                <a:schemeClr val="accent2"/>
              </a:solidFill>
              <a:latin typeface="Arial"/>
              <a:ea typeface="Arial"/>
              <a:cs typeface="Arial"/>
              <a:sym typeface="Arial"/>
            </a:endParaRPr>
          </a:p>
          <a:p>
            <a:pPr marL="114300" lvl="0" indent="-127000" algn="l" rtl="0">
              <a:lnSpc>
                <a:spcPct val="100000"/>
              </a:lnSpc>
              <a:spcBef>
                <a:spcPts val="0"/>
              </a:spcBef>
              <a:spcAft>
                <a:spcPts val="0"/>
              </a:spcAft>
              <a:buClr>
                <a:schemeClr val="accent2"/>
              </a:buClr>
              <a:buSzPts val="1100"/>
              <a:buFont typeface="Arial"/>
              <a:buChar char="●"/>
            </a:pPr>
            <a:r>
              <a:rPr lang="en">
                <a:solidFill>
                  <a:schemeClr val="accent2"/>
                </a:solidFill>
                <a:latin typeface="Arial"/>
                <a:ea typeface="Arial"/>
                <a:cs typeface="Arial"/>
                <a:sym typeface="Arial"/>
              </a:rPr>
              <a:t>Record reliability and resource usage under each scaled condition</a:t>
            </a:r>
            <a:r>
              <a:rPr lang="en" baseline="30000">
                <a:solidFill>
                  <a:schemeClr val="accent2"/>
                </a:solidFill>
                <a:latin typeface="Arial"/>
                <a:ea typeface="Arial"/>
                <a:cs typeface="Arial"/>
                <a:sym typeface="Arial"/>
              </a:rPr>
              <a:t>[2]</a:t>
            </a:r>
            <a:endParaRPr>
              <a:solidFill>
                <a:schemeClr val="accent2"/>
              </a:solidFill>
              <a:latin typeface="Arial"/>
              <a:ea typeface="Arial"/>
              <a:cs typeface="Arial"/>
              <a:sym typeface="Arial"/>
            </a:endParaRPr>
          </a:p>
          <a:p>
            <a:pPr marL="114300" lvl="0" indent="0" algn="l" rtl="0">
              <a:lnSpc>
                <a:spcPct val="100000"/>
              </a:lnSpc>
              <a:spcBef>
                <a:spcPts val="0"/>
              </a:spcBef>
              <a:spcAft>
                <a:spcPts val="0"/>
              </a:spcAft>
              <a:buNone/>
            </a:pPr>
            <a:endParaRPr>
              <a:solidFill>
                <a:schemeClr val="accent2"/>
              </a:solidFill>
              <a:latin typeface="Arial"/>
              <a:ea typeface="Arial"/>
              <a:cs typeface="Arial"/>
              <a:sym typeface="Arial"/>
            </a:endParaRPr>
          </a:p>
        </p:txBody>
      </p:sp>
      <p:sp>
        <p:nvSpPr>
          <p:cNvPr id="956" name="Google Shape;956;p60"/>
          <p:cNvSpPr/>
          <p:nvPr/>
        </p:nvSpPr>
        <p:spPr>
          <a:xfrm>
            <a:off x="5894580" y="2824425"/>
            <a:ext cx="1936200" cy="2505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60"/>
          <p:cNvSpPr txBox="1">
            <a:spLocks noGrp="1"/>
          </p:cNvSpPr>
          <p:nvPr>
            <p:ph type="ctrTitle"/>
          </p:nvPr>
        </p:nvSpPr>
        <p:spPr>
          <a:xfrm>
            <a:off x="5582650" y="2813325"/>
            <a:ext cx="2536800" cy="25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accent2"/>
                </a:solidFill>
                <a:latin typeface="Arial"/>
                <a:ea typeface="Arial"/>
                <a:cs typeface="Arial"/>
                <a:sym typeface="Arial"/>
              </a:rPr>
              <a:t>Upgrade Testing </a:t>
            </a:r>
            <a:endParaRPr sz="1700" b="1">
              <a:solidFill>
                <a:schemeClr val="accent2"/>
              </a:solidFill>
              <a:latin typeface="Arial"/>
              <a:ea typeface="Arial"/>
              <a:cs typeface="Arial"/>
              <a:sym typeface="Arial"/>
            </a:endParaRPr>
          </a:p>
        </p:txBody>
      </p:sp>
      <p:sp>
        <p:nvSpPr>
          <p:cNvPr id="958" name="Google Shape;958;p60"/>
          <p:cNvSpPr txBox="1">
            <a:spLocks noGrp="1"/>
          </p:cNvSpPr>
          <p:nvPr>
            <p:ph type="subTitle" idx="1"/>
          </p:nvPr>
        </p:nvSpPr>
        <p:spPr>
          <a:xfrm>
            <a:off x="5382450" y="3063825"/>
            <a:ext cx="3526200" cy="1442100"/>
          </a:xfrm>
          <a:prstGeom prst="rect">
            <a:avLst/>
          </a:prstGeom>
        </p:spPr>
        <p:txBody>
          <a:bodyPr spcFirstLastPara="1" wrap="square" lIns="91425" tIns="91425" rIns="91425" bIns="91425" anchor="t" anchorCtr="0">
            <a:noAutofit/>
          </a:bodyPr>
          <a:lstStyle/>
          <a:p>
            <a:pPr marL="114300" lvl="0" indent="-127000" algn="l" rtl="0">
              <a:lnSpc>
                <a:spcPct val="100000"/>
              </a:lnSpc>
              <a:spcBef>
                <a:spcPts val="0"/>
              </a:spcBef>
              <a:spcAft>
                <a:spcPts val="0"/>
              </a:spcAft>
              <a:buClr>
                <a:schemeClr val="accent2"/>
              </a:buClr>
              <a:buSzPts val="1100"/>
              <a:buFont typeface="Arial"/>
              <a:buChar char="●"/>
            </a:pPr>
            <a:r>
              <a:rPr lang="en">
                <a:solidFill>
                  <a:schemeClr val="accent2"/>
                </a:solidFill>
                <a:latin typeface="Arial"/>
                <a:ea typeface="Arial"/>
                <a:cs typeface="Arial"/>
                <a:sym typeface="Arial"/>
              </a:rPr>
              <a:t>Used to ensure that a particular update can be installed on already existing system</a:t>
            </a:r>
            <a:r>
              <a:rPr lang="en" baseline="30000">
                <a:solidFill>
                  <a:schemeClr val="accent2"/>
                </a:solidFill>
                <a:latin typeface="Arial"/>
                <a:ea typeface="Arial"/>
                <a:cs typeface="Arial"/>
                <a:sym typeface="Arial"/>
              </a:rPr>
              <a:t>[4]</a:t>
            </a:r>
            <a:endParaRPr baseline="30000">
              <a:solidFill>
                <a:schemeClr val="accent2"/>
              </a:solidFill>
              <a:latin typeface="Arial"/>
              <a:ea typeface="Arial"/>
              <a:cs typeface="Arial"/>
              <a:sym typeface="Arial"/>
            </a:endParaRPr>
          </a:p>
          <a:p>
            <a:pPr marL="114300" lvl="0" indent="-127000" algn="l" rtl="0">
              <a:lnSpc>
                <a:spcPct val="100000"/>
              </a:lnSpc>
              <a:spcBef>
                <a:spcPts val="0"/>
              </a:spcBef>
              <a:spcAft>
                <a:spcPts val="0"/>
              </a:spcAft>
              <a:buClr>
                <a:schemeClr val="accent2"/>
              </a:buClr>
              <a:buSzPts val="1100"/>
              <a:buFont typeface="Arial"/>
              <a:buChar char="●"/>
            </a:pPr>
            <a:r>
              <a:rPr lang="en">
                <a:solidFill>
                  <a:schemeClr val="accent2"/>
                </a:solidFill>
                <a:latin typeface="Arial"/>
                <a:ea typeface="Arial"/>
                <a:cs typeface="Arial"/>
                <a:sym typeface="Arial"/>
              </a:rPr>
              <a:t>Done before each Beta or major release</a:t>
            </a:r>
            <a:endParaRPr>
              <a:solidFill>
                <a:schemeClr val="accent2"/>
              </a:solidFill>
              <a:latin typeface="Arial"/>
              <a:ea typeface="Arial"/>
              <a:cs typeface="Arial"/>
              <a:sym typeface="Arial"/>
            </a:endParaRPr>
          </a:p>
          <a:p>
            <a:pPr marL="114300" lvl="0" indent="-127000" algn="l" rtl="0">
              <a:lnSpc>
                <a:spcPct val="100000"/>
              </a:lnSpc>
              <a:spcBef>
                <a:spcPts val="0"/>
              </a:spcBef>
              <a:spcAft>
                <a:spcPts val="0"/>
              </a:spcAft>
              <a:buClr>
                <a:schemeClr val="accent2"/>
              </a:buClr>
              <a:buSzPts val="1100"/>
              <a:buFont typeface="Arial"/>
              <a:buChar char="●"/>
            </a:pPr>
            <a:r>
              <a:rPr lang="en">
                <a:solidFill>
                  <a:schemeClr val="accent2"/>
                </a:solidFill>
                <a:latin typeface="Arial"/>
                <a:ea typeface="Arial"/>
                <a:cs typeface="Arial"/>
                <a:sym typeface="Arial"/>
              </a:rPr>
              <a:t>Ensure if the system will continue to work after upgrade to new release and additional functionality is usable</a:t>
            </a:r>
            <a:r>
              <a:rPr lang="en" baseline="30000">
                <a:solidFill>
                  <a:schemeClr val="accent2"/>
                </a:solidFill>
                <a:latin typeface="Arial"/>
                <a:ea typeface="Arial"/>
                <a:cs typeface="Arial"/>
                <a:sym typeface="Arial"/>
              </a:rPr>
              <a:t>[4]</a:t>
            </a:r>
            <a:endParaRPr>
              <a:solidFill>
                <a:schemeClr val="accent2"/>
              </a:solidFill>
              <a:latin typeface="Arial"/>
              <a:ea typeface="Arial"/>
              <a:cs typeface="Arial"/>
              <a:sym typeface="Arial"/>
            </a:endParaRPr>
          </a:p>
        </p:txBody>
      </p:sp>
      <p:sp>
        <p:nvSpPr>
          <p:cNvPr id="959" name="Google Shape;959;p60"/>
          <p:cNvSpPr txBox="1"/>
          <p:nvPr/>
        </p:nvSpPr>
        <p:spPr>
          <a:xfrm>
            <a:off x="0" y="0"/>
            <a:ext cx="885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Simple</a:t>
            </a:r>
            <a:endParaRPr sz="1000">
              <a:latin typeface="Oxygen Light"/>
              <a:ea typeface="Oxygen Light"/>
              <a:cs typeface="Oxygen Light"/>
              <a:sym typeface="Oxygen Light"/>
            </a:endParaRPr>
          </a:p>
        </p:txBody>
      </p:sp>
      <p:sp>
        <p:nvSpPr>
          <p:cNvPr id="960" name="Google Shape;960;p60"/>
          <p:cNvSpPr txBox="1"/>
          <p:nvPr/>
        </p:nvSpPr>
        <p:spPr>
          <a:xfrm>
            <a:off x="-38100" y="4624025"/>
            <a:ext cx="9255000" cy="5541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600">
                <a:solidFill>
                  <a:schemeClr val="dk1"/>
                </a:solidFill>
              </a:rPr>
              <a:t>[1] Professor’s notes “MSIS2606 28May2022 Testing.pdf”</a:t>
            </a:r>
            <a:endParaRPr sz="600">
              <a:solidFill>
                <a:schemeClr val="dk1"/>
              </a:solidFill>
            </a:endParaRPr>
          </a:p>
          <a:p>
            <a:pPr marL="0" lvl="0" indent="0" algn="l" rtl="0">
              <a:lnSpc>
                <a:spcPct val="100000"/>
              </a:lnSpc>
              <a:spcBef>
                <a:spcPts val="0"/>
              </a:spcBef>
              <a:spcAft>
                <a:spcPts val="0"/>
              </a:spcAft>
              <a:buNone/>
            </a:pPr>
            <a:r>
              <a:rPr lang="en" sz="600">
                <a:solidFill>
                  <a:schemeClr val="dk1"/>
                </a:solidFill>
              </a:rPr>
              <a:t>[2] Thomas Hamilton,  “What is Scalability Testing? Learn with Example” Apr 23, 2022 (</a:t>
            </a:r>
            <a:r>
              <a:rPr lang="en" sz="600" u="sng">
                <a:solidFill>
                  <a:schemeClr val="hlink"/>
                </a:solidFill>
                <a:hlinkClick r:id="rId3"/>
              </a:rPr>
              <a:t>https://www.guru99.com/scalability-testing.html</a:t>
            </a:r>
            <a:r>
              <a:rPr lang="en" sz="600" u="sng">
                <a:solidFill>
                  <a:schemeClr val="dk1"/>
                </a:solidFill>
              </a:rPr>
              <a:t>)</a:t>
            </a:r>
            <a:endParaRPr sz="600" u="sng">
              <a:solidFill>
                <a:schemeClr val="dk1"/>
              </a:solidFill>
            </a:endParaRPr>
          </a:p>
          <a:p>
            <a:pPr marL="0" lvl="0" indent="0" algn="l" rtl="0">
              <a:lnSpc>
                <a:spcPct val="100000"/>
              </a:lnSpc>
              <a:spcBef>
                <a:spcPts val="0"/>
              </a:spcBef>
              <a:spcAft>
                <a:spcPts val="0"/>
              </a:spcAft>
              <a:buNone/>
            </a:pPr>
            <a:r>
              <a:rPr lang="en" sz="600">
                <a:solidFill>
                  <a:schemeClr val="dk1"/>
                </a:solidFill>
              </a:rPr>
              <a:t>[3] Malcolm Ridgers, “Performance Testing on Big Data Applications” (</a:t>
            </a:r>
            <a:r>
              <a:rPr lang="en" sz="600" u="sng">
                <a:solidFill>
                  <a:schemeClr val="hlink"/>
                </a:solidFill>
                <a:hlinkClick r:id="rId4"/>
              </a:rPr>
              <a:t>https://www.kdnuggets.com/2020/08/performance-testing-big-data-applications.html</a:t>
            </a:r>
            <a:r>
              <a:rPr lang="en" sz="600">
                <a:solidFill>
                  <a:schemeClr val="dk1"/>
                </a:solidFill>
              </a:rPr>
              <a:t> )</a:t>
            </a:r>
            <a:r>
              <a:rPr lang="en" sz="600" u="sng">
                <a:solidFill>
                  <a:schemeClr val="dk1"/>
                </a:solidFill>
              </a:rPr>
              <a:t> </a:t>
            </a:r>
            <a:endParaRPr sz="600" u="sng">
              <a:solidFill>
                <a:schemeClr val="dk1"/>
              </a:solidFill>
            </a:endParaRPr>
          </a:p>
          <a:p>
            <a:pPr marL="0" lvl="0" indent="0" algn="l" rtl="0">
              <a:lnSpc>
                <a:spcPct val="100000"/>
              </a:lnSpc>
              <a:spcBef>
                <a:spcPts val="0"/>
              </a:spcBef>
              <a:spcAft>
                <a:spcPts val="0"/>
              </a:spcAft>
              <a:buNone/>
            </a:pPr>
            <a:r>
              <a:rPr lang="en" sz="600">
                <a:solidFill>
                  <a:schemeClr val="dk1"/>
                </a:solidFill>
              </a:rPr>
              <a:t>[4] Perforce Test Management, “Upgrade Testing Vs Installation Testing” Sept 17, 2009 (</a:t>
            </a:r>
            <a:r>
              <a:rPr lang="en" sz="600" u="sng">
                <a:solidFill>
                  <a:schemeClr val="hlink"/>
                </a:solidFill>
                <a:hlinkClick r:id="rId5"/>
              </a:rPr>
              <a:t>https://www.perforce.com/blog/alm/upgrade-testing-vs-installation-testing</a:t>
            </a:r>
            <a:r>
              <a:rPr lang="en" sz="600">
                <a:solidFill>
                  <a:schemeClr val="dk1"/>
                </a:solidFill>
              </a:rPr>
              <a:t> )</a:t>
            </a:r>
            <a:endParaRPr sz="6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5"/>
          <p:cNvSpPr txBox="1">
            <a:spLocks noGrp="1"/>
          </p:cNvSpPr>
          <p:nvPr>
            <p:ph type="ctrTitle"/>
          </p:nvPr>
        </p:nvSpPr>
        <p:spPr>
          <a:xfrm>
            <a:off x="615225" y="1176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PROBLEM STATEMENT</a:t>
            </a:r>
            <a:endParaRPr/>
          </a:p>
        </p:txBody>
      </p:sp>
      <p:cxnSp>
        <p:nvCxnSpPr>
          <p:cNvPr id="184" name="Google Shape;184;p25"/>
          <p:cNvCxnSpPr/>
          <p:nvPr/>
        </p:nvCxnSpPr>
        <p:spPr>
          <a:xfrm>
            <a:off x="4177800" y="479625"/>
            <a:ext cx="4966200" cy="0"/>
          </a:xfrm>
          <a:prstGeom prst="straightConnector1">
            <a:avLst/>
          </a:prstGeom>
          <a:noFill/>
          <a:ln w="76200" cap="flat" cmpd="sng">
            <a:solidFill>
              <a:schemeClr val="accent1"/>
            </a:solidFill>
            <a:prstDash val="solid"/>
            <a:round/>
            <a:headEnd type="none" w="med" len="med"/>
            <a:tailEnd type="none" w="med" len="med"/>
          </a:ln>
        </p:spPr>
      </p:cxnSp>
      <p:sp>
        <p:nvSpPr>
          <p:cNvPr id="185" name="Google Shape;185;p25"/>
          <p:cNvSpPr txBox="1">
            <a:spLocks noGrp="1"/>
          </p:cNvSpPr>
          <p:nvPr>
            <p:ph type="subTitle" idx="4294967295"/>
          </p:nvPr>
        </p:nvSpPr>
        <p:spPr>
          <a:xfrm>
            <a:off x="434700" y="610650"/>
            <a:ext cx="8274600" cy="367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080707"/>
                </a:solidFill>
                <a:latin typeface="Calibri"/>
                <a:ea typeface="Calibri"/>
                <a:cs typeface="Calibri"/>
                <a:sym typeface="Calibri"/>
              </a:rPr>
              <a:t>At present the company is using Excel to store data due to which the company is suffering from the following challenges:</a:t>
            </a:r>
            <a:endParaRPr sz="1100">
              <a:solidFill>
                <a:srgbClr val="080707"/>
              </a:solidFill>
              <a:latin typeface="Calibri"/>
              <a:ea typeface="Calibri"/>
              <a:cs typeface="Calibri"/>
              <a:sym typeface="Calibri"/>
            </a:endParaRPr>
          </a:p>
          <a:p>
            <a:pPr marL="0" lvl="0" indent="0" algn="l" rtl="0">
              <a:spcBef>
                <a:spcPts val="0"/>
              </a:spcBef>
              <a:spcAft>
                <a:spcPts val="0"/>
              </a:spcAft>
              <a:buNone/>
            </a:pPr>
            <a:r>
              <a:rPr lang="en" sz="1100">
                <a:solidFill>
                  <a:srgbClr val="080707"/>
                </a:solidFill>
                <a:latin typeface="Calibri"/>
                <a:ea typeface="Calibri"/>
                <a:cs typeface="Calibri"/>
                <a:sym typeface="Calibri"/>
              </a:rPr>
              <a:t>The live data are captured from our website and stored into a middleware, so our data administrator (DBA) manually transfers the data from the middleware into the excel files. When DBA finishes all the transfer job, we will remove the middleware and  the data will be directly transferred from the website into MySQL server.</a:t>
            </a:r>
            <a:endParaRPr sz="1100">
              <a:solidFill>
                <a:srgbClr val="080707"/>
              </a:solidFill>
              <a:latin typeface="Calibri"/>
              <a:ea typeface="Calibri"/>
              <a:cs typeface="Calibri"/>
              <a:sym typeface="Calibri"/>
            </a:endParaRPr>
          </a:p>
          <a:p>
            <a:pPr marL="0" lvl="0" indent="0" algn="l" rtl="0">
              <a:lnSpc>
                <a:spcPct val="100000"/>
              </a:lnSpc>
              <a:spcBef>
                <a:spcPts val="0"/>
              </a:spcBef>
              <a:spcAft>
                <a:spcPts val="0"/>
              </a:spcAft>
              <a:buNone/>
            </a:pPr>
            <a:endParaRPr sz="1100">
              <a:solidFill>
                <a:srgbClr val="080707"/>
              </a:solidFill>
              <a:latin typeface="Calibri"/>
              <a:ea typeface="Calibri"/>
              <a:cs typeface="Calibri"/>
              <a:sym typeface="Calibri"/>
            </a:endParaRPr>
          </a:p>
          <a:p>
            <a:pPr marL="457200" lvl="0" indent="-298450" algn="l" rtl="0">
              <a:spcBef>
                <a:spcPts val="0"/>
              </a:spcBef>
              <a:spcAft>
                <a:spcPts val="0"/>
              </a:spcAft>
              <a:buClr>
                <a:srgbClr val="080707"/>
              </a:buClr>
              <a:buSzPts val="1100"/>
              <a:buFont typeface="Calibri"/>
              <a:buChar char="●"/>
            </a:pPr>
            <a:r>
              <a:rPr lang="en" sz="1100" b="1">
                <a:solidFill>
                  <a:srgbClr val="080707"/>
                </a:solidFill>
                <a:latin typeface="Calibri"/>
                <a:ea typeface="Calibri"/>
                <a:cs typeface="Calibri"/>
                <a:sym typeface="Calibri"/>
              </a:rPr>
              <a:t>Scalability</a:t>
            </a:r>
            <a:r>
              <a:rPr lang="en" sz="1100" baseline="30000">
                <a:solidFill>
                  <a:srgbClr val="080707"/>
                </a:solidFill>
                <a:latin typeface="Calibri"/>
                <a:ea typeface="Calibri"/>
                <a:cs typeface="Calibri"/>
                <a:sym typeface="Calibri"/>
              </a:rPr>
              <a:t>[1]</a:t>
            </a:r>
            <a:r>
              <a:rPr lang="en" sz="1100">
                <a:solidFill>
                  <a:srgbClr val="080707"/>
                </a:solidFill>
                <a:latin typeface="Calibri"/>
                <a:ea typeface="Calibri"/>
                <a:cs typeface="Calibri"/>
                <a:sym typeface="Calibri"/>
              </a:rPr>
              <a:t>: HungryMile will soon reach 1 million order transactions and it will be difficult to maintain all order transactions in a single Excel file as Excel has a limitation of 1,048,576 rows. This may lead to errors in financial calculations.</a:t>
            </a:r>
            <a:endParaRPr sz="1100">
              <a:solidFill>
                <a:srgbClr val="080707"/>
              </a:solidFill>
              <a:latin typeface="Calibri"/>
              <a:ea typeface="Calibri"/>
              <a:cs typeface="Calibri"/>
              <a:sym typeface="Calibri"/>
            </a:endParaRPr>
          </a:p>
          <a:p>
            <a:pPr marL="457200" lvl="0" indent="-298450" algn="l" rtl="0">
              <a:spcBef>
                <a:spcPts val="0"/>
              </a:spcBef>
              <a:spcAft>
                <a:spcPts val="0"/>
              </a:spcAft>
              <a:buClr>
                <a:srgbClr val="080707"/>
              </a:buClr>
              <a:buSzPts val="1100"/>
              <a:buFont typeface="Calibri"/>
              <a:buChar char="●"/>
            </a:pPr>
            <a:r>
              <a:rPr lang="en" sz="1100" b="1">
                <a:solidFill>
                  <a:srgbClr val="080707"/>
                </a:solidFill>
                <a:latin typeface="Calibri"/>
                <a:ea typeface="Calibri"/>
                <a:cs typeface="Calibri"/>
                <a:sym typeface="Calibri"/>
              </a:rPr>
              <a:t>App Performance</a:t>
            </a:r>
            <a:r>
              <a:rPr lang="en" sz="1100" baseline="30000">
                <a:solidFill>
                  <a:srgbClr val="080707"/>
                </a:solidFill>
                <a:latin typeface="Calibri"/>
                <a:ea typeface="Calibri"/>
                <a:cs typeface="Calibri"/>
                <a:sym typeface="Calibri"/>
              </a:rPr>
              <a:t>[2]</a:t>
            </a:r>
            <a:r>
              <a:rPr lang="en" sz="1100">
                <a:solidFill>
                  <a:srgbClr val="080707"/>
                </a:solidFill>
                <a:latin typeface="Calibri"/>
                <a:ea typeface="Calibri"/>
                <a:cs typeface="Calibri"/>
                <a:sym typeface="Calibri"/>
              </a:rPr>
              <a:t>:  API latency time for the app is currently 3s. As per customer surveys, the app performance needs to be improved for better customer experience.</a:t>
            </a:r>
            <a:endParaRPr sz="1100">
              <a:solidFill>
                <a:srgbClr val="080707"/>
              </a:solidFill>
              <a:latin typeface="Calibri"/>
              <a:ea typeface="Calibri"/>
              <a:cs typeface="Calibri"/>
              <a:sym typeface="Calibri"/>
            </a:endParaRPr>
          </a:p>
          <a:p>
            <a:pPr marL="457200" lvl="0" indent="-298450" algn="l" rtl="0">
              <a:spcBef>
                <a:spcPts val="0"/>
              </a:spcBef>
              <a:spcAft>
                <a:spcPts val="0"/>
              </a:spcAft>
              <a:buClr>
                <a:srgbClr val="080707"/>
              </a:buClr>
              <a:buSzPts val="1100"/>
              <a:buFont typeface="Calibri"/>
              <a:buChar char="●"/>
            </a:pPr>
            <a:r>
              <a:rPr lang="en" sz="1100" b="1">
                <a:solidFill>
                  <a:srgbClr val="080707"/>
                </a:solidFill>
                <a:latin typeface="Calibri"/>
                <a:ea typeface="Calibri"/>
                <a:cs typeface="Calibri"/>
                <a:sym typeface="Calibri"/>
              </a:rPr>
              <a:t>Data Accessibility</a:t>
            </a:r>
            <a:r>
              <a:rPr lang="en" sz="1100">
                <a:solidFill>
                  <a:srgbClr val="080707"/>
                </a:solidFill>
                <a:latin typeface="Calibri"/>
                <a:ea typeface="Calibri"/>
                <a:cs typeface="Calibri"/>
                <a:sym typeface="Calibri"/>
              </a:rPr>
              <a:t>: Spreadsheets require information to be loaded into the memory first unlike databases leading to slow access of large datasets</a:t>
            </a:r>
            <a:r>
              <a:rPr lang="en" sz="1100" baseline="30000">
                <a:solidFill>
                  <a:srgbClr val="080707"/>
                </a:solidFill>
                <a:latin typeface="Calibri"/>
                <a:ea typeface="Calibri"/>
                <a:cs typeface="Calibri"/>
                <a:sym typeface="Calibri"/>
              </a:rPr>
              <a:t>[2]</a:t>
            </a:r>
            <a:r>
              <a:rPr lang="en" sz="1100">
                <a:solidFill>
                  <a:srgbClr val="080707"/>
                </a:solidFill>
                <a:latin typeface="Calibri"/>
                <a:ea typeface="Calibri"/>
                <a:cs typeface="Calibri"/>
                <a:sym typeface="Calibri"/>
              </a:rPr>
              <a:t>.It can take minutes in SQL to do what it takes nearly an hour to do in Excel</a:t>
            </a:r>
            <a:r>
              <a:rPr lang="en" sz="1100" baseline="30000">
                <a:solidFill>
                  <a:srgbClr val="080707"/>
                </a:solidFill>
                <a:latin typeface="Calibri"/>
                <a:ea typeface="Calibri"/>
                <a:cs typeface="Calibri"/>
                <a:sym typeface="Calibri"/>
              </a:rPr>
              <a:t>[4]</a:t>
            </a:r>
            <a:endParaRPr sz="1100" baseline="30000">
              <a:solidFill>
                <a:srgbClr val="080707"/>
              </a:solidFill>
              <a:latin typeface="Calibri"/>
              <a:ea typeface="Calibri"/>
              <a:cs typeface="Calibri"/>
              <a:sym typeface="Calibri"/>
            </a:endParaRPr>
          </a:p>
          <a:p>
            <a:pPr marL="457200" lvl="0" indent="-298450" algn="l" rtl="0">
              <a:spcBef>
                <a:spcPts val="0"/>
              </a:spcBef>
              <a:spcAft>
                <a:spcPts val="0"/>
              </a:spcAft>
              <a:buClr>
                <a:srgbClr val="080707"/>
              </a:buClr>
              <a:buSzPts val="1100"/>
              <a:buFont typeface="Calibri"/>
              <a:buChar char="●"/>
            </a:pPr>
            <a:r>
              <a:rPr lang="en" sz="1100" b="1">
                <a:solidFill>
                  <a:srgbClr val="080707"/>
                </a:solidFill>
                <a:latin typeface="Calibri"/>
                <a:ea typeface="Calibri"/>
                <a:cs typeface="Calibri"/>
                <a:sym typeface="Calibri"/>
              </a:rPr>
              <a:t>Version Control</a:t>
            </a:r>
            <a:r>
              <a:rPr lang="en" sz="1100">
                <a:solidFill>
                  <a:srgbClr val="080707"/>
                </a:solidFill>
                <a:latin typeface="Calibri"/>
                <a:ea typeface="Calibri"/>
                <a:cs typeface="Calibri"/>
                <a:sym typeface="Calibri"/>
              </a:rPr>
              <a:t>: Employees have several copies of Excel and do not know which is the latest version which is making tracking changes difficult if several people are collaborating with Excel workbooks.</a:t>
            </a:r>
            <a:r>
              <a:rPr lang="en" sz="1100" baseline="30000">
                <a:solidFill>
                  <a:srgbClr val="080707"/>
                </a:solidFill>
                <a:latin typeface="Calibri"/>
                <a:ea typeface="Calibri"/>
                <a:cs typeface="Calibri"/>
                <a:sym typeface="Calibri"/>
              </a:rPr>
              <a:t>[3]</a:t>
            </a:r>
            <a:endParaRPr sz="1100" baseline="30000">
              <a:solidFill>
                <a:srgbClr val="080707"/>
              </a:solidFill>
              <a:latin typeface="Calibri"/>
              <a:ea typeface="Calibri"/>
              <a:cs typeface="Calibri"/>
              <a:sym typeface="Calibri"/>
            </a:endParaRPr>
          </a:p>
          <a:p>
            <a:pPr marL="457200" lvl="0" indent="-298450" algn="l" rtl="0">
              <a:spcBef>
                <a:spcPts val="0"/>
              </a:spcBef>
              <a:spcAft>
                <a:spcPts val="0"/>
              </a:spcAft>
              <a:buClr>
                <a:srgbClr val="080707"/>
              </a:buClr>
              <a:buSzPts val="1100"/>
              <a:buFont typeface="Calibri"/>
              <a:buChar char="●"/>
            </a:pPr>
            <a:r>
              <a:rPr lang="en" sz="1100" b="1">
                <a:solidFill>
                  <a:srgbClr val="080707"/>
                </a:solidFill>
                <a:latin typeface="Calibri"/>
                <a:ea typeface="Calibri"/>
                <a:cs typeface="Calibri"/>
                <a:sym typeface="Calibri"/>
              </a:rPr>
              <a:t>Security</a:t>
            </a:r>
            <a:r>
              <a:rPr lang="en" sz="1100">
                <a:solidFill>
                  <a:srgbClr val="080707"/>
                </a:solidFill>
                <a:latin typeface="Calibri"/>
                <a:ea typeface="Calibri"/>
                <a:cs typeface="Calibri"/>
                <a:sym typeface="Calibri"/>
              </a:rPr>
              <a:t>: Our Quarterly Sales data was recently leaked online even though it was password protected. After analysis it was found that hackers used tools on the Internet to unlock the protected Excel file without knowing the password.</a:t>
            </a:r>
            <a:r>
              <a:rPr lang="en" sz="1100" baseline="30000">
                <a:solidFill>
                  <a:srgbClr val="080707"/>
                </a:solidFill>
                <a:latin typeface="Calibri"/>
                <a:ea typeface="Calibri"/>
                <a:cs typeface="Calibri"/>
                <a:sym typeface="Calibri"/>
              </a:rPr>
              <a:t>[3] </a:t>
            </a:r>
            <a:r>
              <a:rPr lang="en" sz="1100">
                <a:solidFill>
                  <a:srgbClr val="080707"/>
                </a:solidFill>
                <a:latin typeface="Calibri"/>
                <a:ea typeface="Calibri"/>
                <a:cs typeface="Calibri"/>
                <a:sym typeface="Calibri"/>
              </a:rPr>
              <a:t> </a:t>
            </a:r>
            <a:endParaRPr sz="1100">
              <a:solidFill>
                <a:srgbClr val="080707"/>
              </a:solidFill>
              <a:latin typeface="Calibri"/>
              <a:ea typeface="Calibri"/>
              <a:cs typeface="Calibri"/>
              <a:sym typeface="Calibri"/>
            </a:endParaRPr>
          </a:p>
          <a:p>
            <a:pPr marL="457200" lvl="0" indent="-298450" algn="l" rtl="0">
              <a:spcBef>
                <a:spcPts val="0"/>
              </a:spcBef>
              <a:spcAft>
                <a:spcPts val="0"/>
              </a:spcAft>
              <a:buClr>
                <a:srgbClr val="080707"/>
              </a:buClr>
              <a:buSzPts val="1100"/>
              <a:buFont typeface="Calibri"/>
              <a:buChar char="●"/>
            </a:pPr>
            <a:r>
              <a:rPr lang="en" sz="1100" b="1">
                <a:solidFill>
                  <a:srgbClr val="080707"/>
                </a:solidFill>
                <a:latin typeface="Calibri"/>
                <a:ea typeface="Calibri"/>
                <a:cs typeface="Calibri"/>
                <a:sym typeface="Calibri"/>
              </a:rPr>
              <a:t>Data integrity</a:t>
            </a:r>
            <a:r>
              <a:rPr lang="en" sz="1100">
                <a:solidFill>
                  <a:srgbClr val="080707"/>
                </a:solidFill>
                <a:latin typeface="Calibri"/>
                <a:ea typeface="Calibri"/>
                <a:cs typeface="Calibri"/>
                <a:sym typeface="Calibri"/>
              </a:rPr>
              <a:t>: Analytics team has raised an issue regarding limited validation for input in Excel. Current safeguards can be easily bypassed or ignored. As a result they have compromised and inaccurate data which is leading to incorrect predictions.</a:t>
            </a:r>
            <a:r>
              <a:rPr lang="en" sz="1100" baseline="30000">
                <a:solidFill>
                  <a:srgbClr val="080707"/>
                </a:solidFill>
                <a:latin typeface="Calibri"/>
                <a:ea typeface="Calibri"/>
                <a:cs typeface="Calibri"/>
                <a:sym typeface="Calibri"/>
              </a:rPr>
              <a:t>[2]  </a:t>
            </a:r>
            <a:endParaRPr sz="1100" baseline="30000">
              <a:solidFill>
                <a:srgbClr val="080707"/>
              </a:solidFill>
              <a:latin typeface="Calibri"/>
              <a:ea typeface="Calibri"/>
              <a:cs typeface="Calibri"/>
              <a:sym typeface="Calibri"/>
            </a:endParaRPr>
          </a:p>
          <a:p>
            <a:pPr marL="457200" lvl="0" indent="-298450" algn="l" rtl="0">
              <a:spcBef>
                <a:spcPts val="0"/>
              </a:spcBef>
              <a:spcAft>
                <a:spcPts val="0"/>
              </a:spcAft>
              <a:buClr>
                <a:srgbClr val="080707"/>
              </a:buClr>
              <a:buSzPts val="1100"/>
              <a:buFont typeface="Calibri"/>
              <a:buChar char="●"/>
            </a:pPr>
            <a:r>
              <a:rPr lang="en" sz="1100" b="1">
                <a:solidFill>
                  <a:srgbClr val="080707"/>
                </a:solidFill>
                <a:latin typeface="Calibri"/>
                <a:ea typeface="Calibri"/>
                <a:cs typeface="Calibri"/>
                <a:sym typeface="Calibri"/>
              </a:rPr>
              <a:t>Redundancy</a:t>
            </a:r>
            <a:r>
              <a:rPr lang="en" sz="1100">
                <a:solidFill>
                  <a:srgbClr val="080707"/>
                </a:solidFill>
                <a:latin typeface="Calibri"/>
                <a:ea typeface="Calibri"/>
                <a:cs typeface="Calibri"/>
                <a:sym typeface="Calibri"/>
              </a:rPr>
              <a:t>: Since there is no Referential integrity it is difficult to ensure consistent and valid data within the database as data sets cannot be linked by the use of keys and relationships leading to duplication of source data.</a:t>
            </a:r>
            <a:r>
              <a:rPr lang="en" sz="1100" baseline="30000">
                <a:solidFill>
                  <a:srgbClr val="080707"/>
                </a:solidFill>
                <a:latin typeface="Calibri"/>
                <a:ea typeface="Calibri"/>
                <a:cs typeface="Calibri"/>
                <a:sym typeface="Calibri"/>
              </a:rPr>
              <a:t>[3]  </a:t>
            </a:r>
            <a:endParaRPr sz="1100" baseline="30000">
              <a:solidFill>
                <a:srgbClr val="080707"/>
              </a:solidFill>
              <a:latin typeface="Calibri"/>
              <a:ea typeface="Calibri"/>
              <a:cs typeface="Calibri"/>
              <a:sym typeface="Calibri"/>
            </a:endParaRPr>
          </a:p>
          <a:p>
            <a:pPr marL="457200" lvl="0" indent="-298450" algn="l" rtl="0">
              <a:spcBef>
                <a:spcPts val="0"/>
              </a:spcBef>
              <a:spcAft>
                <a:spcPts val="0"/>
              </a:spcAft>
              <a:buSzPts val="1100"/>
              <a:buFont typeface="Calibri"/>
              <a:buChar char="●"/>
            </a:pPr>
            <a:r>
              <a:rPr lang="en" sz="1100" b="1">
                <a:latin typeface="Calibri"/>
                <a:ea typeface="Calibri"/>
                <a:cs typeface="Calibri"/>
                <a:sym typeface="Calibri"/>
              </a:rPr>
              <a:t>Analysis</a:t>
            </a:r>
            <a:r>
              <a:rPr lang="en" sz="1100">
                <a:latin typeface="Calibri"/>
                <a:ea typeface="Calibri"/>
                <a:cs typeface="Calibri"/>
                <a:sym typeface="Calibri"/>
              </a:rPr>
              <a:t>: Excel is a flat file and doesn’t have any relationship with the data in other files which makes it difficult to</a:t>
            </a:r>
            <a:endParaRPr sz="1100">
              <a:latin typeface="Calibri"/>
              <a:ea typeface="Calibri"/>
              <a:cs typeface="Calibri"/>
              <a:sym typeface="Calibri"/>
            </a:endParaRPr>
          </a:p>
          <a:p>
            <a:pPr marL="457200" lvl="0" indent="0" algn="l" rtl="0">
              <a:spcBef>
                <a:spcPts val="0"/>
              </a:spcBef>
              <a:spcAft>
                <a:spcPts val="0"/>
              </a:spcAft>
              <a:buNone/>
            </a:pPr>
            <a:r>
              <a:rPr lang="en" sz="1100">
                <a:latin typeface="Calibri"/>
                <a:ea typeface="Calibri"/>
                <a:cs typeface="Calibri"/>
                <a:sym typeface="Calibri"/>
              </a:rPr>
              <a:t>analyze data from different sources and generate insights.</a:t>
            </a:r>
            <a:endParaRPr sz="1100">
              <a:solidFill>
                <a:srgbClr val="080707"/>
              </a:solidFill>
              <a:latin typeface="Calibri"/>
              <a:ea typeface="Calibri"/>
              <a:cs typeface="Calibri"/>
              <a:sym typeface="Calibri"/>
            </a:endParaRPr>
          </a:p>
        </p:txBody>
      </p:sp>
      <p:sp>
        <p:nvSpPr>
          <p:cNvPr id="186" name="Google Shape;186;p25"/>
          <p:cNvSpPr txBox="1"/>
          <p:nvPr/>
        </p:nvSpPr>
        <p:spPr>
          <a:xfrm>
            <a:off x="89950" y="4622350"/>
            <a:ext cx="7664700" cy="702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600">
                <a:solidFill>
                  <a:srgbClr val="080707"/>
                </a:solidFill>
                <a:latin typeface="Calibri"/>
                <a:ea typeface="Calibri"/>
                <a:cs typeface="Calibri"/>
                <a:sym typeface="Calibri"/>
              </a:rPr>
              <a:t>[1] Excel for Microsoft 365 Excel (2021)”Excel specifications and limitations”(</a:t>
            </a:r>
            <a:r>
              <a:rPr lang="en" sz="600" u="sng">
                <a:solidFill>
                  <a:srgbClr val="1155CC"/>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https://support.microsoft.com/en-us/office/excel-specifications-and-limits-1672b34d-7043-467e-8e27-269d656771c3</a:t>
            </a:r>
            <a:r>
              <a:rPr lang="en" sz="600">
                <a:solidFill>
                  <a:srgbClr val="080707"/>
                </a:solidFill>
                <a:latin typeface="Calibri"/>
                <a:ea typeface="Calibri"/>
                <a:cs typeface="Calibri"/>
                <a:sym typeface="Calibri"/>
              </a:rPr>
              <a:t>)</a:t>
            </a:r>
            <a:endParaRPr sz="600">
              <a:solidFill>
                <a:srgbClr val="080707"/>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600">
                <a:solidFill>
                  <a:srgbClr val="080707"/>
                </a:solidFill>
                <a:latin typeface="Calibri"/>
                <a:ea typeface="Calibri"/>
                <a:cs typeface="Calibri"/>
                <a:sym typeface="Calibri"/>
              </a:rPr>
              <a:t>[2] EarthSoft “Databases vs Spreadsheets”( </a:t>
            </a:r>
            <a:r>
              <a:rPr lang="en" sz="600" u="sng">
                <a:solidFill>
                  <a:srgbClr val="1155CC"/>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https://earthsoft.com/2018/06/07/databases-versus-spreadsheets/</a:t>
            </a:r>
            <a:r>
              <a:rPr lang="en" sz="600">
                <a:solidFill>
                  <a:srgbClr val="080707"/>
                </a:solidFill>
                <a:latin typeface="Calibri"/>
                <a:ea typeface="Calibri"/>
                <a:cs typeface="Calibri"/>
                <a:sym typeface="Calibri"/>
              </a:rPr>
              <a:t>)</a:t>
            </a:r>
            <a:endParaRPr sz="600">
              <a:solidFill>
                <a:srgbClr val="080707"/>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600">
                <a:solidFill>
                  <a:srgbClr val="080707"/>
                </a:solidFill>
                <a:latin typeface="Calibri"/>
                <a:ea typeface="Calibri"/>
                <a:cs typeface="Calibri"/>
                <a:sym typeface="Calibri"/>
              </a:rPr>
              <a:t>[3] Cacace, M. (2014) “7 Reasons to Beware of Using Excel as a Database”, Bound States Software (</a:t>
            </a:r>
            <a:r>
              <a:rPr lang="en" sz="600" u="sng">
                <a:solidFill>
                  <a:srgbClr val="1155CC"/>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https://boundstatesoftware.com/blog/7-reasons-to-beware-of-using-excel-as-a-database</a:t>
            </a:r>
            <a:r>
              <a:rPr lang="en" sz="600">
                <a:solidFill>
                  <a:srgbClr val="080707"/>
                </a:solidFill>
                <a:latin typeface="Calibri"/>
                <a:ea typeface="Calibri"/>
                <a:cs typeface="Calibri"/>
                <a:sym typeface="Calibri"/>
              </a:rPr>
              <a:t>)  </a:t>
            </a:r>
            <a:endParaRPr sz="600">
              <a:solidFill>
                <a:srgbClr val="080707"/>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600">
                <a:solidFill>
                  <a:srgbClr val="080707"/>
                </a:solidFill>
                <a:latin typeface="Calibri"/>
                <a:ea typeface="Calibri"/>
                <a:cs typeface="Calibri"/>
                <a:sym typeface="Calibri"/>
              </a:rPr>
              <a:t>[4] Codeacademy (2018) “Excel to SQL”, (</a:t>
            </a:r>
            <a:r>
              <a:rPr lang="en" sz="600" u="sng">
                <a:solidFill>
                  <a:srgbClr val="1155CC"/>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https://www.codecademy.com/resources/blog/excel-to-sql-why-switch/#:~:text=SQL%20is%20much%20faster%20than,functions%20you're%20probably%20using</a:t>
            </a:r>
            <a:r>
              <a:rPr lang="en" sz="600" u="sng">
                <a:solidFill>
                  <a:srgbClr val="1155CC"/>
                </a:solidFill>
                <a:latin typeface="Calibri"/>
                <a:ea typeface="Calibri"/>
                <a:cs typeface="Calibri"/>
                <a:sym typeface="Calibri"/>
              </a:rPr>
              <a:t>.</a:t>
            </a:r>
            <a:r>
              <a:rPr lang="en" sz="600" u="sng">
                <a:solidFill>
                  <a:schemeClr val="dk1"/>
                </a:solidFill>
                <a:latin typeface="Calibri"/>
                <a:ea typeface="Calibri"/>
                <a:cs typeface="Calibri"/>
                <a:sym typeface="Calibri"/>
              </a:rPr>
              <a:t>)</a:t>
            </a:r>
            <a:endParaRPr sz="6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600">
              <a:latin typeface="Oxygen Light"/>
              <a:ea typeface="Oxygen Light"/>
              <a:cs typeface="Oxygen Light"/>
              <a:sym typeface="Oxygen Light"/>
            </a:endParaRPr>
          </a:p>
        </p:txBody>
      </p:sp>
      <p:sp>
        <p:nvSpPr>
          <p:cNvPr id="187" name="Google Shape;187;p25"/>
          <p:cNvSpPr txBox="1"/>
          <p:nvPr/>
        </p:nvSpPr>
        <p:spPr>
          <a:xfrm>
            <a:off x="89950" y="26475"/>
            <a:ext cx="885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Average</a:t>
            </a:r>
            <a:endParaRPr sz="1000">
              <a:latin typeface="Oxygen Light"/>
              <a:ea typeface="Oxygen Light"/>
              <a:cs typeface="Oxygen Light"/>
              <a:sym typeface="Oxygen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61"/>
          <p:cNvSpPr txBox="1">
            <a:spLocks noGrp="1"/>
          </p:cNvSpPr>
          <p:nvPr>
            <p:ph type="subTitle" idx="1"/>
          </p:nvPr>
        </p:nvSpPr>
        <p:spPr>
          <a:xfrm>
            <a:off x="-60575" y="374925"/>
            <a:ext cx="2850300" cy="22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2"/>
                </a:solidFill>
                <a:latin typeface="Abril Fatface"/>
                <a:ea typeface="Abril Fatface"/>
                <a:cs typeface="Abril Fatface"/>
                <a:sym typeface="Abril Fatface"/>
              </a:rPr>
              <a:t>User Story 1</a:t>
            </a:r>
            <a:endParaRPr sz="2000">
              <a:solidFill>
                <a:schemeClr val="accent2"/>
              </a:solidFill>
              <a:latin typeface="Abril Fatface"/>
              <a:ea typeface="Abril Fatface"/>
              <a:cs typeface="Abril Fatface"/>
              <a:sym typeface="Abril Fatface"/>
            </a:endParaRPr>
          </a:p>
          <a:p>
            <a:pPr marL="457200" lvl="0" indent="0" algn="l" rtl="0">
              <a:spcBef>
                <a:spcPts val="0"/>
              </a:spcBef>
              <a:spcAft>
                <a:spcPts val="0"/>
              </a:spcAft>
              <a:buNone/>
            </a:pPr>
            <a:endParaRPr sz="900">
              <a:latin typeface="Arial"/>
              <a:ea typeface="Arial"/>
              <a:cs typeface="Arial"/>
              <a:sym typeface="Arial"/>
            </a:endParaRPr>
          </a:p>
          <a:p>
            <a:pPr marL="228600" lvl="0" indent="-120650" algn="l" rtl="0">
              <a:spcBef>
                <a:spcPts val="0"/>
              </a:spcBef>
              <a:spcAft>
                <a:spcPts val="0"/>
              </a:spcAft>
              <a:buSzPts val="1000"/>
              <a:buFont typeface="Calibri"/>
              <a:buChar char="●"/>
            </a:pPr>
            <a:r>
              <a:rPr lang="en" sz="1000">
                <a:latin typeface="Calibri"/>
                <a:ea typeface="Calibri"/>
                <a:cs typeface="Calibri"/>
                <a:sym typeface="Calibri"/>
              </a:rPr>
              <a:t>Database should contain the Customer, Orders and Employees tables.</a:t>
            </a:r>
            <a:endParaRPr sz="1000">
              <a:latin typeface="Calibri"/>
              <a:ea typeface="Calibri"/>
              <a:cs typeface="Calibri"/>
              <a:sym typeface="Calibri"/>
            </a:endParaRPr>
          </a:p>
          <a:p>
            <a:pPr marL="228600" lvl="0" indent="-120650" algn="l" rtl="0">
              <a:spcBef>
                <a:spcPts val="0"/>
              </a:spcBef>
              <a:spcAft>
                <a:spcPts val="0"/>
              </a:spcAft>
              <a:buSzPts val="1000"/>
              <a:buFont typeface="Calibri"/>
              <a:buChar char="●"/>
            </a:pPr>
            <a:r>
              <a:rPr lang="en" sz="1000">
                <a:latin typeface="Calibri"/>
                <a:ea typeface="Calibri"/>
                <a:cs typeface="Calibri"/>
                <a:sym typeface="Calibri"/>
              </a:rPr>
              <a:t>Data for the past month should be available.</a:t>
            </a:r>
            <a:endParaRPr sz="1000">
              <a:latin typeface="Calibri"/>
              <a:ea typeface="Calibri"/>
              <a:cs typeface="Calibri"/>
              <a:sym typeface="Calibri"/>
            </a:endParaRPr>
          </a:p>
          <a:p>
            <a:pPr marL="228600" lvl="0" indent="-120650" algn="l" rtl="0">
              <a:spcBef>
                <a:spcPts val="0"/>
              </a:spcBef>
              <a:spcAft>
                <a:spcPts val="0"/>
              </a:spcAft>
              <a:buSzPts val="1000"/>
              <a:buFont typeface="Calibri"/>
              <a:buChar char="●"/>
            </a:pPr>
            <a:r>
              <a:rPr lang="en" sz="1000">
                <a:latin typeface="Calibri"/>
                <a:ea typeface="Calibri"/>
                <a:cs typeface="Calibri"/>
                <a:sym typeface="Calibri"/>
              </a:rPr>
              <a:t>When the query is run, it should display the results or errors in the query, if any. </a:t>
            </a:r>
            <a:endParaRPr sz="1000">
              <a:latin typeface="Calibri"/>
              <a:ea typeface="Calibri"/>
              <a:cs typeface="Calibri"/>
              <a:sym typeface="Calibri"/>
            </a:endParaRPr>
          </a:p>
          <a:p>
            <a:pPr marL="228600" lvl="0" indent="-120650" algn="l" rtl="0">
              <a:spcBef>
                <a:spcPts val="0"/>
              </a:spcBef>
              <a:spcAft>
                <a:spcPts val="0"/>
              </a:spcAft>
              <a:buSzPts val="1000"/>
              <a:buFont typeface="Calibri"/>
              <a:buChar char="●"/>
            </a:pPr>
            <a:r>
              <a:rPr lang="en" sz="1000">
                <a:latin typeface="Calibri"/>
                <a:ea typeface="Calibri"/>
                <a:cs typeface="Calibri"/>
                <a:sym typeface="Calibri"/>
              </a:rPr>
              <a:t>Ensure that customer satisfaction of customers in these areas is above 7 on a scale of  10.</a:t>
            </a:r>
            <a:endParaRPr sz="1000">
              <a:latin typeface="Calibri"/>
              <a:ea typeface="Calibri"/>
              <a:cs typeface="Calibri"/>
              <a:sym typeface="Calibri"/>
            </a:endParaRPr>
          </a:p>
          <a:p>
            <a:pPr marL="114300" lvl="0" indent="0" algn="l" rtl="0">
              <a:spcBef>
                <a:spcPts val="0"/>
              </a:spcBef>
              <a:spcAft>
                <a:spcPts val="0"/>
              </a:spcAft>
              <a:buNone/>
            </a:pPr>
            <a:r>
              <a:rPr lang="en" sz="1000" b="1">
                <a:latin typeface="Calibri"/>
                <a:ea typeface="Calibri"/>
                <a:cs typeface="Calibri"/>
                <a:sym typeface="Calibri"/>
              </a:rPr>
              <a:t>Success : </a:t>
            </a:r>
            <a:r>
              <a:rPr lang="en" sz="1000">
                <a:latin typeface="Calibri"/>
                <a:ea typeface="Calibri"/>
                <a:cs typeface="Calibri"/>
                <a:sym typeface="Calibri"/>
              </a:rPr>
              <a:t>Customer satisfaction rate has increased by 2 points</a:t>
            </a:r>
            <a:r>
              <a:rPr lang="en" sz="1000" baseline="30000">
                <a:latin typeface="Calibri"/>
                <a:ea typeface="Calibri"/>
                <a:cs typeface="Calibri"/>
                <a:sym typeface="Calibri"/>
              </a:rPr>
              <a:t>[2]</a:t>
            </a:r>
            <a:endParaRPr sz="1000" baseline="30000">
              <a:latin typeface="Calibri"/>
              <a:ea typeface="Calibri"/>
              <a:cs typeface="Calibri"/>
              <a:sym typeface="Calibri"/>
            </a:endParaRPr>
          </a:p>
          <a:p>
            <a:pPr marL="914400" lvl="0" indent="0" algn="ctr" rtl="0">
              <a:spcBef>
                <a:spcPts val="0"/>
              </a:spcBef>
              <a:spcAft>
                <a:spcPts val="0"/>
              </a:spcAft>
              <a:buNone/>
            </a:pPr>
            <a:endParaRPr sz="900">
              <a:latin typeface="Arial"/>
              <a:ea typeface="Arial"/>
              <a:cs typeface="Arial"/>
              <a:sym typeface="Arial"/>
            </a:endParaRPr>
          </a:p>
        </p:txBody>
      </p:sp>
      <p:sp>
        <p:nvSpPr>
          <p:cNvPr id="966" name="Google Shape;966;p61"/>
          <p:cNvSpPr txBox="1">
            <a:spLocks noGrp="1"/>
          </p:cNvSpPr>
          <p:nvPr>
            <p:ph type="title" idx="2"/>
          </p:nvPr>
        </p:nvSpPr>
        <p:spPr>
          <a:xfrm>
            <a:off x="91825" y="-10225"/>
            <a:ext cx="89724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Sample Functional tests for User Stories</a:t>
            </a:r>
            <a:endParaRPr/>
          </a:p>
        </p:txBody>
      </p:sp>
      <p:sp>
        <p:nvSpPr>
          <p:cNvPr id="967" name="Google Shape;967;p61"/>
          <p:cNvSpPr txBox="1">
            <a:spLocks noGrp="1"/>
          </p:cNvSpPr>
          <p:nvPr>
            <p:ph type="subTitle" idx="1"/>
          </p:nvPr>
        </p:nvSpPr>
        <p:spPr>
          <a:xfrm>
            <a:off x="2775625" y="350175"/>
            <a:ext cx="3306900" cy="22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2"/>
                </a:solidFill>
                <a:latin typeface="Abril Fatface"/>
                <a:ea typeface="Abril Fatface"/>
                <a:cs typeface="Abril Fatface"/>
                <a:sym typeface="Abril Fatface"/>
              </a:rPr>
              <a:t>User Story 2</a:t>
            </a:r>
            <a:endParaRPr sz="2000">
              <a:solidFill>
                <a:schemeClr val="accent2"/>
              </a:solidFill>
              <a:latin typeface="Abril Fatface"/>
              <a:ea typeface="Abril Fatface"/>
              <a:cs typeface="Abril Fatface"/>
              <a:sym typeface="Abril Fatface"/>
            </a:endParaRPr>
          </a:p>
          <a:p>
            <a:pPr marL="457200" lvl="0" indent="0" algn="just" rtl="0">
              <a:spcBef>
                <a:spcPts val="0"/>
              </a:spcBef>
              <a:spcAft>
                <a:spcPts val="0"/>
              </a:spcAft>
              <a:buNone/>
            </a:pPr>
            <a:endParaRPr sz="900">
              <a:latin typeface="Arial"/>
              <a:ea typeface="Arial"/>
              <a:cs typeface="Arial"/>
              <a:sym typeface="Arial"/>
            </a:endParaRPr>
          </a:p>
          <a:p>
            <a:pPr marL="171450" lvl="0" indent="-120650" algn="just" rtl="0">
              <a:spcBef>
                <a:spcPts val="0"/>
              </a:spcBef>
              <a:spcAft>
                <a:spcPts val="0"/>
              </a:spcAft>
              <a:buSzPts val="1000"/>
              <a:buFont typeface="Calibri"/>
              <a:buChar char="●"/>
            </a:pPr>
            <a:r>
              <a:rPr lang="en" sz="1000">
                <a:latin typeface="Calibri"/>
                <a:ea typeface="Calibri"/>
                <a:cs typeface="Calibri"/>
                <a:sym typeface="Calibri"/>
              </a:rPr>
              <a:t>There must exists SQL based views for top 1000 customers (VIP) by number of orders placed by them in the previous month.</a:t>
            </a:r>
            <a:endParaRPr sz="1000">
              <a:latin typeface="Calibri"/>
              <a:ea typeface="Calibri"/>
              <a:cs typeface="Calibri"/>
              <a:sym typeface="Calibri"/>
            </a:endParaRPr>
          </a:p>
          <a:p>
            <a:pPr marL="171450" lvl="0" indent="-120650" algn="l" rtl="0">
              <a:spcBef>
                <a:spcPts val="0"/>
              </a:spcBef>
              <a:spcAft>
                <a:spcPts val="0"/>
              </a:spcAft>
              <a:buSzPts val="1000"/>
              <a:buFont typeface="Calibri"/>
              <a:buChar char="●"/>
            </a:pPr>
            <a:r>
              <a:rPr lang="en" sz="1000">
                <a:latin typeface="Calibri"/>
                <a:ea typeface="Calibri"/>
                <a:cs typeface="Calibri"/>
                <a:sym typeface="Calibri"/>
              </a:rPr>
              <a:t>Orders which are cancelled should not be a part of the top 1000 customer dataset.</a:t>
            </a:r>
            <a:endParaRPr sz="1000">
              <a:latin typeface="Calibri"/>
              <a:ea typeface="Calibri"/>
              <a:cs typeface="Calibri"/>
              <a:sym typeface="Calibri"/>
            </a:endParaRPr>
          </a:p>
          <a:p>
            <a:pPr marL="171450" lvl="0" indent="-120650" algn="just" rtl="0">
              <a:spcBef>
                <a:spcPts val="0"/>
              </a:spcBef>
              <a:spcAft>
                <a:spcPts val="0"/>
              </a:spcAft>
              <a:buSzPts val="1000"/>
              <a:buFont typeface="Calibri"/>
              <a:buChar char="●"/>
            </a:pPr>
            <a:r>
              <a:rPr lang="en" sz="1000">
                <a:latin typeface="Calibri"/>
                <a:ea typeface="Calibri"/>
                <a:cs typeface="Calibri"/>
                <a:sym typeface="Calibri"/>
              </a:rPr>
              <a:t>The view must include the Customer’s Email address, Contact Information and Location.</a:t>
            </a:r>
            <a:endParaRPr sz="1000">
              <a:latin typeface="Calibri"/>
              <a:ea typeface="Calibri"/>
              <a:cs typeface="Calibri"/>
              <a:sym typeface="Calibri"/>
            </a:endParaRPr>
          </a:p>
          <a:p>
            <a:pPr marL="171450" lvl="0" indent="-120650" algn="l" rtl="0">
              <a:spcBef>
                <a:spcPts val="0"/>
              </a:spcBef>
              <a:spcAft>
                <a:spcPts val="0"/>
              </a:spcAft>
              <a:buSzPts val="1000"/>
              <a:buFont typeface="Calibri"/>
              <a:buChar char="●"/>
            </a:pPr>
            <a:r>
              <a:rPr lang="en" sz="1000">
                <a:latin typeface="Calibri"/>
                <a:ea typeface="Calibri"/>
                <a:cs typeface="Calibri"/>
                <a:sym typeface="Calibri"/>
              </a:rPr>
              <a:t>SQL Procedure to find out 15 zip codes which have the lowest number of orders placed.</a:t>
            </a:r>
            <a:endParaRPr sz="1000">
              <a:latin typeface="Calibri"/>
              <a:ea typeface="Calibri"/>
              <a:cs typeface="Calibri"/>
              <a:sym typeface="Calibri"/>
            </a:endParaRPr>
          </a:p>
          <a:p>
            <a:pPr marL="171450" lvl="0" indent="-120650" algn="l" rtl="0">
              <a:spcBef>
                <a:spcPts val="0"/>
              </a:spcBef>
              <a:spcAft>
                <a:spcPts val="0"/>
              </a:spcAft>
              <a:buSzPts val="1000"/>
              <a:buFont typeface="Calibri"/>
              <a:buChar char="●"/>
            </a:pPr>
            <a:r>
              <a:rPr lang="en" sz="1000">
                <a:latin typeface="Calibri"/>
                <a:ea typeface="Calibri"/>
                <a:cs typeface="Calibri"/>
                <a:sym typeface="Calibri"/>
              </a:rPr>
              <a:t>SQL Script calculating the average of the top 1000 customer’s rating in the past month. </a:t>
            </a:r>
            <a:endParaRPr sz="1000">
              <a:latin typeface="Calibri"/>
              <a:ea typeface="Calibri"/>
              <a:cs typeface="Calibri"/>
              <a:sym typeface="Calibri"/>
            </a:endParaRPr>
          </a:p>
          <a:p>
            <a:pPr marL="171450" lvl="0" indent="-57150" algn="l" rtl="0">
              <a:spcBef>
                <a:spcPts val="0"/>
              </a:spcBef>
              <a:spcAft>
                <a:spcPts val="0"/>
              </a:spcAft>
              <a:buNone/>
            </a:pPr>
            <a:r>
              <a:rPr lang="en" sz="1000" b="1">
                <a:latin typeface="Calibri"/>
                <a:ea typeface="Calibri"/>
                <a:cs typeface="Calibri"/>
                <a:sym typeface="Calibri"/>
              </a:rPr>
              <a:t>Success : </a:t>
            </a:r>
            <a:r>
              <a:rPr lang="en" sz="1000">
                <a:latin typeface="Calibri"/>
                <a:ea typeface="Calibri"/>
                <a:cs typeface="Calibri"/>
                <a:sym typeface="Calibri"/>
              </a:rPr>
              <a:t>Increase customer’s 6 month retention rate by 15%.</a:t>
            </a:r>
            <a:r>
              <a:rPr lang="en" sz="1000" baseline="30000">
                <a:latin typeface="Calibri"/>
                <a:ea typeface="Calibri"/>
                <a:cs typeface="Calibri"/>
                <a:sym typeface="Calibri"/>
              </a:rPr>
              <a:t>[2]</a:t>
            </a:r>
            <a:endParaRPr sz="1000">
              <a:latin typeface="Calibri"/>
              <a:ea typeface="Calibri"/>
              <a:cs typeface="Calibri"/>
              <a:sym typeface="Calibri"/>
            </a:endParaRPr>
          </a:p>
        </p:txBody>
      </p:sp>
      <p:sp>
        <p:nvSpPr>
          <p:cNvPr id="968" name="Google Shape;968;p61"/>
          <p:cNvSpPr txBox="1">
            <a:spLocks noGrp="1"/>
          </p:cNvSpPr>
          <p:nvPr>
            <p:ph type="subTitle" idx="1"/>
          </p:nvPr>
        </p:nvSpPr>
        <p:spPr>
          <a:xfrm>
            <a:off x="6068425" y="374925"/>
            <a:ext cx="2896500" cy="223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2"/>
                </a:solidFill>
                <a:latin typeface="Abril Fatface"/>
                <a:ea typeface="Abril Fatface"/>
                <a:cs typeface="Abril Fatface"/>
                <a:sym typeface="Abril Fatface"/>
              </a:rPr>
              <a:t>User Story 3</a:t>
            </a:r>
            <a:endParaRPr sz="2000">
              <a:solidFill>
                <a:schemeClr val="accent2"/>
              </a:solidFill>
              <a:latin typeface="Abril Fatface"/>
              <a:ea typeface="Abril Fatface"/>
              <a:cs typeface="Abril Fatface"/>
              <a:sym typeface="Abril Fatface"/>
            </a:endParaRPr>
          </a:p>
          <a:p>
            <a:pPr marL="171450" lvl="0" indent="0" algn="l" rtl="0">
              <a:lnSpc>
                <a:spcPct val="100000"/>
              </a:lnSpc>
              <a:spcBef>
                <a:spcPts val="0"/>
              </a:spcBef>
              <a:spcAft>
                <a:spcPts val="0"/>
              </a:spcAft>
              <a:buNone/>
            </a:pPr>
            <a:endParaRPr sz="900">
              <a:latin typeface="Arial"/>
              <a:ea typeface="Arial"/>
              <a:cs typeface="Arial"/>
              <a:sym typeface="Arial"/>
            </a:endParaRPr>
          </a:p>
          <a:p>
            <a:pPr marL="171450" lvl="0" indent="-120650" algn="l" rtl="0">
              <a:lnSpc>
                <a:spcPct val="100000"/>
              </a:lnSpc>
              <a:spcBef>
                <a:spcPts val="0"/>
              </a:spcBef>
              <a:spcAft>
                <a:spcPts val="0"/>
              </a:spcAft>
              <a:buSzPts val="1000"/>
              <a:buFont typeface="Calibri"/>
              <a:buChar char="●"/>
            </a:pPr>
            <a:r>
              <a:rPr lang="en" sz="1000">
                <a:latin typeface="Calibri"/>
                <a:ea typeface="Calibri"/>
                <a:cs typeface="Calibri"/>
                <a:sym typeface="Calibri"/>
              </a:rPr>
              <a:t>The transactional report must have the sales data including meals fee and shop/restaurants commission fee.</a:t>
            </a:r>
            <a:endParaRPr sz="1000">
              <a:latin typeface="Calibri"/>
              <a:ea typeface="Calibri"/>
              <a:cs typeface="Calibri"/>
              <a:sym typeface="Calibri"/>
            </a:endParaRPr>
          </a:p>
          <a:p>
            <a:pPr marL="171450" lvl="0" indent="-120650" algn="l" rtl="0">
              <a:lnSpc>
                <a:spcPct val="100000"/>
              </a:lnSpc>
              <a:spcBef>
                <a:spcPts val="0"/>
              </a:spcBef>
              <a:spcAft>
                <a:spcPts val="0"/>
              </a:spcAft>
              <a:buSzPts val="1000"/>
              <a:buFont typeface="Calibri"/>
              <a:buChar char="●"/>
            </a:pPr>
            <a:r>
              <a:rPr lang="en" sz="1000">
                <a:latin typeface="Calibri"/>
                <a:ea typeface="Calibri"/>
                <a:cs typeface="Calibri"/>
                <a:sym typeface="Calibri"/>
              </a:rPr>
              <a:t>The report must display sales data  based on the time frame (can be quarterly, monthly, yearly) requested by the finance team. </a:t>
            </a:r>
            <a:endParaRPr sz="1000">
              <a:latin typeface="Calibri"/>
              <a:ea typeface="Calibri"/>
              <a:cs typeface="Calibri"/>
              <a:sym typeface="Calibri"/>
            </a:endParaRPr>
          </a:p>
          <a:p>
            <a:pPr marL="171450" lvl="0" indent="-120650" algn="l" rtl="0">
              <a:lnSpc>
                <a:spcPct val="100000"/>
              </a:lnSpc>
              <a:spcBef>
                <a:spcPts val="0"/>
              </a:spcBef>
              <a:spcAft>
                <a:spcPts val="0"/>
              </a:spcAft>
              <a:buSzPts val="1000"/>
              <a:buFont typeface="Calibri"/>
              <a:buChar char="●"/>
            </a:pPr>
            <a:r>
              <a:rPr lang="en" sz="1000">
                <a:latin typeface="Calibri"/>
                <a:ea typeface="Calibri"/>
                <a:cs typeface="Calibri"/>
                <a:sym typeface="Calibri"/>
              </a:rPr>
              <a:t>The report should include dates, and customer and business partner names without null values.</a:t>
            </a:r>
            <a:endParaRPr sz="1000">
              <a:latin typeface="Calibri"/>
              <a:ea typeface="Calibri"/>
              <a:cs typeface="Calibri"/>
              <a:sym typeface="Calibri"/>
            </a:endParaRPr>
          </a:p>
          <a:p>
            <a:pPr marL="171450" lvl="0" indent="-120650" algn="l" rtl="0">
              <a:lnSpc>
                <a:spcPct val="100000"/>
              </a:lnSpc>
              <a:spcBef>
                <a:spcPts val="0"/>
              </a:spcBef>
              <a:spcAft>
                <a:spcPts val="0"/>
              </a:spcAft>
              <a:buSzPts val="1000"/>
              <a:buFont typeface="Calibri"/>
              <a:buChar char="●"/>
            </a:pPr>
            <a:r>
              <a:rPr lang="en" sz="1000">
                <a:latin typeface="Calibri"/>
                <a:ea typeface="Calibri"/>
                <a:cs typeface="Calibri"/>
                <a:sym typeface="Calibri"/>
              </a:rPr>
              <a:t>The report should have amount great/less than 0.</a:t>
            </a:r>
            <a:endParaRPr sz="1000">
              <a:latin typeface="Calibri"/>
              <a:ea typeface="Calibri"/>
              <a:cs typeface="Calibri"/>
              <a:sym typeface="Calibri"/>
            </a:endParaRPr>
          </a:p>
          <a:p>
            <a:pPr marL="114300" lvl="0" indent="0" algn="l" rtl="0">
              <a:lnSpc>
                <a:spcPct val="100000"/>
              </a:lnSpc>
              <a:spcBef>
                <a:spcPts val="0"/>
              </a:spcBef>
              <a:spcAft>
                <a:spcPts val="0"/>
              </a:spcAft>
              <a:buNone/>
            </a:pPr>
            <a:r>
              <a:rPr lang="en" sz="1000" b="1">
                <a:latin typeface="Calibri"/>
                <a:ea typeface="Calibri"/>
                <a:cs typeface="Calibri"/>
                <a:sym typeface="Calibri"/>
              </a:rPr>
              <a:t>Success : </a:t>
            </a:r>
            <a:r>
              <a:rPr lang="en" sz="1000">
                <a:latin typeface="Calibri"/>
                <a:ea typeface="Calibri"/>
                <a:cs typeface="Calibri"/>
                <a:sym typeface="Calibri"/>
              </a:rPr>
              <a:t>Reduce expense and effort by ~$10,000 for data analyst on reporting*</a:t>
            </a:r>
            <a:endParaRPr sz="1000">
              <a:latin typeface="Calibri"/>
              <a:ea typeface="Calibri"/>
              <a:cs typeface="Calibri"/>
              <a:sym typeface="Calibri"/>
            </a:endParaRPr>
          </a:p>
        </p:txBody>
      </p:sp>
      <p:sp>
        <p:nvSpPr>
          <p:cNvPr id="969" name="Google Shape;969;p61"/>
          <p:cNvSpPr txBox="1">
            <a:spLocks noGrp="1"/>
          </p:cNvSpPr>
          <p:nvPr>
            <p:ph type="subTitle" idx="1"/>
          </p:nvPr>
        </p:nvSpPr>
        <p:spPr>
          <a:xfrm>
            <a:off x="-60575" y="2813325"/>
            <a:ext cx="2850300" cy="210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2"/>
                </a:solidFill>
                <a:latin typeface="Abril Fatface"/>
                <a:ea typeface="Abril Fatface"/>
                <a:cs typeface="Abril Fatface"/>
                <a:sym typeface="Abril Fatface"/>
              </a:rPr>
              <a:t>User Story 4</a:t>
            </a:r>
            <a:endParaRPr sz="2000">
              <a:solidFill>
                <a:schemeClr val="accent2"/>
              </a:solidFill>
              <a:latin typeface="Abril Fatface"/>
              <a:ea typeface="Abril Fatface"/>
              <a:cs typeface="Abril Fatface"/>
              <a:sym typeface="Abril Fatface"/>
            </a:endParaRPr>
          </a:p>
          <a:p>
            <a:pPr marL="228600" lvl="0" indent="0" algn="just" rtl="0">
              <a:spcBef>
                <a:spcPts val="0"/>
              </a:spcBef>
              <a:spcAft>
                <a:spcPts val="0"/>
              </a:spcAft>
              <a:buNone/>
            </a:pPr>
            <a:endParaRPr sz="1000">
              <a:latin typeface="Calibri"/>
              <a:ea typeface="Calibri"/>
              <a:cs typeface="Calibri"/>
              <a:sym typeface="Calibri"/>
            </a:endParaRPr>
          </a:p>
          <a:p>
            <a:pPr marL="228600" lvl="0" indent="-120650" algn="just" rtl="0">
              <a:spcBef>
                <a:spcPts val="0"/>
              </a:spcBef>
              <a:spcAft>
                <a:spcPts val="0"/>
              </a:spcAft>
              <a:buSzPts val="1000"/>
              <a:buFont typeface="Calibri"/>
              <a:buChar char="●"/>
            </a:pPr>
            <a:r>
              <a:rPr lang="en" sz="1000">
                <a:latin typeface="Calibri"/>
                <a:ea typeface="Calibri"/>
                <a:cs typeface="Calibri"/>
                <a:sym typeface="Calibri"/>
              </a:rPr>
              <a:t>The row of the dataset must be able to exceed 10 million rows because Excel’s current limitation is 1048576 rows. </a:t>
            </a:r>
            <a:endParaRPr sz="1000">
              <a:latin typeface="Calibri"/>
              <a:ea typeface="Calibri"/>
              <a:cs typeface="Calibri"/>
              <a:sym typeface="Calibri"/>
            </a:endParaRPr>
          </a:p>
          <a:p>
            <a:pPr marL="228600" lvl="0" indent="-120650" algn="just" rtl="0">
              <a:spcBef>
                <a:spcPts val="0"/>
              </a:spcBef>
              <a:spcAft>
                <a:spcPts val="0"/>
              </a:spcAft>
              <a:buSzPts val="1000"/>
              <a:buFont typeface="Calibri"/>
              <a:buChar char="●"/>
            </a:pPr>
            <a:r>
              <a:rPr lang="en" sz="1000">
                <a:latin typeface="Calibri"/>
                <a:ea typeface="Calibri"/>
                <a:cs typeface="Calibri"/>
                <a:sym typeface="Calibri"/>
              </a:rPr>
              <a:t>The order must contain the shop or restaurant name, cuisine/category of food, restaurants’ location/distance, business hours, item price.</a:t>
            </a:r>
            <a:endParaRPr sz="1000">
              <a:latin typeface="Calibri"/>
              <a:ea typeface="Calibri"/>
              <a:cs typeface="Calibri"/>
              <a:sym typeface="Calibri"/>
            </a:endParaRPr>
          </a:p>
          <a:p>
            <a:pPr marL="228600" lvl="0" indent="-120650" algn="just" rtl="0">
              <a:spcBef>
                <a:spcPts val="0"/>
              </a:spcBef>
              <a:spcAft>
                <a:spcPts val="0"/>
              </a:spcAft>
              <a:buSzPts val="1000"/>
              <a:buFont typeface="Calibri"/>
              <a:buChar char="●"/>
            </a:pPr>
            <a:r>
              <a:rPr lang="en" sz="1000">
                <a:latin typeface="Calibri"/>
                <a:ea typeface="Calibri"/>
                <a:cs typeface="Calibri"/>
                <a:sym typeface="Calibri"/>
              </a:rPr>
              <a:t>The order must have the sales from largest to smallest amount and be filtered by cuisine and location.</a:t>
            </a:r>
            <a:endParaRPr sz="1000">
              <a:latin typeface="Calibri"/>
              <a:ea typeface="Calibri"/>
              <a:cs typeface="Calibri"/>
              <a:sym typeface="Calibri"/>
            </a:endParaRPr>
          </a:p>
          <a:p>
            <a:pPr marL="114300" lvl="0" indent="0" algn="l" rtl="0">
              <a:spcBef>
                <a:spcPts val="0"/>
              </a:spcBef>
              <a:spcAft>
                <a:spcPts val="0"/>
              </a:spcAft>
              <a:buNone/>
            </a:pPr>
            <a:r>
              <a:rPr lang="en" sz="1000" b="1">
                <a:latin typeface="Calibri"/>
                <a:ea typeface="Calibri"/>
                <a:cs typeface="Calibri"/>
                <a:sym typeface="Calibri"/>
              </a:rPr>
              <a:t>Success : </a:t>
            </a:r>
            <a:r>
              <a:rPr lang="en" sz="1000">
                <a:latin typeface="Calibri"/>
                <a:ea typeface="Calibri"/>
                <a:cs typeface="Calibri"/>
                <a:sym typeface="Calibri"/>
              </a:rPr>
              <a:t>Increase business growth by 0.5%</a:t>
            </a:r>
            <a:r>
              <a:rPr lang="en" sz="1000" baseline="30000">
                <a:latin typeface="Calibri"/>
                <a:ea typeface="Calibri"/>
                <a:cs typeface="Calibri"/>
                <a:sym typeface="Calibri"/>
              </a:rPr>
              <a:t>[2]</a:t>
            </a:r>
            <a:endParaRPr sz="1000">
              <a:latin typeface="Calibri"/>
              <a:ea typeface="Calibri"/>
              <a:cs typeface="Calibri"/>
              <a:sym typeface="Calibri"/>
            </a:endParaRPr>
          </a:p>
        </p:txBody>
      </p:sp>
      <p:sp>
        <p:nvSpPr>
          <p:cNvPr id="970" name="Google Shape;970;p61"/>
          <p:cNvSpPr txBox="1">
            <a:spLocks noGrp="1"/>
          </p:cNvSpPr>
          <p:nvPr>
            <p:ph type="subTitle" idx="1"/>
          </p:nvPr>
        </p:nvSpPr>
        <p:spPr>
          <a:xfrm>
            <a:off x="2789725" y="2763775"/>
            <a:ext cx="3278700" cy="215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2"/>
                </a:solidFill>
                <a:latin typeface="Abril Fatface"/>
                <a:ea typeface="Abril Fatface"/>
                <a:cs typeface="Abril Fatface"/>
                <a:sym typeface="Abril Fatface"/>
              </a:rPr>
              <a:t>User Story 5</a:t>
            </a:r>
            <a:endParaRPr sz="2000">
              <a:solidFill>
                <a:schemeClr val="accent2"/>
              </a:solidFill>
              <a:latin typeface="Abril Fatface"/>
              <a:ea typeface="Abril Fatface"/>
              <a:cs typeface="Abril Fatface"/>
              <a:sym typeface="Abril Fatface"/>
            </a:endParaRPr>
          </a:p>
          <a:p>
            <a:pPr marL="228600" lvl="0" indent="0" algn="l" rtl="0">
              <a:spcBef>
                <a:spcPts val="0"/>
              </a:spcBef>
              <a:spcAft>
                <a:spcPts val="0"/>
              </a:spcAft>
              <a:buNone/>
            </a:pPr>
            <a:endParaRPr sz="900">
              <a:latin typeface="Arial"/>
              <a:ea typeface="Arial"/>
              <a:cs typeface="Arial"/>
              <a:sym typeface="Arial"/>
            </a:endParaRPr>
          </a:p>
          <a:p>
            <a:pPr marL="228600" lvl="0" indent="-114300" algn="l" rtl="0">
              <a:spcBef>
                <a:spcPts val="0"/>
              </a:spcBef>
              <a:spcAft>
                <a:spcPts val="0"/>
              </a:spcAft>
              <a:buSzPts val="900"/>
              <a:buFont typeface="Calibri"/>
              <a:buChar char="●"/>
            </a:pPr>
            <a:r>
              <a:rPr lang="en" sz="900">
                <a:latin typeface="Calibri"/>
                <a:ea typeface="Calibri"/>
                <a:cs typeface="Calibri"/>
                <a:sym typeface="Calibri"/>
              </a:rPr>
              <a:t>Employees with low level authorization(read-only) must not be able to perform UPDATE, DELETE queries. </a:t>
            </a:r>
            <a:endParaRPr sz="900">
              <a:latin typeface="Calibri"/>
              <a:ea typeface="Calibri"/>
              <a:cs typeface="Calibri"/>
              <a:sym typeface="Calibri"/>
            </a:endParaRPr>
          </a:p>
          <a:p>
            <a:pPr marL="228600" lvl="0" indent="-114300" algn="l" rtl="0">
              <a:spcBef>
                <a:spcPts val="0"/>
              </a:spcBef>
              <a:spcAft>
                <a:spcPts val="0"/>
              </a:spcAft>
              <a:buSzPts val="900"/>
              <a:buFont typeface="Calibri"/>
              <a:buChar char="●"/>
            </a:pPr>
            <a:r>
              <a:rPr lang="en" sz="900">
                <a:latin typeface="Calibri"/>
                <a:ea typeface="Calibri"/>
                <a:cs typeface="Calibri"/>
                <a:sym typeface="Calibri"/>
              </a:rPr>
              <a:t>Incorrect password must prevent access to the database.</a:t>
            </a:r>
            <a:endParaRPr sz="900">
              <a:latin typeface="Calibri"/>
              <a:ea typeface="Calibri"/>
              <a:cs typeface="Calibri"/>
              <a:sym typeface="Calibri"/>
            </a:endParaRPr>
          </a:p>
          <a:p>
            <a:pPr marL="228600" lvl="0" indent="-114300" algn="l" rtl="0">
              <a:spcBef>
                <a:spcPts val="0"/>
              </a:spcBef>
              <a:spcAft>
                <a:spcPts val="0"/>
              </a:spcAft>
              <a:buSzPts val="900"/>
              <a:buFont typeface="Calibri"/>
              <a:buChar char="●"/>
            </a:pPr>
            <a:r>
              <a:rPr lang="en" sz="900">
                <a:latin typeface="Calibri"/>
                <a:ea typeface="Calibri"/>
                <a:cs typeface="Calibri"/>
                <a:sym typeface="Calibri"/>
              </a:rPr>
              <a:t>Connection to the database must be end to end encrypted.</a:t>
            </a:r>
            <a:endParaRPr sz="900">
              <a:latin typeface="Calibri"/>
              <a:ea typeface="Calibri"/>
              <a:cs typeface="Calibri"/>
              <a:sym typeface="Calibri"/>
            </a:endParaRPr>
          </a:p>
          <a:p>
            <a:pPr marL="228600" lvl="0" indent="-114300" algn="l" rtl="0">
              <a:spcBef>
                <a:spcPts val="0"/>
              </a:spcBef>
              <a:spcAft>
                <a:spcPts val="0"/>
              </a:spcAft>
              <a:buSzPts val="900"/>
              <a:buFont typeface="Calibri"/>
              <a:buChar char="●"/>
            </a:pPr>
            <a:r>
              <a:rPr lang="en" sz="900">
                <a:latin typeface="Calibri"/>
                <a:ea typeface="Calibri"/>
                <a:cs typeface="Calibri"/>
                <a:sym typeface="Calibri"/>
              </a:rPr>
              <a:t>DBA must be able to create roles and GRANT privileges to them</a:t>
            </a:r>
            <a:endParaRPr sz="900">
              <a:latin typeface="Calibri"/>
              <a:ea typeface="Calibri"/>
              <a:cs typeface="Calibri"/>
              <a:sym typeface="Calibri"/>
            </a:endParaRPr>
          </a:p>
          <a:p>
            <a:pPr marL="228600" lvl="0" indent="-114300" algn="l" rtl="0">
              <a:spcBef>
                <a:spcPts val="0"/>
              </a:spcBef>
              <a:spcAft>
                <a:spcPts val="0"/>
              </a:spcAft>
              <a:buSzPts val="900"/>
              <a:buFont typeface="Calibri"/>
              <a:buChar char="●"/>
            </a:pPr>
            <a:r>
              <a:rPr lang="en" sz="900">
                <a:latin typeface="Calibri"/>
                <a:ea typeface="Calibri"/>
                <a:cs typeface="Calibri"/>
                <a:sym typeface="Calibri"/>
              </a:rPr>
              <a:t>DBA must be able to REVOKE access for objects in the database</a:t>
            </a:r>
            <a:endParaRPr sz="900">
              <a:latin typeface="Calibri"/>
              <a:ea typeface="Calibri"/>
              <a:cs typeface="Calibri"/>
              <a:sym typeface="Calibri"/>
            </a:endParaRPr>
          </a:p>
          <a:p>
            <a:pPr marL="114300" lvl="0" indent="0" algn="l" rtl="0">
              <a:spcBef>
                <a:spcPts val="0"/>
              </a:spcBef>
              <a:spcAft>
                <a:spcPts val="0"/>
              </a:spcAft>
              <a:buNone/>
            </a:pPr>
            <a:r>
              <a:rPr lang="en" sz="900" b="1">
                <a:latin typeface="Calibri"/>
                <a:ea typeface="Calibri"/>
                <a:cs typeface="Calibri"/>
                <a:sym typeface="Calibri"/>
              </a:rPr>
              <a:t>Success : </a:t>
            </a:r>
            <a:r>
              <a:rPr lang="en" sz="900">
                <a:latin typeface="Calibri"/>
                <a:ea typeface="Calibri"/>
                <a:cs typeface="Calibri"/>
                <a:sym typeface="Calibri"/>
              </a:rPr>
              <a:t>Reduces the risk of data breach which can cost a company $4.24 million dollars.</a:t>
            </a:r>
            <a:r>
              <a:rPr lang="en" sz="1000" baseline="30000">
                <a:latin typeface="Calibri"/>
                <a:ea typeface="Calibri"/>
                <a:cs typeface="Calibri"/>
                <a:sym typeface="Calibri"/>
              </a:rPr>
              <a:t>[1]</a:t>
            </a:r>
            <a:endParaRPr sz="900">
              <a:latin typeface="Calibri"/>
              <a:ea typeface="Calibri"/>
              <a:cs typeface="Calibri"/>
              <a:sym typeface="Calibri"/>
            </a:endParaRPr>
          </a:p>
        </p:txBody>
      </p:sp>
      <p:sp>
        <p:nvSpPr>
          <p:cNvPr id="971" name="Google Shape;971;p61"/>
          <p:cNvSpPr txBox="1">
            <a:spLocks noGrp="1"/>
          </p:cNvSpPr>
          <p:nvPr>
            <p:ph type="subTitle" idx="1"/>
          </p:nvPr>
        </p:nvSpPr>
        <p:spPr>
          <a:xfrm>
            <a:off x="6183025" y="2737125"/>
            <a:ext cx="2781900" cy="217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2"/>
                </a:solidFill>
                <a:latin typeface="Abril Fatface"/>
                <a:ea typeface="Abril Fatface"/>
                <a:cs typeface="Abril Fatface"/>
                <a:sym typeface="Abril Fatface"/>
              </a:rPr>
              <a:t>User Story 6</a:t>
            </a:r>
            <a:endParaRPr sz="2000">
              <a:solidFill>
                <a:schemeClr val="accent2"/>
              </a:solidFill>
              <a:latin typeface="Abril Fatface"/>
              <a:ea typeface="Abril Fatface"/>
              <a:cs typeface="Abril Fatface"/>
              <a:sym typeface="Abril Fatface"/>
            </a:endParaRPr>
          </a:p>
          <a:p>
            <a:pPr marL="228600" lvl="0" indent="0" algn="l" rtl="0">
              <a:spcBef>
                <a:spcPts val="0"/>
              </a:spcBef>
              <a:spcAft>
                <a:spcPts val="0"/>
              </a:spcAft>
              <a:buNone/>
            </a:pPr>
            <a:endParaRPr sz="900">
              <a:latin typeface="Arial"/>
              <a:ea typeface="Arial"/>
              <a:cs typeface="Arial"/>
              <a:sym typeface="Arial"/>
            </a:endParaRPr>
          </a:p>
          <a:p>
            <a:pPr marL="228600" lvl="0" indent="-114300" algn="l" rtl="0">
              <a:spcBef>
                <a:spcPts val="0"/>
              </a:spcBef>
              <a:spcAft>
                <a:spcPts val="0"/>
              </a:spcAft>
              <a:buSzPts val="900"/>
              <a:buFont typeface="Calibri"/>
              <a:buChar char="●"/>
            </a:pPr>
            <a:r>
              <a:rPr lang="en" sz="900">
                <a:latin typeface="Calibri"/>
                <a:ea typeface="Calibri"/>
                <a:cs typeface="Calibri"/>
                <a:sym typeface="Calibri"/>
              </a:rPr>
              <a:t>The data of customer demographics should not include null values.</a:t>
            </a:r>
            <a:endParaRPr sz="900">
              <a:latin typeface="Calibri"/>
              <a:ea typeface="Calibri"/>
              <a:cs typeface="Calibri"/>
              <a:sym typeface="Calibri"/>
            </a:endParaRPr>
          </a:p>
          <a:p>
            <a:pPr marL="228600" lvl="0" indent="-114300" algn="l" rtl="0">
              <a:spcBef>
                <a:spcPts val="0"/>
              </a:spcBef>
              <a:spcAft>
                <a:spcPts val="0"/>
              </a:spcAft>
              <a:buSzPts val="900"/>
              <a:buFont typeface="Calibri"/>
              <a:buChar char="●"/>
            </a:pPr>
            <a:r>
              <a:rPr lang="en" sz="900">
                <a:latin typeface="Calibri"/>
                <a:ea typeface="Calibri"/>
                <a:cs typeface="Calibri"/>
                <a:sym typeface="Calibri"/>
              </a:rPr>
              <a:t>The dataset should include Names, addresses, gender, age and location of the customers; it should also have the Transaction history from last quarter to calculate the total order cost for a cohort in a location.</a:t>
            </a:r>
            <a:endParaRPr sz="900">
              <a:latin typeface="Calibri"/>
              <a:ea typeface="Calibri"/>
              <a:cs typeface="Calibri"/>
              <a:sym typeface="Calibri"/>
            </a:endParaRPr>
          </a:p>
          <a:p>
            <a:pPr marL="228600" lvl="0" indent="-114300" algn="l" rtl="0">
              <a:spcBef>
                <a:spcPts val="0"/>
              </a:spcBef>
              <a:spcAft>
                <a:spcPts val="0"/>
              </a:spcAft>
              <a:buSzPts val="900"/>
              <a:buFont typeface="Calibri"/>
              <a:buChar char="●"/>
            </a:pPr>
            <a:r>
              <a:rPr lang="en" sz="900">
                <a:latin typeface="Calibri"/>
                <a:ea typeface="Calibri"/>
                <a:cs typeface="Calibri"/>
                <a:sym typeface="Calibri"/>
              </a:rPr>
              <a:t>View should have sorted information on total spent from largest to smallest grouped by location and age.</a:t>
            </a:r>
            <a:endParaRPr sz="900">
              <a:latin typeface="Calibri"/>
              <a:ea typeface="Calibri"/>
              <a:cs typeface="Calibri"/>
              <a:sym typeface="Calibri"/>
            </a:endParaRPr>
          </a:p>
          <a:p>
            <a:pPr marL="114300" lvl="0" indent="0" algn="l" rtl="0">
              <a:spcBef>
                <a:spcPts val="0"/>
              </a:spcBef>
              <a:spcAft>
                <a:spcPts val="0"/>
              </a:spcAft>
              <a:buNone/>
            </a:pPr>
            <a:r>
              <a:rPr lang="en" sz="900" b="1">
                <a:latin typeface="Calibri"/>
                <a:ea typeface="Calibri"/>
                <a:cs typeface="Calibri"/>
                <a:sym typeface="Calibri"/>
              </a:rPr>
              <a:t>Success : </a:t>
            </a:r>
            <a:r>
              <a:rPr lang="en" sz="900">
                <a:latin typeface="Calibri"/>
                <a:ea typeface="Calibri"/>
                <a:cs typeface="Calibri"/>
                <a:sym typeface="Calibri"/>
              </a:rPr>
              <a:t>Increase in revenue growth by 2.5% with marketing improvement.</a:t>
            </a:r>
            <a:r>
              <a:rPr lang="en" sz="1000" baseline="30000">
                <a:latin typeface="Calibri"/>
                <a:ea typeface="Calibri"/>
                <a:cs typeface="Calibri"/>
                <a:sym typeface="Calibri"/>
              </a:rPr>
              <a:t>[2]</a:t>
            </a:r>
            <a:endParaRPr sz="900">
              <a:latin typeface="Calibri"/>
              <a:ea typeface="Calibri"/>
              <a:cs typeface="Calibri"/>
              <a:sym typeface="Calibri"/>
            </a:endParaRPr>
          </a:p>
        </p:txBody>
      </p:sp>
      <p:sp>
        <p:nvSpPr>
          <p:cNvPr id="972" name="Google Shape;972;p61"/>
          <p:cNvSpPr txBox="1"/>
          <p:nvPr/>
        </p:nvSpPr>
        <p:spPr>
          <a:xfrm>
            <a:off x="-60575" y="-10225"/>
            <a:ext cx="885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Average</a:t>
            </a:r>
            <a:endParaRPr sz="1000">
              <a:latin typeface="Oxygen Light"/>
              <a:ea typeface="Oxygen Light"/>
              <a:cs typeface="Oxygen Light"/>
              <a:sym typeface="Oxygen Light"/>
            </a:endParaRPr>
          </a:p>
        </p:txBody>
      </p:sp>
      <p:sp>
        <p:nvSpPr>
          <p:cNvPr id="973" name="Google Shape;973;p61"/>
          <p:cNvSpPr txBox="1"/>
          <p:nvPr/>
        </p:nvSpPr>
        <p:spPr>
          <a:xfrm>
            <a:off x="254800" y="4851000"/>
            <a:ext cx="8972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solidFill>
                  <a:schemeClr val="dk1"/>
                </a:solidFill>
                <a:latin typeface="Calibri"/>
                <a:ea typeface="Calibri"/>
                <a:cs typeface="Calibri"/>
                <a:sym typeface="Calibri"/>
              </a:rPr>
              <a:t>[1] IBM (2021), Cyber Attacks (</a:t>
            </a:r>
            <a:r>
              <a:rPr lang="en" sz="700">
                <a:solidFill>
                  <a:srgbClr val="1155CC"/>
                </a:solidFill>
                <a:uFill>
                  <a:noFill/>
                </a:uFill>
                <a:latin typeface="Calibri"/>
                <a:ea typeface="Calibri"/>
                <a:cs typeface="Calibri"/>
                <a:sym typeface="Calibri"/>
                <a:hlinkClick r:id="rId3">
                  <a:extLst>
                    <a:ext uri="{A12FA001-AC4F-418D-AE19-62706E023703}">
                      <ahyp:hlinkClr xmlns:ahyp="http://schemas.microsoft.com/office/drawing/2018/hyperlinkcolor" val="tx"/>
                    </a:ext>
                  </a:extLst>
                </a:hlinkClick>
              </a:rPr>
              <a:t>https://spanning.com/blog/cyberattacks-2021-phishing-ransomware-data-breach-statistics/#:~:text=According%20to%20the%20Identity%20Theft,in%202020%2C%20which%20was%201%2C108</a:t>
            </a:r>
            <a:r>
              <a:rPr lang="en" sz="700">
                <a:solidFill>
                  <a:schemeClr val="dk1"/>
                </a:solidFill>
                <a:latin typeface="Calibri"/>
                <a:ea typeface="Calibri"/>
                <a:cs typeface="Calibri"/>
                <a:sym typeface="Calibri"/>
              </a:rPr>
              <a:t>)</a:t>
            </a:r>
            <a:endParaRPr sz="7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700">
                <a:solidFill>
                  <a:schemeClr val="dk1"/>
                </a:solidFill>
                <a:latin typeface="Calibri"/>
                <a:ea typeface="Calibri"/>
                <a:cs typeface="Calibri"/>
                <a:sym typeface="Calibri"/>
              </a:rPr>
              <a:t>[2] HungryMile_FinalReport User Story Slide 19 - 24</a:t>
            </a:r>
            <a:endParaRPr sz="700">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62"/>
          <p:cNvSpPr txBox="1">
            <a:spLocks noGrp="1"/>
          </p:cNvSpPr>
          <p:nvPr>
            <p:ph type="title" idx="2"/>
          </p:nvPr>
        </p:nvSpPr>
        <p:spPr>
          <a:xfrm>
            <a:off x="-76325" y="-50475"/>
            <a:ext cx="9056400" cy="110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100"/>
              <a:t>Success Metrics for</a:t>
            </a:r>
            <a:endParaRPr sz="3100"/>
          </a:p>
          <a:p>
            <a:pPr marL="0" lvl="0" indent="0" algn="ctr" rtl="0">
              <a:spcBef>
                <a:spcPts val="0"/>
              </a:spcBef>
              <a:spcAft>
                <a:spcPts val="0"/>
              </a:spcAft>
              <a:buNone/>
            </a:pPr>
            <a:r>
              <a:rPr lang="en" sz="3100"/>
              <a:t> Testing Strategy &amp; Testing Methodology</a:t>
            </a:r>
            <a:endParaRPr sz="3100"/>
          </a:p>
        </p:txBody>
      </p:sp>
      <p:graphicFrame>
        <p:nvGraphicFramePr>
          <p:cNvPr id="979" name="Google Shape;979;p62"/>
          <p:cNvGraphicFramePr/>
          <p:nvPr/>
        </p:nvGraphicFramePr>
        <p:xfrm>
          <a:off x="56625" y="1201975"/>
          <a:ext cx="3000000" cy="3000000"/>
        </p:xfrm>
        <a:graphic>
          <a:graphicData uri="http://schemas.openxmlformats.org/drawingml/2006/table">
            <a:tbl>
              <a:tblPr>
                <a:noFill/>
                <a:tableStyleId>{CDEAD7A0-B9C1-4A32-AF16-768B767F9DED}</a:tableStyleId>
              </a:tblPr>
              <a:tblGrid>
                <a:gridCol w="2576500">
                  <a:extLst>
                    <a:ext uri="{9D8B030D-6E8A-4147-A177-3AD203B41FA5}">
                      <a16:colId xmlns:a16="http://schemas.microsoft.com/office/drawing/2014/main" val="20000"/>
                    </a:ext>
                  </a:extLst>
                </a:gridCol>
                <a:gridCol w="2576500">
                  <a:extLst>
                    <a:ext uri="{9D8B030D-6E8A-4147-A177-3AD203B41FA5}">
                      <a16:colId xmlns:a16="http://schemas.microsoft.com/office/drawing/2014/main" val="20001"/>
                    </a:ext>
                  </a:extLst>
                </a:gridCol>
              </a:tblGrid>
              <a:tr h="548600">
                <a:tc>
                  <a:txBody>
                    <a:bodyPr/>
                    <a:lstStyle/>
                    <a:p>
                      <a:pPr marL="0" lvl="0" indent="0" algn="ctr" rtl="0">
                        <a:spcBef>
                          <a:spcPts val="0"/>
                        </a:spcBef>
                        <a:spcAft>
                          <a:spcPts val="0"/>
                        </a:spcAft>
                        <a:buNone/>
                      </a:pPr>
                      <a:r>
                        <a:rPr lang="en" sz="1600">
                          <a:solidFill>
                            <a:schemeClr val="accent2"/>
                          </a:solidFill>
                          <a:latin typeface="Calibri"/>
                          <a:ea typeface="Calibri"/>
                          <a:cs typeface="Calibri"/>
                          <a:sym typeface="Calibri"/>
                        </a:rPr>
                        <a:t>Criteria</a:t>
                      </a:r>
                      <a:endParaRPr sz="1600">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tcPr>
                </a:tc>
                <a:tc>
                  <a:txBody>
                    <a:bodyPr/>
                    <a:lstStyle/>
                    <a:p>
                      <a:pPr marL="0" lvl="0" indent="0" algn="ctr" rtl="0">
                        <a:spcBef>
                          <a:spcPts val="0"/>
                        </a:spcBef>
                        <a:spcAft>
                          <a:spcPts val="0"/>
                        </a:spcAft>
                        <a:buClr>
                          <a:schemeClr val="dk1"/>
                        </a:buClr>
                        <a:buSzPts val="1100"/>
                        <a:buFont typeface="Arial"/>
                        <a:buNone/>
                      </a:pPr>
                      <a:r>
                        <a:rPr lang="en" sz="1600">
                          <a:solidFill>
                            <a:schemeClr val="accent2"/>
                          </a:solidFill>
                          <a:latin typeface="Calibri"/>
                          <a:ea typeface="Calibri"/>
                          <a:cs typeface="Calibri"/>
                          <a:sym typeface="Calibri"/>
                        </a:rPr>
                        <a:t>Goal</a:t>
                      </a:r>
                      <a:endParaRPr sz="1600">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sz="1300">
                          <a:latin typeface="Calibri"/>
                          <a:ea typeface="Calibri"/>
                          <a:cs typeface="Calibri"/>
                          <a:sym typeface="Calibri"/>
                        </a:rPr>
                        <a:t>Query result with Delivery driver data</a:t>
                      </a:r>
                      <a:endParaRPr sz="1300">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c>
                  <a:txBody>
                    <a:bodyPr/>
                    <a:lstStyle/>
                    <a:p>
                      <a:pPr marL="0" lvl="0" indent="0" algn="l" rtl="0">
                        <a:spcBef>
                          <a:spcPts val="0"/>
                        </a:spcBef>
                        <a:spcAft>
                          <a:spcPts val="0"/>
                        </a:spcAft>
                        <a:buNone/>
                      </a:pPr>
                      <a:r>
                        <a:rPr lang="en" sz="1300">
                          <a:latin typeface="Calibri"/>
                          <a:ea typeface="Calibri"/>
                          <a:cs typeface="Calibri"/>
                          <a:sym typeface="Calibri"/>
                        </a:rPr>
                        <a:t>Able to identify areas to increase delivery personnel</a:t>
                      </a:r>
                      <a:endParaRPr sz="1300">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Clr>
                          <a:schemeClr val="dk1"/>
                        </a:buClr>
                        <a:buSzPts val="1100"/>
                        <a:buFont typeface="Arial"/>
                        <a:buNone/>
                      </a:pPr>
                      <a:r>
                        <a:rPr lang="en" sz="1300">
                          <a:solidFill>
                            <a:schemeClr val="dk1"/>
                          </a:solidFill>
                          <a:latin typeface="Calibri"/>
                          <a:ea typeface="Calibri"/>
                          <a:cs typeface="Calibri"/>
                          <a:sym typeface="Calibri"/>
                        </a:rPr>
                        <a:t>Query result of most popular customers</a:t>
                      </a:r>
                      <a:endParaRPr sz="1300">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c>
                  <a:txBody>
                    <a:bodyPr/>
                    <a:lstStyle/>
                    <a:p>
                      <a:pPr marL="0" lvl="0" indent="0" algn="l" rtl="0">
                        <a:spcBef>
                          <a:spcPts val="0"/>
                        </a:spcBef>
                        <a:spcAft>
                          <a:spcPts val="0"/>
                        </a:spcAft>
                        <a:buNone/>
                      </a:pPr>
                      <a:r>
                        <a:rPr lang="en" sz="1300">
                          <a:latin typeface="Calibri"/>
                          <a:ea typeface="Calibri"/>
                          <a:cs typeface="Calibri"/>
                          <a:sym typeface="Calibri"/>
                        </a:rPr>
                        <a:t>Retrieve and analyze data of top 1000 VIP customers </a:t>
                      </a:r>
                      <a:endParaRPr sz="1300">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sz="1300">
                          <a:latin typeface="Calibri"/>
                          <a:ea typeface="Calibri"/>
                          <a:cs typeface="Calibri"/>
                          <a:sym typeface="Calibri"/>
                        </a:rPr>
                        <a:t>Transactional report should be generated</a:t>
                      </a:r>
                      <a:endParaRPr sz="1300">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c>
                  <a:txBody>
                    <a:bodyPr/>
                    <a:lstStyle/>
                    <a:p>
                      <a:pPr marL="0" lvl="0" indent="0" algn="l" rtl="0">
                        <a:spcBef>
                          <a:spcPts val="0"/>
                        </a:spcBef>
                        <a:spcAft>
                          <a:spcPts val="0"/>
                        </a:spcAft>
                        <a:buNone/>
                      </a:pPr>
                      <a:r>
                        <a:rPr lang="en" sz="1300">
                          <a:latin typeface="Calibri"/>
                          <a:ea typeface="Calibri"/>
                          <a:cs typeface="Calibri"/>
                          <a:sym typeface="Calibri"/>
                        </a:rPr>
                        <a:t>Retrieve quarterly, yearly sales data </a:t>
                      </a:r>
                      <a:endParaRPr sz="1300">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sz="1300">
                          <a:solidFill>
                            <a:schemeClr val="dk1"/>
                          </a:solidFill>
                          <a:latin typeface="Calibri"/>
                          <a:ea typeface="Calibri"/>
                          <a:cs typeface="Calibri"/>
                          <a:sym typeface="Calibri"/>
                        </a:rPr>
                        <a:t>Store large volumes of order data</a:t>
                      </a:r>
                      <a:endParaRPr sz="1300">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c>
                  <a:txBody>
                    <a:bodyPr/>
                    <a:lstStyle/>
                    <a:p>
                      <a:pPr marL="0" lvl="0" indent="0" algn="l" rtl="0">
                        <a:spcBef>
                          <a:spcPts val="0"/>
                        </a:spcBef>
                        <a:spcAft>
                          <a:spcPts val="0"/>
                        </a:spcAft>
                        <a:buClr>
                          <a:schemeClr val="dk1"/>
                        </a:buClr>
                        <a:buSzPts val="1100"/>
                        <a:buFont typeface="Arial"/>
                        <a:buNone/>
                      </a:pPr>
                      <a:r>
                        <a:rPr lang="en" sz="1300">
                          <a:latin typeface="Calibri"/>
                          <a:ea typeface="Calibri"/>
                          <a:cs typeface="Calibri"/>
                          <a:sym typeface="Calibri"/>
                        </a:rPr>
                        <a:t>Able to view sales and apply filter</a:t>
                      </a:r>
                      <a:endParaRPr sz="1300">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 sz="1300">
                          <a:latin typeface="Calibri"/>
                          <a:ea typeface="Calibri"/>
                          <a:cs typeface="Calibri"/>
                          <a:sym typeface="Calibri"/>
                        </a:rPr>
                        <a:t>Database permissions</a:t>
                      </a:r>
                      <a:endParaRPr sz="1300">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c>
                  <a:txBody>
                    <a:bodyPr/>
                    <a:lstStyle/>
                    <a:p>
                      <a:pPr marL="0" lvl="0" indent="0" algn="l" rtl="0">
                        <a:spcBef>
                          <a:spcPts val="0"/>
                        </a:spcBef>
                        <a:spcAft>
                          <a:spcPts val="0"/>
                        </a:spcAft>
                        <a:buNone/>
                      </a:pPr>
                      <a:r>
                        <a:rPr lang="en" sz="1300">
                          <a:latin typeface="Calibri"/>
                          <a:ea typeface="Calibri"/>
                          <a:cs typeface="Calibri"/>
                          <a:sym typeface="Calibri"/>
                        </a:rPr>
                        <a:t>Able to GRANT and REVOKE access</a:t>
                      </a:r>
                      <a:endParaRPr sz="1300">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 sz="1300">
                          <a:latin typeface="Calibri"/>
                          <a:ea typeface="Calibri"/>
                          <a:cs typeface="Calibri"/>
                          <a:sym typeface="Calibri"/>
                        </a:rPr>
                        <a:t>View with Customer demographic information</a:t>
                      </a:r>
                      <a:endParaRPr sz="1300">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tc>
                  <a:txBody>
                    <a:bodyPr/>
                    <a:lstStyle/>
                    <a:p>
                      <a:pPr marL="0" lvl="0" indent="0" algn="l" rtl="0">
                        <a:spcBef>
                          <a:spcPts val="0"/>
                        </a:spcBef>
                        <a:spcAft>
                          <a:spcPts val="0"/>
                        </a:spcAft>
                        <a:buNone/>
                      </a:pPr>
                      <a:r>
                        <a:rPr lang="en" sz="1300">
                          <a:latin typeface="Calibri"/>
                          <a:ea typeface="Calibri"/>
                          <a:cs typeface="Calibri"/>
                          <a:sym typeface="Calibri"/>
                        </a:rPr>
                        <a:t>Able to filter target audience and calculate order cost</a:t>
                      </a:r>
                      <a:endParaRPr sz="1300">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tcPr>
                </a:tc>
                <a:extLst>
                  <a:ext uri="{0D108BD9-81ED-4DB2-BD59-A6C34878D82A}">
                    <a16:rowId xmlns:a16="http://schemas.microsoft.com/office/drawing/2014/main" val="10006"/>
                  </a:ext>
                </a:extLst>
              </a:tr>
            </a:tbl>
          </a:graphicData>
        </a:graphic>
      </p:graphicFrame>
      <p:sp>
        <p:nvSpPr>
          <p:cNvPr id="980" name="Google Shape;980;p62"/>
          <p:cNvSpPr txBox="1"/>
          <p:nvPr/>
        </p:nvSpPr>
        <p:spPr>
          <a:xfrm>
            <a:off x="5334775" y="1197925"/>
            <a:ext cx="3908400" cy="2932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accent2"/>
                </a:solidFill>
                <a:latin typeface="Calibri"/>
                <a:ea typeface="Calibri"/>
                <a:cs typeface="Calibri"/>
                <a:sym typeface="Calibri"/>
              </a:rPr>
              <a:t>Success</a:t>
            </a:r>
            <a:r>
              <a:rPr lang="en" sz="800" b="1">
                <a:solidFill>
                  <a:schemeClr val="dk1"/>
                </a:solidFill>
                <a:latin typeface="Calibri"/>
                <a:ea typeface="Calibri"/>
                <a:cs typeface="Calibri"/>
                <a:sym typeface="Calibri"/>
              </a:rPr>
              <a:t> </a:t>
            </a:r>
            <a:r>
              <a:rPr lang="en" sz="1600">
                <a:solidFill>
                  <a:schemeClr val="accent2"/>
                </a:solidFill>
                <a:latin typeface="Calibri"/>
                <a:ea typeface="Calibri"/>
                <a:cs typeface="Calibri"/>
                <a:sym typeface="Calibri"/>
              </a:rPr>
              <a:t>Metrics for Testing</a:t>
            </a:r>
            <a:endParaRPr sz="800" b="1">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1300">
              <a:latin typeface="Calibri"/>
              <a:ea typeface="Calibri"/>
              <a:cs typeface="Calibri"/>
              <a:sym typeface="Calibri"/>
            </a:endParaRPr>
          </a:p>
          <a:p>
            <a:pPr marL="457200" lvl="0" indent="-311150" algn="l" rtl="0">
              <a:lnSpc>
                <a:spcPct val="115000"/>
              </a:lnSpc>
              <a:spcBef>
                <a:spcPts val="0"/>
              </a:spcBef>
              <a:spcAft>
                <a:spcPts val="0"/>
              </a:spcAft>
              <a:buSzPts val="1300"/>
              <a:buFont typeface="Calibri"/>
              <a:buChar char="●"/>
            </a:pPr>
            <a:r>
              <a:rPr lang="en" sz="1300">
                <a:latin typeface="Calibri"/>
                <a:ea typeface="Calibri"/>
                <a:cs typeface="Calibri"/>
                <a:sym typeface="Calibri"/>
              </a:rPr>
              <a:t>Total number of test cases passed.</a:t>
            </a:r>
            <a:r>
              <a:rPr lang="en" sz="1300" baseline="30000">
                <a:latin typeface="Calibri"/>
                <a:ea typeface="Calibri"/>
                <a:cs typeface="Calibri"/>
                <a:sym typeface="Calibri"/>
              </a:rPr>
              <a:t>[1]</a:t>
            </a:r>
            <a:endParaRPr sz="1300" baseline="30000">
              <a:latin typeface="Calibri"/>
              <a:ea typeface="Calibri"/>
              <a:cs typeface="Calibri"/>
              <a:sym typeface="Calibri"/>
            </a:endParaRPr>
          </a:p>
          <a:p>
            <a:pPr marL="457200" lvl="0" indent="-311150" algn="l" rtl="0">
              <a:lnSpc>
                <a:spcPct val="115000"/>
              </a:lnSpc>
              <a:spcBef>
                <a:spcPts val="0"/>
              </a:spcBef>
              <a:spcAft>
                <a:spcPts val="0"/>
              </a:spcAft>
              <a:buSzPts val="1300"/>
              <a:buFont typeface="Calibri"/>
              <a:buChar char="●"/>
            </a:pPr>
            <a:r>
              <a:rPr lang="en" sz="1300">
                <a:latin typeface="Calibri"/>
                <a:ea typeface="Calibri"/>
                <a:cs typeface="Calibri"/>
                <a:sym typeface="Calibri"/>
              </a:rPr>
              <a:t>Total number of cases failed. </a:t>
            </a:r>
            <a:r>
              <a:rPr lang="en" sz="1300" baseline="30000">
                <a:solidFill>
                  <a:schemeClr val="dk1"/>
                </a:solidFill>
                <a:latin typeface="Calibri"/>
                <a:ea typeface="Calibri"/>
                <a:cs typeface="Calibri"/>
                <a:sym typeface="Calibri"/>
              </a:rPr>
              <a:t>[1]</a:t>
            </a:r>
            <a:endParaRPr sz="1300">
              <a:latin typeface="Calibri"/>
              <a:ea typeface="Calibri"/>
              <a:cs typeface="Calibri"/>
              <a:sym typeface="Calibri"/>
            </a:endParaRPr>
          </a:p>
          <a:p>
            <a:pPr marL="457200" lvl="0" indent="-311150" algn="l" rtl="0">
              <a:lnSpc>
                <a:spcPct val="115000"/>
              </a:lnSpc>
              <a:spcBef>
                <a:spcPts val="0"/>
              </a:spcBef>
              <a:spcAft>
                <a:spcPts val="0"/>
              </a:spcAft>
              <a:buSzPts val="1300"/>
              <a:buFont typeface="Calibri"/>
              <a:buChar char="●"/>
            </a:pPr>
            <a:r>
              <a:rPr lang="en" sz="1300">
                <a:latin typeface="Calibri"/>
                <a:ea typeface="Calibri"/>
                <a:cs typeface="Calibri"/>
                <a:sym typeface="Calibri"/>
              </a:rPr>
              <a:t>Blocked test cases</a:t>
            </a:r>
            <a:r>
              <a:rPr lang="en" sz="1300" baseline="30000">
                <a:solidFill>
                  <a:schemeClr val="dk1"/>
                </a:solidFill>
                <a:latin typeface="Calibri"/>
                <a:ea typeface="Calibri"/>
                <a:cs typeface="Calibri"/>
                <a:sym typeface="Calibri"/>
              </a:rPr>
              <a:t>[1]</a:t>
            </a:r>
            <a:endParaRPr sz="1300">
              <a:latin typeface="Calibri"/>
              <a:ea typeface="Calibri"/>
              <a:cs typeface="Calibri"/>
              <a:sym typeface="Calibri"/>
            </a:endParaRPr>
          </a:p>
          <a:p>
            <a:pPr marL="457200" lvl="0" indent="-311150" algn="l" rtl="0">
              <a:lnSpc>
                <a:spcPct val="115000"/>
              </a:lnSpc>
              <a:spcBef>
                <a:spcPts val="0"/>
              </a:spcBef>
              <a:spcAft>
                <a:spcPts val="0"/>
              </a:spcAft>
              <a:buSzPts val="1300"/>
              <a:buFont typeface="Calibri"/>
              <a:buChar char="●"/>
            </a:pPr>
            <a:r>
              <a:rPr lang="en" sz="1300">
                <a:latin typeface="Calibri"/>
                <a:ea typeface="Calibri"/>
                <a:cs typeface="Calibri"/>
                <a:sym typeface="Calibri"/>
              </a:rPr>
              <a:t>Total number of bugs raised</a:t>
            </a:r>
            <a:r>
              <a:rPr lang="en" sz="1300" baseline="30000">
                <a:solidFill>
                  <a:schemeClr val="dk1"/>
                </a:solidFill>
                <a:latin typeface="Calibri"/>
                <a:ea typeface="Calibri"/>
                <a:cs typeface="Calibri"/>
                <a:sym typeface="Calibri"/>
              </a:rPr>
              <a:t>[1]</a:t>
            </a:r>
            <a:endParaRPr sz="1300">
              <a:latin typeface="Calibri"/>
              <a:ea typeface="Calibri"/>
              <a:cs typeface="Calibri"/>
              <a:sym typeface="Calibri"/>
            </a:endParaRPr>
          </a:p>
          <a:p>
            <a:pPr marL="457200" lvl="0" indent="-311150" algn="l" rtl="0">
              <a:lnSpc>
                <a:spcPct val="115000"/>
              </a:lnSpc>
              <a:spcBef>
                <a:spcPts val="0"/>
              </a:spcBef>
              <a:spcAft>
                <a:spcPts val="0"/>
              </a:spcAft>
              <a:buSzPts val="1300"/>
              <a:buFont typeface="Calibri"/>
              <a:buChar char="●"/>
            </a:pPr>
            <a:r>
              <a:rPr lang="en" sz="1300">
                <a:latin typeface="Calibri"/>
                <a:ea typeface="Calibri"/>
                <a:cs typeface="Calibri"/>
                <a:sym typeface="Calibri"/>
              </a:rPr>
              <a:t>Priority of the bugs raised</a:t>
            </a:r>
            <a:r>
              <a:rPr lang="en" sz="1300" baseline="30000">
                <a:solidFill>
                  <a:schemeClr val="dk1"/>
                </a:solidFill>
                <a:latin typeface="Calibri"/>
                <a:ea typeface="Calibri"/>
                <a:cs typeface="Calibri"/>
                <a:sym typeface="Calibri"/>
              </a:rPr>
              <a:t>[1]</a:t>
            </a:r>
            <a:endParaRPr sz="1300">
              <a:latin typeface="Calibri"/>
              <a:ea typeface="Calibri"/>
              <a:cs typeface="Calibri"/>
              <a:sym typeface="Calibri"/>
            </a:endParaRPr>
          </a:p>
          <a:p>
            <a:pPr marL="457200" lvl="0" indent="-311150" algn="l" rtl="0">
              <a:lnSpc>
                <a:spcPct val="115000"/>
              </a:lnSpc>
              <a:spcBef>
                <a:spcPts val="0"/>
              </a:spcBef>
              <a:spcAft>
                <a:spcPts val="0"/>
              </a:spcAft>
              <a:buSzPts val="1300"/>
              <a:buFont typeface="Calibri"/>
              <a:buChar char="●"/>
            </a:pPr>
            <a:r>
              <a:rPr lang="en" sz="1300">
                <a:latin typeface="Calibri"/>
                <a:ea typeface="Calibri"/>
                <a:cs typeface="Calibri"/>
                <a:sym typeface="Calibri"/>
              </a:rPr>
              <a:t>Number of rejected bugs</a:t>
            </a:r>
            <a:r>
              <a:rPr lang="en" sz="1300" baseline="30000">
                <a:solidFill>
                  <a:schemeClr val="dk1"/>
                </a:solidFill>
                <a:latin typeface="Calibri"/>
                <a:ea typeface="Calibri"/>
                <a:cs typeface="Calibri"/>
                <a:sym typeface="Calibri"/>
              </a:rPr>
              <a:t>[1]</a:t>
            </a:r>
            <a:endParaRPr sz="1300">
              <a:latin typeface="Calibri"/>
              <a:ea typeface="Calibri"/>
              <a:cs typeface="Calibri"/>
              <a:sym typeface="Calibri"/>
            </a:endParaRPr>
          </a:p>
          <a:p>
            <a:pPr marL="457200" lvl="0" indent="-311150" algn="l" rtl="0">
              <a:lnSpc>
                <a:spcPct val="115000"/>
              </a:lnSpc>
              <a:spcBef>
                <a:spcPts val="0"/>
              </a:spcBef>
              <a:spcAft>
                <a:spcPts val="0"/>
              </a:spcAft>
              <a:buSzPts val="1300"/>
              <a:buFont typeface="Calibri"/>
              <a:buChar char="●"/>
            </a:pPr>
            <a:r>
              <a:rPr lang="en" sz="1300">
                <a:latin typeface="Calibri"/>
                <a:ea typeface="Calibri"/>
                <a:cs typeface="Calibri"/>
                <a:sym typeface="Calibri"/>
              </a:rPr>
              <a:t>Number of duplicate bugs raised</a:t>
            </a:r>
            <a:r>
              <a:rPr lang="en" sz="1300" baseline="30000">
                <a:solidFill>
                  <a:schemeClr val="dk1"/>
                </a:solidFill>
                <a:latin typeface="Calibri"/>
                <a:ea typeface="Calibri"/>
                <a:cs typeface="Calibri"/>
                <a:sym typeface="Calibri"/>
              </a:rPr>
              <a:t>[1]</a:t>
            </a:r>
            <a:endParaRPr sz="1300">
              <a:latin typeface="Calibri"/>
              <a:ea typeface="Calibri"/>
              <a:cs typeface="Calibri"/>
              <a:sym typeface="Calibri"/>
            </a:endParaRPr>
          </a:p>
          <a:p>
            <a:pPr marL="457200" lvl="0" indent="-311150" algn="l" rtl="0">
              <a:lnSpc>
                <a:spcPct val="115000"/>
              </a:lnSpc>
              <a:spcBef>
                <a:spcPts val="0"/>
              </a:spcBef>
              <a:spcAft>
                <a:spcPts val="0"/>
              </a:spcAft>
              <a:buSzPts val="1300"/>
              <a:buFont typeface="Calibri"/>
              <a:buChar char="●"/>
            </a:pPr>
            <a:r>
              <a:rPr lang="en" sz="1300">
                <a:latin typeface="Calibri"/>
                <a:ea typeface="Calibri"/>
                <a:cs typeface="Calibri"/>
                <a:sym typeface="Calibri"/>
              </a:rPr>
              <a:t>Number of bugs raised after releasing (in prod)</a:t>
            </a:r>
            <a:r>
              <a:rPr lang="en" sz="1300" baseline="30000">
                <a:solidFill>
                  <a:schemeClr val="dk1"/>
                </a:solidFill>
                <a:latin typeface="Calibri"/>
                <a:ea typeface="Calibri"/>
                <a:cs typeface="Calibri"/>
                <a:sym typeface="Calibri"/>
              </a:rPr>
              <a:t>[1]</a:t>
            </a:r>
            <a:endParaRPr sz="1300">
              <a:latin typeface="Calibri"/>
              <a:ea typeface="Calibri"/>
              <a:cs typeface="Calibri"/>
              <a:sym typeface="Calibri"/>
            </a:endParaRPr>
          </a:p>
          <a:p>
            <a:pPr marL="457200" lvl="0" indent="-311150" algn="l" rtl="0">
              <a:lnSpc>
                <a:spcPct val="115000"/>
              </a:lnSpc>
              <a:spcBef>
                <a:spcPts val="0"/>
              </a:spcBef>
              <a:spcAft>
                <a:spcPts val="0"/>
              </a:spcAft>
              <a:buSzPts val="1300"/>
              <a:buFont typeface="Calibri"/>
              <a:buChar char="●"/>
            </a:pPr>
            <a:r>
              <a:rPr lang="en" sz="1300">
                <a:latin typeface="Calibri"/>
                <a:ea typeface="Calibri"/>
                <a:cs typeface="Calibri"/>
                <a:sym typeface="Calibri"/>
              </a:rPr>
              <a:t>Static analysis report for code coverage</a:t>
            </a:r>
            <a:r>
              <a:rPr lang="en" sz="1300" baseline="30000">
                <a:solidFill>
                  <a:schemeClr val="dk1"/>
                </a:solidFill>
                <a:latin typeface="Calibri"/>
                <a:ea typeface="Calibri"/>
                <a:cs typeface="Calibri"/>
                <a:sym typeface="Calibri"/>
              </a:rPr>
              <a:t>[1]</a:t>
            </a:r>
            <a:endParaRPr sz="1300">
              <a:latin typeface="Calibri"/>
              <a:ea typeface="Calibri"/>
              <a:cs typeface="Calibri"/>
              <a:sym typeface="Calibri"/>
            </a:endParaRPr>
          </a:p>
          <a:p>
            <a:pPr marL="457200" lvl="0" indent="-311150" algn="l" rtl="0">
              <a:lnSpc>
                <a:spcPct val="115000"/>
              </a:lnSpc>
              <a:spcBef>
                <a:spcPts val="0"/>
              </a:spcBef>
              <a:spcAft>
                <a:spcPts val="0"/>
              </a:spcAft>
              <a:buSzPts val="1300"/>
              <a:buFont typeface="Calibri"/>
              <a:buChar char="●"/>
            </a:pPr>
            <a:r>
              <a:rPr lang="en" sz="1300">
                <a:latin typeface="Calibri"/>
                <a:ea typeface="Calibri"/>
                <a:cs typeface="Calibri"/>
                <a:sym typeface="Calibri"/>
              </a:rPr>
              <a:t>Number of test cases automated</a:t>
            </a:r>
            <a:r>
              <a:rPr lang="en" sz="1300" baseline="30000">
                <a:solidFill>
                  <a:schemeClr val="dk1"/>
                </a:solidFill>
                <a:latin typeface="Calibri"/>
                <a:ea typeface="Calibri"/>
                <a:cs typeface="Calibri"/>
                <a:sym typeface="Calibri"/>
              </a:rPr>
              <a:t>[1]</a:t>
            </a:r>
            <a:endParaRPr sz="1300">
              <a:latin typeface="Calibri"/>
              <a:ea typeface="Calibri"/>
              <a:cs typeface="Calibri"/>
              <a:sym typeface="Calibri"/>
            </a:endParaRPr>
          </a:p>
        </p:txBody>
      </p:sp>
      <p:sp>
        <p:nvSpPr>
          <p:cNvPr id="981" name="Google Shape;981;p62"/>
          <p:cNvSpPr txBox="1"/>
          <p:nvPr/>
        </p:nvSpPr>
        <p:spPr>
          <a:xfrm>
            <a:off x="5296025" y="4731000"/>
            <a:ext cx="3848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latin typeface="Calibri"/>
                <a:ea typeface="Calibri"/>
                <a:cs typeface="Calibri"/>
                <a:sym typeface="Calibri"/>
              </a:rPr>
              <a:t>[1] Tricentis Team (2016)</a:t>
            </a:r>
            <a:r>
              <a:rPr lang="en" sz="600">
                <a:solidFill>
                  <a:schemeClr val="dk1"/>
                </a:solidFill>
                <a:latin typeface="Calibri"/>
                <a:ea typeface="Calibri"/>
                <a:cs typeface="Calibri"/>
                <a:sym typeface="Calibri"/>
              </a:rPr>
              <a:t>“Essential testing Metrics”, Tricentis.com, (</a:t>
            </a:r>
            <a:r>
              <a:rPr lang="en" sz="600" u="sng">
                <a:solidFill>
                  <a:srgbClr val="1155CC"/>
                </a:solidFill>
                <a:hlinkClick r:id="rId3">
                  <a:extLst>
                    <a:ext uri="{A12FA001-AC4F-418D-AE19-62706E023703}">
                      <ahyp:hlinkClr xmlns:ahyp="http://schemas.microsoft.com/office/drawing/2018/hyperlinkcolor" val="tx"/>
                    </a:ext>
                  </a:extLst>
                </a:hlinkClick>
              </a:rPr>
              <a:t>https://www.tricentis.com/blog/64-essential-testing-metrics-for-measuring-quality-assurance-success/</a:t>
            </a:r>
            <a:r>
              <a:rPr lang="en" sz="600">
                <a:solidFill>
                  <a:schemeClr val="dk1"/>
                </a:solidFill>
                <a:latin typeface="Calibri"/>
                <a:ea typeface="Calibri"/>
                <a:cs typeface="Calibri"/>
                <a:sym typeface="Calibri"/>
              </a:rPr>
              <a:t>)</a:t>
            </a:r>
            <a:endParaRPr sz="600">
              <a:latin typeface="Calibri"/>
              <a:ea typeface="Calibri"/>
              <a:cs typeface="Calibri"/>
              <a:sym typeface="Calibri"/>
            </a:endParaRPr>
          </a:p>
        </p:txBody>
      </p:sp>
      <p:sp>
        <p:nvSpPr>
          <p:cNvPr id="982" name="Google Shape;982;p62"/>
          <p:cNvSpPr txBox="1"/>
          <p:nvPr/>
        </p:nvSpPr>
        <p:spPr>
          <a:xfrm>
            <a:off x="0" y="0"/>
            <a:ext cx="885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Simple</a:t>
            </a:r>
            <a:endParaRPr sz="1000">
              <a:latin typeface="Oxygen Light"/>
              <a:ea typeface="Oxygen Light"/>
              <a:cs typeface="Oxygen Light"/>
              <a:sym typeface="Oxygen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63"/>
          <p:cNvSpPr txBox="1"/>
          <p:nvPr/>
        </p:nvSpPr>
        <p:spPr>
          <a:xfrm>
            <a:off x="615225" y="333450"/>
            <a:ext cx="5403600" cy="606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rgbClr val="A1C448"/>
                </a:solidFill>
                <a:latin typeface="Abril Fatface"/>
                <a:ea typeface="Abril Fatface"/>
                <a:cs typeface="Abril Fatface"/>
                <a:sym typeface="Abril Fatface"/>
              </a:rPr>
              <a:t>Change Management</a:t>
            </a:r>
            <a:endParaRPr sz="2400">
              <a:solidFill>
                <a:srgbClr val="A1C448"/>
              </a:solidFill>
              <a:latin typeface="Abril Fatface"/>
              <a:ea typeface="Abril Fatface"/>
              <a:cs typeface="Abril Fatface"/>
              <a:sym typeface="Abril Fatface"/>
            </a:endParaRPr>
          </a:p>
        </p:txBody>
      </p:sp>
      <p:pic>
        <p:nvPicPr>
          <p:cNvPr id="988" name="Google Shape;988;p63"/>
          <p:cNvPicPr preferRelativeResize="0"/>
          <p:nvPr/>
        </p:nvPicPr>
        <p:blipFill>
          <a:blip r:embed="rId3">
            <a:alphaModFix/>
          </a:blip>
          <a:stretch>
            <a:fillRect/>
          </a:stretch>
        </p:blipFill>
        <p:spPr>
          <a:xfrm rot="2322379">
            <a:off x="7879247" y="3488133"/>
            <a:ext cx="1765801" cy="1781719"/>
          </a:xfrm>
          <a:prstGeom prst="rect">
            <a:avLst/>
          </a:prstGeom>
          <a:noFill/>
          <a:ln>
            <a:noFill/>
          </a:ln>
        </p:spPr>
      </p:pic>
      <p:cxnSp>
        <p:nvCxnSpPr>
          <p:cNvPr id="989" name="Google Shape;989;p63"/>
          <p:cNvCxnSpPr/>
          <p:nvPr/>
        </p:nvCxnSpPr>
        <p:spPr>
          <a:xfrm rot="10800000" flipH="1">
            <a:off x="3801250" y="695575"/>
            <a:ext cx="5441100" cy="2400"/>
          </a:xfrm>
          <a:prstGeom prst="straightConnector1">
            <a:avLst/>
          </a:prstGeom>
          <a:noFill/>
          <a:ln w="76200" cap="flat" cmpd="sng">
            <a:solidFill>
              <a:srgbClr val="A1C448"/>
            </a:solidFill>
            <a:prstDash val="solid"/>
            <a:round/>
            <a:headEnd type="none" w="med" len="med"/>
            <a:tailEnd type="none" w="med" len="med"/>
          </a:ln>
        </p:spPr>
      </p:cxnSp>
      <p:pic>
        <p:nvPicPr>
          <p:cNvPr id="990" name="Google Shape;990;p63"/>
          <p:cNvPicPr preferRelativeResize="0"/>
          <p:nvPr/>
        </p:nvPicPr>
        <p:blipFill>
          <a:blip r:embed="rId4">
            <a:alphaModFix/>
          </a:blip>
          <a:stretch>
            <a:fillRect/>
          </a:stretch>
        </p:blipFill>
        <p:spPr>
          <a:xfrm>
            <a:off x="8214779" y="4376750"/>
            <a:ext cx="1251202" cy="1476152"/>
          </a:xfrm>
          <a:prstGeom prst="rect">
            <a:avLst/>
          </a:prstGeom>
          <a:noFill/>
          <a:ln>
            <a:noFill/>
          </a:ln>
        </p:spPr>
      </p:pic>
      <p:sp>
        <p:nvSpPr>
          <p:cNvPr id="991" name="Google Shape;991;p63"/>
          <p:cNvSpPr txBox="1"/>
          <p:nvPr/>
        </p:nvSpPr>
        <p:spPr>
          <a:xfrm>
            <a:off x="4737569" y="2791000"/>
            <a:ext cx="2426700" cy="149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solidFill>
                  <a:schemeClr val="accent2"/>
                </a:solidFill>
                <a:latin typeface="Abril Fatface"/>
                <a:ea typeface="Abril Fatface"/>
                <a:cs typeface="Abril Fatface"/>
                <a:sym typeface="Abril Fatface"/>
              </a:rPr>
              <a:t>Training for our Data/Business Analysts</a:t>
            </a:r>
            <a:endParaRPr>
              <a:solidFill>
                <a:schemeClr val="accent2"/>
              </a:solidFill>
              <a:latin typeface="Abril Fatface"/>
              <a:ea typeface="Abril Fatface"/>
              <a:cs typeface="Abril Fatface"/>
              <a:sym typeface="Abril Fatface"/>
            </a:endParaRPr>
          </a:p>
          <a:p>
            <a:pPr marL="0" lvl="0" indent="0" algn="l" rtl="0">
              <a:spcBef>
                <a:spcPts val="0"/>
              </a:spcBef>
              <a:spcAft>
                <a:spcPts val="0"/>
              </a:spcAft>
              <a:buNone/>
            </a:pPr>
            <a:endParaRPr sz="800">
              <a:latin typeface="Abril Fatface"/>
              <a:ea typeface="Abril Fatface"/>
              <a:cs typeface="Abril Fatface"/>
              <a:sym typeface="Abril Fatface"/>
            </a:endParaRPr>
          </a:p>
          <a:p>
            <a:pPr marL="0" lvl="0" indent="0" algn="l" rtl="0">
              <a:spcBef>
                <a:spcPts val="0"/>
              </a:spcBef>
              <a:spcAft>
                <a:spcPts val="0"/>
              </a:spcAft>
              <a:buNone/>
            </a:pPr>
            <a:r>
              <a:rPr lang="en" sz="1200">
                <a:latin typeface="Calibri"/>
                <a:ea typeface="Calibri"/>
                <a:cs typeface="Calibri"/>
                <a:sym typeface="Calibri"/>
              </a:rPr>
              <a:t>Data Analytics script training in MySQL will be provided our Data Analysts via the MySQL Training Services.</a:t>
            </a:r>
            <a:r>
              <a:rPr lang="en" sz="1300" baseline="30000">
                <a:solidFill>
                  <a:srgbClr val="080707"/>
                </a:solidFill>
                <a:latin typeface="Calibri"/>
                <a:ea typeface="Calibri"/>
                <a:cs typeface="Calibri"/>
                <a:sym typeface="Calibri"/>
              </a:rPr>
              <a:t>[2]</a:t>
            </a:r>
            <a:r>
              <a:rPr lang="en" sz="1200">
                <a:latin typeface="Calibri"/>
                <a:ea typeface="Calibri"/>
                <a:cs typeface="Calibri"/>
                <a:sym typeface="Calibri"/>
              </a:rPr>
              <a:t> </a:t>
            </a:r>
            <a:endParaRPr sz="1200">
              <a:latin typeface="Calibri"/>
              <a:ea typeface="Calibri"/>
              <a:cs typeface="Calibri"/>
              <a:sym typeface="Calibri"/>
            </a:endParaRPr>
          </a:p>
        </p:txBody>
      </p:sp>
      <p:sp>
        <p:nvSpPr>
          <p:cNvPr id="992" name="Google Shape;992;p63"/>
          <p:cNvSpPr txBox="1"/>
          <p:nvPr/>
        </p:nvSpPr>
        <p:spPr>
          <a:xfrm>
            <a:off x="4737569" y="1095275"/>
            <a:ext cx="349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657C2B"/>
              </a:solidFill>
              <a:latin typeface="Abril Fatface"/>
              <a:ea typeface="Abril Fatface"/>
              <a:cs typeface="Abril Fatface"/>
              <a:sym typeface="Abril Fatface"/>
            </a:endParaRPr>
          </a:p>
        </p:txBody>
      </p:sp>
      <p:sp>
        <p:nvSpPr>
          <p:cNvPr id="993" name="Google Shape;993;p63"/>
          <p:cNvSpPr txBox="1"/>
          <p:nvPr/>
        </p:nvSpPr>
        <p:spPr>
          <a:xfrm>
            <a:off x="4737569" y="1201325"/>
            <a:ext cx="2426700" cy="149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solidFill>
                  <a:schemeClr val="accent2"/>
                </a:solidFill>
                <a:latin typeface="Abril Fatface"/>
                <a:ea typeface="Abril Fatface"/>
                <a:cs typeface="Abril Fatface"/>
                <a:sym typeface="Abril Fatface"/>
              </a:rPr>
              <a:t>Training for our Database Administrators</a:t>
            </a:r>
            <a:endParaRPr>
              <a:solidFill>
                <a:schemeClr val="accent2"/>
              </a:solidFill>
              <a:latin typeface="Abril Fatface"/>
              <a:ea typeface="Abril Fatface"/>
              <a:cs typeface="Abril Fatface"/>
              <a:sym typeface="Abril Fatface"/>
            </a:endParaRPr>
          </a:p>
          <a:p>
            <a:pPr marL="0" lvl="0" indent="0" algn="l" rtl="0">
              <a:spcBef>
                <a:spcPts val="0"/>
              </a:spcBef>
              <a:spcAft>
                <a:spcPts val="0"/>
              </a:spcAft>
              <a:buNone/>
            </a:pPr>
            <a:endParaRPr sz="800">
              <a:latin typeface="Abril Fatface"/>
              <a:ea typeface="Abril Fatface"/>
              <a:cs typeface="Abril Fatface"/>
              <a:sym typeface="Abril Fatface"/>
            </a:endParaRPr>
          </a:p>
          <a:p>
            <a:pPr marL="0" lvl="0" indent="0" algn="l" rtl="0">
              <a:spcBef>
                <a:spcPts val="0"/>
              </a:spcBef>
              <a:spcAft>
                <a:spcPts val="0"/>
              </a:spcAft>
              <a:buNone/>
            </a:pPr>
            <a:r>
              <a:rPr lang="en" sz="1200">
                <a:latin typeface="Calibri"/>
                <a:ea typeface="Calibri"/>
                <a:cs typeface="Calibri"/>
                <a:sym typeface="Calibri"/>
              </a:rPr>
              <a:t>Getting our Database Administrators MySQL Certified with credentials via the MySQL Support Services.</a:t>
            </a:r>
            <a:r>
              <a:rPr lang="en" sz="1300" baseline="30000">
                <a:solidFill>
                  <a:srgbClr val="080707"/>
                </a:solidFill>
                <a:latin typeface="Calibri"/>
                <a:ea typeface="Calibri"/>
                <a:cs typeface="Calibri"/>
                <a:sym typeface="Calibri"/>
              </a:rPr>
              <a:t>[2]</a:t>
            </a:r>
            <a:endParaRPr sz="1200">
              <a:latin typeface="Calibri"/>
              <a:ea typeface="Calibri"/>
              <a:cs typeface="Calibri"/>
              <a:sym typeface="Calibri"/>
            </a:endParaRPr>
          </a:p>
        </p:txBody>
      </p:sp>
      <p:sp>
        <p:nvSpPr>
          <p:cNvPr id="994" name="Google Shape;994;p63"/>
          <p:cNvSpPr txBox="1"/>
          <p:nvPr/>
        </p:nvSpPr>
        <p:spPr>
          <a:xfrm>
            <a:off x="1310644" y="1201313"/>
            <a:ext cx="2426700" cy="1277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2"/>
                </a:solidFill>
                <a:latin typeface="Abril Fatface"/>
                <a:ea typeface="Abril Fatface"/>
                <a:cs typeface="Abril Fatface"/>
                <a:sym typeface="Abril Fatface"/>
              </a:rPr>
              <a:t>Stakeholder Engagement</a:t>
            </a:r>
            <a:endParaRPr>
              <a:solidFill>
                <a:schemeClr val="accent2"/>
              </a:solidFill>
              <a:latin typeface="Abril Fatface"/>
              <a:ea typeface="Abril Fatface"/>
              <a:cs typeface="Abril Fatface"/>
              <a:sym typeface="Abril Fatface"/>
            </a:endParaRPr>
          </a:p>
          <a:p>
            <a:pPr marL="0" lvl="0" indent="0" algn="l" rtl="0">
              <a:spcBef>
                <a:spcPts val="0"/>
              </a:spcBef>
              <a:spcAft>
                <a:spcPts val="0"/>
              </a:spcAft>
              <a:buClr>
                <a:schemeClr val="dk1"/>
              </a:buClr>
              <a:buSzPts val="1100"/>
              <a:buFont typeface="Arial"/>
              <a:buNone/>
            </a:pPr>
            <a:endParaRPr sz="800">
              <a:solidFill>
                <a:schemeClr val="accent2"/>
              </a:solidFill>
              <a:latin typeface="Abril Fatface"/>
              <a:ea typeface="Abril Fatface"/>
              <a:cs typeface="Abril Fatface"/>
              <a:sym typeface="Abril Fatface"/>
            </a:endParaRPr>
          </a:p>
          <a:p>
            <a:pPr marL="0" lvl="0" indent="0" algn="l" rtl="0">
              <a:spcBef>
                <a:spcPts val="0"/>
              </a:spcBef>
              <a:spcAft>
                <a:spcPts val="0"/>
              </a:spcAft>
              <a:buNone/>
            </a:pPr>
            <a:r>
              <a:rPr lang="en" sz="1200">
                <a:latin typeface="Calibri"/>
                <a:ea typeface="Calibri"/>
                <a:cs typeface="Calibri"/>
                <a:sym typeface="Calibri"/>
              </a:rPr>
              <a:t>Performing a Stakeholder analysis exercise to understand user requirements(eg. time to move from Excel to MySQL).</a:t>
            </a:r>
            <a:r>
              <a:rPr lang="en" sz="1300" baseline="30000">
                <a:solidFill>
                  <a:srgbClr val="080707"/>
                </a:solidFill>
                <a:latin typeface="Calibri"/>
                <a:ea typeface="Calibri"/>
                <a:cs typeface="Calibri"/>
                <a:sym typeface="Calibri"/>
              </a:rPr>
              <a:t>[1]</a:t>
            </a:r>
            <a:r>
              <a:rPr lang="en" sz="1300">
                <a:solidFill>
                  <a:srgbClr val="080707"/>
                </a:solidFill>
                <a:latin typeface="Calibri"/>
                <a:ea typeface="Calibri"/>
                <a:cs typeface="Calibri"/>
                <a:sym typeface="Calibri"/>
              </a:rPr>
              <a:t> </a:t>
            </a:r>
            <a:endParaRPr sz="1200">
              <a:latin typeface="Calibri"/>
              <a:ea typeface="Calibri"/>
              <a:cs typeface="Calibri"/>
              <a:sym typeface="Calibri"/>
            </a:endParaRPr>
          </a:p>
        </p:txBody>
      </p:sp>
      <p:sp>
        <p:nvSpPr>
          <p:cNvPr id="995" name="Google Shape;995;p63"/>
          <p:cNvSpPr txBox="1"/>
          <p:nvPr/>
        </p:nvSpPr>
        <p:spPr>
          <a:xfrm>
            <a:off x="1249794" y="2886925"/>
            <a:ext cx="2643300" cy="1092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2"/>
                </a:solidFill>
                <a:latin typeface="Abril Fatface"/>
                <a:ea typeface="Abril Fatface"/>
                <a:cs typeface="Abril Fatface"/>
                <a:sym typeface="Abril Fatface"/>
              </a:rPr>
              <a:t>Incorporating User Feedback</a:t>
            </a:r>
            <a:endParaRPr>
              <a:solidFill>
                <a:schemeClr val="accent2"/>
              </a:solidFill>
              <a:latin typeface="Abril Fatface"/>
              <a:ea typeface="Abril Fatface"/>
              <a:cs typeface="Abril Fatface"/>
              <a:sym typeface="Abril Fatface"/>
            </a:endParaRPr>
          </a:p>
          <a:p>
            <a:pPr marL="0" lvl="0" indent="0" algn="l" rtl="0">
              <a:spcBef>
                <a:spcPts val="0"/>
              </a:spcBef>
              <a:spcAft>
                <a:spcPts val="0"/>
              </a:spcAft>
              <a:buClr>
                <a:schemeClr val="dk1"/>
              </a:buClr>
              <a:buSzPts val="1100"/>
              <a:buFont typeface="Arial"/>
              <a:buNone/>
            </a:pPr>
            <a:endParaRPr sz="800">
              <a:solidFill>
                <a:schemeClr val="accent2"/>
              </a:solidFill>
              <a:latin typeface="Abril Fatface"/>
              <a:ea typeface="Abril Fatface"/>
              <a:cs typeface="Abril Fatface"/>
              <a:sym typeface="Abril Fatface"/>
            </a:endParaRPr>
          </a:p>
          <a:p>
            <a:pPr marL="0" lvl="0" indent="0" algn="l" rtl="0">
              <a:spcBef>
                <a:spcPts val="0"/>
              </a:spcBef>
              <a:spcAft>
                <a:spcPts val="0"/>
              </a:spcAft>
              <a:buNone/>
            </a:pPr>
            <a:r>
              <a:rPr lang="en" sz="1200">
                <a:latin typeface="Calibri"/>
                <a:ea typeface="Calibri"/>
                <a:cs typeface="Calibri"/>
                <a:sym typeface="Calibri"/>
              </a:rPr>
              <a:t>Collecting, analysing and incorporating User Feedback during the testing and beta tests.</a:t>
            </a:r>
            <a:r>
              <a:rPr lang="en" sz="1300" baseline="30000">
                <a:solidFill>
                  <a:srgbClr val="080707"/>
                </a:solidFill>
                <a:latin typeface="Calibri"/>
                <a:ea typeface="Calibri"/>
                <a:cs typeface="Calibri"/>
                <a:sym typeface="Calibri"/>
              </a:rPr>
              <a:t>[1]</a:t>
            </a:r>
            <a:r>
              <a:rPr lang="en" sz="1200">
                <a:latin typeface="Calibri"/>
                <a:ea typeface="Calibri"/>
                <a:cs typeface="Calibri"/>
                <a:sym typeface="Calibri"/>
              </a:rPr>
              <a:t> </a:t>
            </a:r>
            <a:endParaRPr sz="1200">
              <a:latin typeface="Calibri"/>
              <a:ea typeface="Calibri"/>
              <a:cs typeface="Calibri"/>
              <a:sym typeface="Calibri"/>
            </a:endParaRPr>
          </a:p>
        </p:txBody>
      </p:sp>
      <p:grpSp>
        <p:nvGrpSpPr>
          <p:cNvPr id="996" name="Google Shape;996;p63"/>
          <p:cNvGrpSpPr/>
          <p:nvPr/>
        </p:nvGrpSpPr>
        <p:grpSpPr>
          <a:xfrm>
            <a:off x="907831" y="1313861"/>
            <a:ext cx="330827" cy="330827"/>
            <a:chOff x="3497300" y="3227275"/>
            <a:chExt cx="296175" cy="296175"/>
          </a:xfrm>
        </p:grpSpPr>
        <p:sp>
          <p:nvSpPr>
            <p:cNvPr id="997" name="Google Shape;997;p63"/>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noFill/>
            <a:ln w="9525" cap="flat" cmpd="sng">
              <a:solidFill>
                <a:srgbClr val="657C2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3"/>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noFill/>
            <a:ln w="9525" cap="flat" cmpd="sng">
              <a:solidFill>
                <a:srgbClr val="657C2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3"/>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noFill/>
            <a:ln w="9525" cap="flat" cmpd="sng">
              <a:solidFill>
                <a:srgbClr val="657C2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3"/>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noFill/>
            <a:ln w="9525" cap="flat" cmpd="sng">
              <a:solidFill>
                <a:srgbClr val="657C2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3"/>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noFill/>
            <a:ln w="9525" cap="flat" cmpd="sng">
              <a:solidFill>
                <a:srgbClr val="657C2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3"/>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noFill/>
            <a:ln w="9525" cap="flat" cmpd="sng">
              <a:solidFill>
                <a:srgbClr val="657C2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3"/>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noFill/>
            <a:ln w="9525" cap="flat" cmpd="sng">
              <a:solidFill>
                <a:srgbClr val="657C2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3"/>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noFill/>
            <a:ln w="9525" cap="flat" cmpd="sng">
              <a:solidFill>
                <a:srgbClr val="657C2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 name="Google Shape;1005;p63"/>
          <p:cNvGrpSpPr/>
          <p:nvPr/>
        </p:nvGrpSpPr>
        <p:grpSpPr>
          <a:xfrm>
            <a:off x="4449771" y="1313275"/>
            <a:ext cx="330827" cy="332000"/>
            <a:chOff x="4991425" y="3234750"/>
            <a:chExt cx="296175" cy="297225"/>
          </a:xfrm>
        </p:grpSpPr>
        <p:sp>
          <p:nvSpPr>
            <p:cNvPr id="1006" name="Google Shape;1006;p63"/>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noFill/>
            <a:ln w="9525" cap="flat" cmpd="sng">
              <a:solidFill>
                <a:srgbClr val="657C2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63"/>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noFill/>
            <a:ln w="9525" cap="flat" cmpd="sng">
              <a:solidFill>
                <a:srgbClr val="657C2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3"/>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noFill/>
            <a:ln w="9525" cap="flat" cmpd="sng">
              <a:solidFill>
                <a:srgbClr val="657C2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3"/>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noFill/>
            <a:ln w="9525" cap="flat" cmpd="sng">
              <a:solidFill>
                <a:srgbClr val="657C2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63"/>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noFill/>
            <a:ln w="9525" cap="flat" cmpd="sng">
              <a:solidFill>
                <a:srgbClr val="657C2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3"/>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noFill/>
            <a:ln w="9525" cap="flat" cmpd="sng">
              <a:solidFill>
                <a:srgbClr val="657C2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 name="Google Shape;1012;p63"/>
          <p:cNvGrpSpPr/>
          <p:nvPr/>
        </p:nvGrpSpPr>
        <p:grpSpPr>
          <a:xfrm>
            <a:off x="4443179" y="2959181"/>
            <a:ext cx="344008" cy="330185"/>
            <a:chOff x="2140225" y="2318650"/>
            <a:chExt cx="307975" cy="295600"/>
          </a:xfrm>
        </p:grpSpPr>
        <p:sp>
          <p:nvSpPr>
            <p:cNvPr id="1013" name="Google Shape;1013;p63"/>
            <p:cNvSpPr/>
            <p:nvPr/>
          </p:nvSpPr>
          <p:spPr>
            <a:xfrm>
              <a:off x="2281200" y="2353025"/>
              <a:ext cx="104000" cy="121300"/>
            </a:xfrm>
            <a:custGeom>
              <a:avLst/>
              <a:gdLst/>
              <a:ahLst/>
              <a:cxnLst/>
              <a:rect l="l" t="t" r="r" b="b"/>
              <a:pathLst>
                <a:path w="4160" h="4852" extrusionOk="0">
                  <a:moveTo>
                    <a:pt x="2080" y="662"/>
                  </a:moveTo>
                  <a:cubicBezTo>
                    <a:pt x="2490" y="662"/>
                    <a:pt x="2805" y="977"/>
                    <a:pt x="2805" y="1386"/>
                  </a:cubicBezTo>
                  <a:cubicBezTo>
                    <a:pt x="2805" y="1764"/>
                    <a:pt x="2490" y="2079"/>
                    <a:pt x="2080" y="2079"/>
                  </a:cubicBezTo>
                  <a:cubicBezTo>
                    <a:pt x="1702" y="2079"/>
                    <a:pt x="1387" y="1764"/>
                    <a:pt x="1387" y="1386"/>
                  </a:cubicBezTo>
                  <a:cubicBezTo>
                    <a:pt x="1387" y="977"/>
                    <a:pt x="1702" y="662"/>
                    <a:pt x="2080" y="662"/>
                  </a:cubicBezTo>
                  <a:close/>
                  <a:moveTo>
                    <a:pt x="2080" y="2773"/>
                  </a:moveTo>
                  <a:cubicBezTo>
                    <a:pt x="2836" y="2773"/>
                    <a:pt x="3466" y="3403"/>
                    <a:pt x="3466" y="4127"/>
                  </a:cubicBezTo>
                  <a:lnTo>
                    <a:pt x="662" y="4127"/>
                  </a:lnTo>
                  <a:cubicBezTo>
                    <a:pt x="662" y="3403"/>
                    <a:pt x="1293" y="2773"/>
                    <a:pt x="2080" y="2773"/>
                  </a:cubicBezTo>
                  <a:close/>
                  <a:moveTo>
                    <a:pt x="2112" y="0"/>
                  </a:moveTo>
                  <a:cubicBezTo>
                    <a:pt x="1387" y="0"/>
                    <a:pt x="757" y="630"/>
                    <a:pt x="757" y="1386"/>
                  </a:cubicBezTo>
                  <a:cubicBezTo>
                    <a:pt x="757" y="1733"/>
                    <a:pt x="915" y="2079"/>
                    <a:pt x="1135" y="2332"/>
                  </a:cubicBezTo>
                  <a:cubicBezTo>
                    <a:pt x="505" y="2678"/>
                    <a:pt x="64" y="3340"/>
                    <a:pt x="64" y="4127"/>
                  </a:cubicBezTo>
                  <a:lnTo>
                    <a:pt x="64" y="4505"/>
                  </a:lnTo>
                  <a:cubicBezTo>
                    <a:pt x="1" y="4694"/>
                    <a:pt x="158" y="4852"/>
                    <a:pt x="347" y="4852"/>
                  </a:cubicBezTo>
                  <a:lnTo>
                    <a:pt x="3813" y="4852"/>
                  </a:lnTo>
                  <a:cubicBezTo>
                    <a:pt x="4002" y="4852"/>
                    <a:pt x="4160" y="4694"/>
                    <a:pt x="4160" y="4505"/>
                  </a:cubicBezTo>
                  <a:lnTo>
                    <a:pt x="4160" y="4127"/>
                  </a:lnTo>
                  <a:cubicBezTo>
                    <a:pt x="4160" y="3340"/>
                    <a:pt x="3750" y="2678"/>
                    <a:pt x="3120" y="2332"/>
                  </a:cubicBezTo>
                  <a:cubicBezTo>
                    <a:pt x="3340" y="2079"/>
                    <a:pt x="3498" y="1733"/>
                    <a:pt x="3498" y="1386"/>
                  </a:cubicBezTo>
                  <a:cubicBezTo>
                    <a:pt x="3498" y="630"/>
                    <a:pt x="2868" y="0"/>
                    <a:pt x="2112" y="0"/>
                  </a:cubicBezTo>
                  <a:close/>
                </a:path>
              </a:pathLst>
            </a:custGeom>
            <a:noFill/>
            <a:ln w="9525" cap="flat" cmpd="sng">
              <a:solidFill>
                <a:srgbClr val="657C2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3"/>
            <p:cNvSpPr/>
            <p:nvPr/>
          </p:nvSpPr>
          <p:spPr>
            <a:xfrm>
              <a:off x="2140225" y="2318650"/>
              <a:ext cx="307975" cy="295600"/>
            </a:xfrm>
            <a:custGeom>
              <a:avLst/>
              <a:gdLst/>
              <a:ahLst/>
              <a:cxnLst/>
              <a:rect l="l" t="t" r="r" b="b"/>
              <a:pathLst>
                <a:path w="12319" h="11824" extrusionOk="0">
                  <a:moveTo>
                    <a:pt x="7712" y="682"/>
                  </a:moveTo>
                  <a:cubicBezTo>
                    <a:pt x="8607" y="682"/>
                    <a:pt x="9499" y="1029"/>
                    <a:pt x="10177" y="1690"/>
                  </a:cubicBezTo>
                  <a:cubicBezTo>
                    <a:pt x="11468" y="2982"/>
                    <a:pt x="11531" y="5187"/>
                    <a:pt x="10177" y="6573"/>
                  </a:cubicBezTo>
                  <a:cubicBezTo>
                    <a:pt x="9500" y="7266"/>
                    <a:pt x="8627" y="7590"/>
                    <a:pt x="7754" y="7590"/>
                  </a:cubicBezTo>
                  <a:cubicBezTo>
                    <a:pt x="6839" y="7590"/>
                    <a:pt x="5923" y="7234"/>
                    <a:pt x="5230" y="6573"/>
                  </a:cubicBezTo>
                  <a:cubicBezTo>
                    <a:pt x="3939" y="5282"/>
                    <a:pt x="3876" y="3045"/>
                    <a:pt x="5325" y="1659"/>
                  </a:cubicBezTo>
                  <a:cubicBezTo>
                    <a:pt x="6001" y="997"/>
                    <a:pt x="6858" y="682"/>
                    <a:pt x="7712" y="682"/>
                  </a:cubicBezTo>
                  <a:close/>
                  <a:moveTo>
                    <a:pt x="4128" y="6258"/>
                  </a:moveTo>
                  <a:cubicBezTo>
                    <a:pt x="4285" y="6573"/>
                    <a:pt x="4537" y="6857"/>
                    <a:pt x="4758" y="7078"/>
                  </a:cubicBezTo>
                  <a:cubicBezTo>
                    <a:pt x="5010" y="7330"/>
                    <a:pt x="5293" y="7550"/>
                    <a:pt x="5577" y="7708"/>
                  </a:cubicBezTo>
                  <a:lnTo>
                    <a:pt x="5136" y="8180"/>
                  </a:lnTo>
                  <a:cubicBezTo>
                    <a:pt x="5073" y="8243"/>
                    <a:pt x="4978" y="8275"/>
                    <a:pt x="4888" y="8275"/>
                  </a:cubicBezTo>
                  <a:cubicBezTo>
                    <a:pt x="4797" y="8275"/>
                    <a:pt x="4710" y="8243"/>
                    <a:pt x="4663" y="8180"/>
                  </a:cubicBezTo>
                  <a:lnTo>
                    <a:pt x="3655" y="7204"/>
                  </a:lnTo>
                  <a:cubicBezTo>
                    <a:pt x="3498" y="7078"/>
                    <a:pt x="3498" y="6857"/>
                    <a:pt x="3655" y="6731"/>
                  </a:cubicBezTo>
                  <a:lnTo>
                    <a:pt x="4128" y="6258"/>
                  </a:lnTo>
                  <a:close/>
                  <a:moveTo>
                    <a:pt x="3403" y="7960"/>
                  </a:moveTo>
                  <a:lnTo>
                    <a:pt x="3876" y="8432"/>
                  </a:lnTo>
                  <a:lnTo>
                    <a:pt x="3309" y="8968"/>
                  </a:lnTo>
                  <a:lnTo>
                    <a:pt x="2836" y="8495"/>
                  </a:lnTo>
                  <a:lnTo>
                    <a:pt x="3403" y="7960"/>
                  </a:lnTo>
                  <a:close/>
                  <a:moveTo>
                    <a:pt x="2363" y="8968"/>
                  </a:moveTo>
                  <a:lnTo>
                    <a:pt x="2836" y="9440"/>
                  </a:lnTo>
                  <a:lnTo>
                    <a:pt x="1292" y="10984"/>
                  </a:lnTo>
                  <a:cubicBezTo>
                    <a:pt x="1245" y="11047"/>
                    <a:pt x="1158" y="11079"/>
                    <a:pt x="1068" y="11079"/>
                  </a:cubicBezTo>
                  <a:cubicBezTo>
                    <a:pt x="977" y="11079"/>
                    <a:pt x="883" y="11047"/>
                    <a:pt x="820" y="10984"/>
                  </a:cubicBezTo>
                  <a:cubicBezTo>
                    <a:pt x="725" y="10858"/>
                    <a:pt x="725" y="10669"/>
                    <a:pt x="820" y="10512"/>
                  </a:cubicBezTo>
                  <a:lnTo>
                    <a:pt x="2363" y="8968"/>
                  </a:lnTo>
                  <a:close/>
                  <a:moveTo>
                    <a:pt x="7731" y="1"/>
                  </a:moveTo>
                  <a:cubicBezTo>
                    <a:pt x="6669" y="1"/>
                    <a:pt x="5604" y="403"/>
                    <a:pt x="4789" y="1218"/>
                  </a:cubicBezTo>
                  <a:cubicBezTo>
                    <a:pt x="3592" y="2446"/>
                    <a:pt x="3309" y="4179"/>
                    <a:pt x="3844" y="5628"/>
                  </a:cubicBezTo>
                  <a:lnTo>
                    <a:pt x="3182" y="6290"/>
                  </a:lnTo>
                  <a:cubicBezTo>
                    <a:pt x="2867" y="6605"/>
                    <a:pt x="2804" y="7078"/>
                    <a:pt x="2993" y="7487"/>
                  </a:cubicBezTo>
                  <a:lnTo>
                    <a:pt x="410" y="10071"/>
                  </a:lnTo>
                  <a:cubicBezTo>
                    <a:pt x="0" y="10480"/>
                    <a:pt x="0" y="11142"/>
                    <a:pt x="410" y="11520"/>
                  </a:cubicBezTo>
                  <a:cubicBezTo>
                    <a:pt x="580" y="11721"/>
                    <a:pt x="826" y="11823"/>
                    <a:pt x="1081" y="11823"/>
                  </a:cubicBezTo>
                  <a:cubicBezTo>
                    <a:pt x="1345" y="11823"/>
                    <a:pt x="1619" y="11713"/>
                    <a:pt x="1828" y="11488"/>
                  </a:cubicBezTo>
                  <a:lnTo>
                    <a:pt x="4411" y="8905"/>
                  </a:lnTo>
                  <a:cubicBezTo>
                    <a:pt x="4565" y="8976"/>
                    <a:pt x="4727" y="9011"/>
                    <a:pt x="4887" y="9011"/>
                  </a:cubicBezTo>
                  <a:cubicBezTo>
                    <a:pt x="5153" y="9011"/>
                    <a:pt x="5411" y="8913"/>
                    <a:pt x="5608" y="8716"/>
                  </a:cubicBezTo>
                  <a:lnTo>
                    <a:pt x="6270" y="8023"/>
                  </a:lnTo>
                  <a:cubicBezTo>
                    <a:pt x="6736" y="8205"/>
                    <a:pt x="7231" y="8296"/>
                    <a:pt x="7729" y="8296"/>
                  </a:cubicBezTo>
                  <a:cubicBezTo>
                    <a:pt x="8781" y="8296"/>
                    <a:pt x="9847" y="7890"/>
                    <a:pt x="10681" y="7078"/>
                  </a:cubicBezTo>
                  <a:cubicBezTo>
                    <a:pt x="12319" y="5439"/>
                    <a:pt x="12287" y="2793"/>
                    <a:pt x="10681" y="1218"/>
                  </a:cubicBezTo>
                  <a:cubicBezTo>
                    <a:pt x="9873" y="410"/>
                    <a:pt x="8804" y="1"/>
                    <a:pt x="7731" y="1"/>
                  </a:cubicBezTo>
                  <a:close/>
                </a:path>
              </a:pathLst>
            </a:custGeom>
            <a:noFill/>
            <a:ln w="9525" cap="flat" cmpd="sng">
              <a:solidFill>
                <a:srgbClr val="657C2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 name="Google Shape;1015;p63"/>
          <p:cNvGrpSpPr/>
          <p:nvPr/>
        </p:nvGrpSpPr>
        <p:grpSpPr>
          <a:xfrm>
            <a:off x="920740" y="2972998"/>
            <a:ext cx="305020" cy="302554"/>
            <a:chOff x="-2310650" y="3958175"/>
            <a:chExt cx="293825" cy="291450"/>
          </a:xfrm>
        </p:grpSpPr>
        <p:sp>
          <p:nvSpPr>
            <p:cNvPr id="1016" name="Google Shape;1016;p63"/>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noFill/>
            <a:ln w="9525" cap="flat" cmpd="sng">
              <a:solidFill>
                <a:srgbClr val="657C2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3"/>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noFill/>
            <a:ln w="9525" cap="flat" cmpd="sng">
              <a:solidFill>
                <a:srgbClr val="657C2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8" name="Google Shape;1018;p63"/>
          <p:cNvSpPr txBox="1"/>
          <p:nvPr/>
        </p:nvSpPr>
        <p:spPr>
          <a:xfrm>
            <a:off x="0" y="4720750"/>
            <a:ext cx="64437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600"/>
              <a:t>[1] “6 components of Change Management to set you up for success” R10. (</a:t>
            </a:r>
            <a:r>
              <a:rPr lang="en" sz="600" u="sng">
                <a:solidFill>
                  <a:srgbClr val="1155CC"/>
                </a:solidFill>
                <a:hlinkClick r:id="rId5">
                  <a:extLst>
                    <a:ext uri="{A12FA001-AC4F-418D-AE19-62706E023703}">
                      <ahyp:hlinkClr xmlns:ahyp="http://schemas.microsoft.com/office/drawing/2018/hyperlinkcolor" val="tx"/>
                    </a:ext>
                  </a:extLst>
                </a:hlinkClick>
              </a:rPr>
              <a:t>https://www.r10.global/blog/6-components-of-change-management-to-set-you-up-for-success</a:t>
            </a:r>
            <a:r>
              <a:rPr lang="en" sz="600">
                <a:solidFill>
                  <a:schemeClr val="dk1"/>
                </a:solidFill>
              </a:rPr>
              <a:t> )</a:t>
            </a:r>
            <a:endParaRPr sz="600">
              <a:solidFill>
                <a:srgbClr val="444455"/>
              </a:solidFill>
            </a:endParaRPr>
          </a:p>
          <a:p>
            <a:pPr marL="0" lvl="0" indent="0" algn="l" rtl="0">
              <a:spcBef>
                <a:spcPts val="0"/>
              </a:spcBef>
              <a:spcAft>
                <a:spcPts val="0"/>
              </a:spcAft>
              <a:buClr>
                <a:schemeClr val="dk1"/>
              </a:buClr>
              <a:buSzPts val="1100"/>
              <a:buFont typeface="Arial"/>
              <a:buNone/>
            </a:pPr>
            <a:r>
              <a:rPr lang="en" sz="1300" baseline="30000">
                <a:solidFill>
                  <a:srgbClr val="080707"/>
                </a:solidFill>
                <a:latin typeface="Calibri"/>
                <a:ea typeface="Calibri"/>
                <a:cs typeface="Calibri"/>
                <a:sym typeface="Calibri"/>
              </a:rPr>
              <a:t>[2] HungryMile_FinalReport Slide 8</a:t>
            </a:r>
            <a:endParaRPr>
              <a:latin typeface="Oxygen Light"/>
              <a:ea typeface="Oxygen Light"/>
              <a:cs typeface="Oxygen Light"/>
              <a:sym typeface="Oxygen Light"/>
            </a:endParaRPr>
          </a:p>
        </p:txBody>
      </p:sp>
      <p:sp>
        <p:nvSpPr>
          <p:cNvPr id="1019" name="Google Shape;1019;p63"/>
          <p:cNvSpPr txBox="1"/>
          <p:nvPr/>
        </p:nvSpPr>
        <p:spPr>
          <a:xfrm>
            <a:off x="-62450" y="-49725"/>
            <a:ext cx="885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Title</a:t>
            </a:r>
            <a:endParaRPr sz="1000">
              <a:latin typeface="Oxygen Light"/>
              <a:ea typeface="Oxygen Light"/>
              <a:cs typeface="Oxygen Light"/>
              <a:sym typeface="Oxygen 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64"/>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Bug Management</a:t>
            </a:r>
            <a:endParaRPr/>
          </a:p>
        </p:txBody>
      </p:sp>
      <p:sp>
        <p:nvSpPr>
          <p:cNvPr id="1025" name="Google Shape;1025;p64"/>
          <p:cNvSpPr txBox="1"/>
          <p:nvPr/>
        </p:nvSpPr>
        <p:spPr>
          <a:xfrm>
            <a:off x="0" y="4851000"/>
            <a:ext cx="7851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a:latin typeface="Calibri"/>
                <a:ea typeface="Calibri"/>
                <a:cs typeface="Calibri"/>
                <a:sym typeface="Calibri"/>
              </a:rPr>
              <a:t>[1] Professor’s Lecture Note “MSIS2606 14-21 May 2022 RelBranchProjMgmt [Autosaved]”</a:t>
            </a:r>
            <a:endParaRPr sz="700">
              <a:latin typeface="Calibri"/>
              <a:ea typeface="Calibri"/>
              <a:cs typeface="Calibri"/>
              <a:sym typeface="Calibri"/>
            </a:endParaRPr>
          </a:p>
        </p:txBody>
      </p:sp>
      <p:sp>
        <p:nvSpPr>
          <p:cNvPr id="1026" name="Google Shape;1026;p64"/>
          <p:cNvSpPr/>
          <p:nvPr/>
        </p:nvSpPr>
        <p:spPr>
          <a:xfrm>
            <a:off x="719991" y="3167415"/>
            <a:ext cx="339446" cy="336724"/>
          </a:xfrm>
          <a:custGeom>
            <a:avLst/>
            <a:gdLst/>
            <a:ahLst/>
            <a:cxnLst/>
            <a:rect l="l" t="t" r="r" b="b"/>
            <a:pathLst>
              <a:path w="11847" h="11752" extrusionOk="0">
                <a:moveTo>
                  <a:pt x="6039" y="2796"/>
                </a:moveTo>
                <a:cubicBezTo>
                  <a:pt x="6845" y="2796"/>
                  <a:pt x="7621" y="3116"/>
                  <a:pt x="8224" y="3718"/>
                </a:cubicBezTo>
                <a:cubicBezTo>
                  <a:pt x="8917" y="4411"/>
                  <a:pt x="9232" y="5356"/>
                  <a:pt x="9074" y="6396"/>
                </a:cubicBezTo>
                <a:cubicBezTo>
                  <a:pt x="8885" y="7688"/>
                  <a:pt x="7814" y="8759"/>
                  <a:pt x="6522" y="8948"/>
                </a:cubicBezTo>
                <a:cubicBezTo>
                  <a:pt x="6377" y="8962"/>
                  <a:pt x="6232" y="8970"/>
                  <a:pt x="6088" y="8970"/>
                </a:cubicBezTo>
                <a:cubicBezTo>
                  <a:pt x="5606" y="8970"/>
                  <a:pt x="5132" y="8883"/>
                  <a:pt x="4695" y="8664"/>
                </a:cubicBezTo>
                <a:lnTo>
                  <a:pt x="5231" y="8160"/>
                </a:lnTo>
                <a:cubicBezTo>
                  <a:pt x="5444" y="8249"/>
                  <a:pt x="5677" y="8288"/>
                  <a:pt x="5919" y="8288"/>
                </a:cubicBezTo>
                <a:cubicBezTo>
                  <a:pt x="6106" y="8288"/>
                  <a:pt x="6298" y="8265"/>
                  <a:pt x="6491" y="8223"/>
                </a:cubicBezTo>
                <a:cubicBezTo>
                  <a:pt x="6964" y="8160"/>
                  <a:pt x="7373" y="7908"/>
                  <a:pt x="7751" y="7562"/>
                </a:cubicBezTo>
                <a:cubicBezTo>
                  <a:pt x="8098" y="7215"/>
                  <a:pt x="8318" y="6774"/>
                  <a:pt x="8413" y="6301"/>
                </a:cubicBezTo>
                <a:cubicBezTo>
                  <a:pt x="8476" y="5797"/>
                  <a:pt x="8444" y="5293"/>
                  <a:pt x="8224" y="4821"/>
                </a:cubicBezTo>
                <a:cubicBezTo>
                  <a:pt x="8161" y="4695"/>
                  <a:pt x="8066" y="4663"/>
                  <a:pt x="7972" y="4600"/>
                </a:cubicBezTo>
                <a:cubicBezTo>
                  <a:pt x="7846" y="4600"/>
                  <a:pt x="7751" y="4600"/>
                  <a:pt x="7657" y="4695"/>
                </a:cubicBezTo>
                <a:lnTo>
                  <a:pt x="6806" y="5545"/>
                </a:lnTo>
                <a:cubicBezTo>
                  <a:pt x="6743" y="5608"/>
                  <a:pt x="6649" y="5640"/>
                  <a:pt x="6558" y="5640"/>
                </a:cubicBezTo>
                <a:cubicBezTo>
                  <a:pt x="6467" y="5640"/>
                  <a:pt x="6381" y="5608"/>
                  <a:pt x="6333" y="5545"/>
                </a:cubicBezTo>
                <a:cubicBezTo>
                  <a:pt x="6207" y="5419"/>
                  <a:pt x="6207" y="5199"/>
                  <a:pt x="6333" y="5073"/>
                </a:cubicBezTo>
                <a:lnTo>
                  <a:pt x="7184" y="4222"/>
                </a:lnTo>
                <a:cubicBezTo>
                  <a:pt x="7279" y="4128"/>
                  <a:pt x="7310" y="4033"/>
                  <a:pt x="7279" y="3907"/>
                </a:cubicBezTo>
                <a:cubicBezTo>
                  <a:pt x="7279" y="3781"/>
                  <a:pt x="7184" y="3718"/>
                  <a:pt x="7058" y="3655"/>
                </a:cubicBezTo>
                <a:cubicBezTo>
                  <a:pt x="6723" y="3499"/>
                  <a:pt x="6372" y="3437"/>
                  <a:pt x="6017" y="3437"/>
                </a:cubicBezTo>
                <a:cubicBezTo>
                  <a:pt x="5871" y="3437"/>
                  <a:pt x="5724" y="3448"/>
                  <a:pt x="5577" y="3466"/>
                </a:cubicBezTo>
                <a:cubicBezTo>
                  <a:pt x="5105" y="3561"/>
                  <a:pt x="4664" y="3781"/>
                  <a:pt x="4317" y="4128"/>
                </a:cubicBezTo>
                <a:cubicBezTo>
                  <a:pt x="3971" y="4506"/>
                  <a:pt x="3719" y="4915"/>
                  <a:pt x="3656" y="5388"/>
                </a:cubicBezTo>
                <a:cubicBezTo>
                  <a:pt x="3561" y="5829"/>
                  <a:pt x="3593" y="6270"/>
                  <a:pt x="3719" y="6648"/>
                </a:cubicBezTo>
                <a:lnTo>
                  <a:pt x="3214" y="7184"/>
                </a:lnTo>
                <a:cubicBezTo>
                  <a:pt x="2962" y="6648"/>
                  <a:pt x="2868" y="6018"/>
                  <a:pt x="2962" y="5388"/>
                </a:cubicBezTo>
                <a:cubicBezTo>
                  <a:pt x="3183" y="4096"/>
                  <a:pt x="4223" y="3025"/>
                  <a:pt x="5546" y="2836"/>
                </a:cubicBezTo>
                <a:cubicBezTo>
                  <a:pt x="5710" y="2809"/>
                  <a:pt x="5875" y="2796"/>
                  <a:pt x="6039" y="2796"/>
                </a:cubicBezTo>
                <a:close/>
                <a:moveTo>
                  <a:pt x="6428" y="757"/>
                </a:moveTo>
                <a:lnTo>
                  <a:pt x="6554" y="1261"/>
                </a:lnTo>
                <a:cubicBezTo>
                  <a:pt x="6585" y="1387"/>
                  <a:pt x="6680" y="1481"/>
                  <a:pt x="6838" y="1481"/>
                </a:cubicBezTo>
                <a:cubicBezTo>
                  <a:pt x="7468" y="1607"/>
                  <a:pt x="8003" y="1859"/>
                  <a:pt x="8539" y="2206"/>
                </a:cubicBezTo>
                <a:cubicBezTo>
                  <a:pt x="8586" y="2237"/>
                  <a:pt x="8641" y="2253"/>
                  <a:pt x="8700" y="2253"/>
                </a:cubicBezTo>
                <a:cubicBezTo>
                  <a:pt x="8759" y="2253"/>
                  <a:pt x="8822" y="2237"/>
                  <a:pt x="8885" y="2206"/>
                </a:cubicBezTo>
                <a:lnTo>
                  <a:pt x="9326" y="1922"/>
                </a:lnTo>
                <a:lnTo>
                  <a:pt x="9894" y="2521"/>
                </a:lnTo>
                <a:lnTo>
                  <a:pt x="9641" y="2962"/>
                </a:lnTo>
                <a:cubicBezTo>
                  <a:pt x="9547" y="3088"/>
                  <a:pt x="9547" y="3246"/>
                  <a:pt x="9641" y="3309"/>
                </a:cubicBezTo>
                <a:cubicBezTo>
                  <a:pt x="9988" y="3813"/>
                  <a:pt x="10209" y="4411"/>
                  <a:pt x="10335" y="5010"/>
                </a:cubicBezTo>
                <a:cubicBezTo>
                  <a:pt x="10366" y="5136"/>
                  <a:pt x="10461" y="5230"/>
                  <a:pt x="10587" y="5293"/>
                </a:cubicBezTo>
                <a:lnTo>
                  <a:pt x="11091" y="5388"/>
                </a:lnTo>
                <a:lnTo>
                  <a:pt x="11091" y="6301"/>
                </a:lnTo>
                <a:lnTo>
                  <a:pt x="11154" y="6301"/>
                </a:lnTo>
                <a:lnTo>
                  <a:pt x="10650" y="6428"/>
                </a:lnTo>
                <a:cubicBezTo>
                  <a:pt x="10524" y="6459"/>
                  <a:pt x="10429" y="6554"/>
                  <a:pt x="10429" y="6711"/>
                </a:cubicBezTo>
                <a:cubicBezTo>
                  <a:pt x="10303" y="7341"/>
                  <a:pt x="10051" y="7877"/>
                  <a:pt x="9704" y="8381"/>
                </a:cubicBezTo>
                <a:cubicBezTo>
                  <a:pt x="9641" y="8507"/>
                  <a:pt x="9641" y="8633"/>
                  <a:pt x="9704" y="8759"/>
                </a:cubicBezTo>
                <a:lnTo>
                  <a:pt x="9988" y="9168"/>
                </a:lnTo>
                <a:lnTo>
                  <a:pt x="9389" y="9767"/>
                </a:lnTo>
                <a:lnTo>
                  <a:pt x="8948" y="9483"/>
                </a:lnTo>
                <a:cubicBezTo>
                  <a:pt x="8901" y="9452"/>
                  <a:pt x="8838" y="9436"/>
                  <a:pt x="8775" y="9436"/>
                </a:cubicBezTo>
                <a:cubicBezTo>
                  <a:pt x="8712" y="9436"/>
                  <a:pt x="8649" y="9452"/>
                  <a:pt x="8602" y="9483"/>
                </a:cubicBezTo>
                <a:cubicBezTo>
                  <a:pt x="8098" y="9862"/>
                  <a:pt x="7499" y="10082"/>
                  <a:pt x="6901" y="10208"/>
                </a:cubicBezTo>
                <a:cubicBezTo>
                  <a:pt x="6806" y="10240"/>
                  <a:pt x="6680" y="10334"/>
                  <a:pt x="6649" y="10429"/>
                </a:cubicBezTo>
                <a:lnTo>
                  <a:pt x="6522" y="10964"/>
                </a:lnTo>
                <a:lnTo>
                  <a:pt x="5703" y="10964"/>
                </a:lnTo>
                <a:lnTo>
                  <a:pt x="5577" y="10429"/>
                </a:lnTo>
                <a:cubicBezTo>
                  <a:pt x="5546" y="10334"/>
                  <a:pt x="5451" y="10208"/>
                  <a:pt x="5294" y="10208"/>
                </a:cubicBezTo>
                <a:cubicBezTo>
                  <a:pt x="4758" y="10082"/>
                  <a:pt x="4223" y="9893"/>
                  <a:pt x="3750" y="9609"/>
                </a:cubicBezTo>
                <a:lnTo>
                  <a:pt x="4286" y="9105"/>
                </a:lnTo>
                <a:cubicBezTo>
                  <a:pt x="4821" y="9420"/>
                  <a:pt x="5451" y="9578"/>
                  <a:pt x="6113" y="9578"/>
                </a:cubicBezTo>
                <a:cubicBezTo>
                  <a:pt x="6333" y="9578"/>
                  <a:pt x="6522" y="9578"/>
                  <a:pt x="6712" y="9546"/>
                </a:cubicBezTo>
                <a:cubicBezTo>
                  <a:pt x="7499" y="9420"/>
                  <a:pt x="8224" y="9011"/>
                  <a:pt x="8759" y="8475"/>
                </a:cubicBezTo>
                <a:cubicBezTo>
                  <a:pt x="9326" y="7908"/>
                  <a:pt x="9704" y="7184"/>
                  <a:pt x="9831" y="6428"/>
                </a:cubicBezTo>
                <a:cubicBezTo>
                  <a:pt x="10020" y="5199"/>
                  <a:pt x="9641" y="4033"/>
                  <a:pt x="8759" y="3151"/>
                </a:cubicBezTo>
                <a:cubicBezTo>
                  <a:pt x="8046" y="2438"/>
                  <a:pt x="7089" y="2034"/>
                  <a:pt x="6074" y="2034"/>
                </a:cubicBezTo>
                <a:cubicBezTo>
                  <a:pt x="5878" y="2034"/>
                  <a:pt x="5681" y="2049"/>
                  <a:pt x="5483" y="2080"/>
                </a:cubicBezTo>
                <a:cubicBezTo>
                  <a:pt x="4695" y="2206"/>
                  <a:pt x="4002" y="2615"/>
                  <a:pt x="3435" y="3151"/>
                </a:cubicBezTo>
                <a:cubicBezTo>
                  <a:pt x="2899" y="3718"/>
                  <a:pt x="2490" y="4443"/>
                  <a:pt x="2395" y="5199"/>
                </a:cubicBezTo>
                <a:cubicBezTo>
                  <a:pt x="2269" y="6018"/>
                  <a:pt x="2427" y="6900"/>
                  <a:pt x="2805" y="7656"/>
                </a:cubicBezTo>
                <a:lnTo>
                  <a:pt x="2301" y="8160"/>
                </a:lnTo>
                <a:cubicBezTo>
                  <a:pt x="2017" y="7688"/>
                  <a:pt x="1828" y="7184"/>
                  <a:pt x="1702" y="6617"/>
                </a:cubicBezTo>
                <a:cubicBezTo>
                  <a:pt x="1671" y="6491"/>
                  <a:pt x="1608" y="6396"/>
                  <a:pt x="1482" y="6333"/>
                </a:cubicBezTo>
                <a:lnTo>
                  <a:pt x="978" y="6238"/>
                </a:lnTo>
                <a:lnTo>
                  <a:pt x="978" y="5388"/>
                </a:lnTo>
                <a:lnTo>
                  <a:pt x="1482" y="5293"/>
                </a:lnTo>
                <a:cubicBezTo>
                  <a:pt x="1608" y="5230"/>
                  <a:pt x="1702" y="5167"/>
                  <a:pt x="1702" y="5010"/>
                </a:cubicBezTo>
                <a:cubicBezTo>
                  <a:pt x="1828" y="4380"/>
                  <a:pt x="2080" y="3813"/>
                  <a:pt x="2427" y="3309"/>
                </a:cubicBezTo>
                <a:cubicBezTo>
                  <a:pt x="2490" y="3183"/>
                  <a:pt x="2490" y="3088"/>
                  <a:pt x="2427" y="2962"/>
                </a:cubicBezTo>
                <a:lnTo>
                  <a:pt x="2143" y="2521"/>
                </a:lnTo>
                <a:lnTo>
                  <a:pt x="2742" y="1922"/>
                </a:lnTo>
                <a:lnTo>
                  <a:pt x="3183" y="2206"/>
                </a:lnTo>
                <a:cubicBezTo>
                  <a:pt x="3230" y="2237"/>
                  <a:pt x="3293" y="2253"/>
                  <a:pt x="3356" y="2253"/>
                </a:cubicBezTo>
                <a:cubicBezTo>
                  <a:pt x="3419" y="2253"/>
                  <a:pt x="3482" y="2237"/>
                  <a:pt x="3530" y="2206"/>
                </a:cubicBezTo>
                <a:cubicBezTo>
                  <a:pt x="4034" y="1859"/>
                  <a:pt x="4632" y="1607"/>
                  <a:pt x="5231" y="1481"/>
                </a:cubicBezTo>
                <a:cubicBezTo>
                  <a:pt x="5325" y="1450"/>
                  <a:pt x="5451" y="1387"/>
                  <a:pt x="5483" y="1261"/>
                </a:cubicBezTo>
                <a:lnTo>
                  <a:pt x="5609" y="757"/>
                </a:lnTo>
                <a:close/>
                <a:moveTo>
                  <a:pt x="6239" y="4222"/>
                </a:moveTo>
                <a:lnTo>
                  <a:pt x="5766" y="4695"/>
                </a:lnTo>
                <a:cubicBezTo>
                  <a:pt x="5388" y="5073"/>
                  <a:pt x="5388" y="5766"/>
                  <a:pt x="5766" y="6144"/>
                </a:cubicBezTo>
                <a:cubicBezTo>
                  <a:pt x="5971" y="6349"/>
                  <a:pt x="6239" y="6451"/>
                  <a:pt x="6503" y="6451"/>
                </a:cubicBezTo>
                <a:cubicBezTo>
                  <a:pt x="6767" y="6451"/>
                  <a:pt x="7027" y="6349"/>
                  <a:pt x="7216" y="6144"/>
                </a:cubicBezTo>
                <a:lnTo>
                  <a:pt x="7688" y="5671"/>
                </a:lnTo>
                <a:cubicBezTo>
                  <a:pt x="7751" y="5860"/>
                  <a:pt x="7751" y="6081"/>
                  <a:pt x="7688" y="6238"/>
                </a:cubicBezTo>
                <a:cubicBezTo>
                  <a:pt x="7594" y="6900"/>
                  <a:pt x="7027" y="7436"/>
                  <a:pt x="6365" y="7562"/>
                </a:cubicBezTo>
                <a:cubicBezTo>
                  <a:pt x="6267" y="7588"/>
                  <a:pt x="6163" y="7600"/>
                  <a:pt x="6059" y="7600"/>
                </a:cubicBezTo>
                <a:cubicBezTo>
                  <a:pt x="5794" y="7600"/>
                  <a:pt x="5520" y="7526"/>
                  <a:pt x="5294" y="7436"/>
                </a:cubicBezTo>
                <a:cubicBezTo>
                  <a:pt x="5252" y="7415"/>
                  <a:pt x="5206" y="7404"/>
                  <a:pt x="5161" y="7404"/>
                </a:cubicBezTo>
                <a:cubicBezTo>
                  <a:pt x="5070" y="7404"/>
                  <a:pt x="4979" y="7446"/>
                  <a:pt x="4916" y="7530"/>
                </a:cubicBezTo>
                <a:lnTo>
                  <a:pt x="3908" y="8507"/>
                </a:lnTo>
                <a:lnTo>
                  <a:pt x="1450" y="10964"/>
                </a:lnTo>
                <a:cubicBezTo>
                  <a:pt x="1387" y="11011"/>
                  <a:pt x="1293" y="11035"/>
                  <a:pt x="1202" y="11035"/>
                </a:cubicBezTo>
                <a:cubicBezTo>
                  <a:pt x="1112" y="11035"/>
                  <a:pt x="1025" y="11011"/>
                  <a:pt x="978" y="10964"/>
                </a:cubicBezTo>
                <a:cubicBezTo>
                  <a:pt x="852" y="10838"/>
                  <a:pt x="852" y="10586"/>
                  <a:pt x="978" y="10492"/>
                </a:cubicBezTo>
                <a:lnTo>
                  <a:pt x="3403" y="8034"/>
                </a:lnTo>
                <a:lnTo>
                  <a:pt x="4380" y="7058"/>
                </a:lnTo>
                <a:cubicBezTo>
                  <a:pt x="4506" y="6932"/>
                  <a:pt x="4506" y="6774"/>
                  <a:pt x="4475" y="6648"/>
                </a:cubicBezTo>
                <a:cubicBezTo>
                  <a:pt x="4317" y="6333"/>
                  <a:pt x="4286" y="5955"/>
                  <a:pt x="4349" y="5608"/>
                </a:cubicBezTo>
                <a:cubicBezTo>
                  <a:pt x="4475" y="4915"/>
                  <a:pt x="5010" y="4380"/>
                  <a:pt x="5703" y="4254"/>
                </a:cubicBezTo>
                <a:cubicBezTo>
                  <a:pt x="5798" y="4254"/>
                  <a:pt x="5892" y="4222"/>
                  <a:pt x="6018" y="4222"/>
                </a:cubicBezTo>
                <a:close/>
                <a:moveTo>
                  <a:pt x="5262" y="1"/>
                </a:moveTo>
                <a:cubicBezTo>
                  <a:pt x="5105" y="1"/>
                  <a:pt x="4979" y="127"/>
                  <a:pt x="4947" y="284"/>
                </a:cubicBezTo>
                <a:lnTo>
                  <a:pt x="4790" y="883"/>
                </a:lnTo>
                <a:cubicBezTo>
                  <a:pt x="4223" y="977"/>
                  <a:pt x="3719" y="1229"/>
                  <a:pt x="3214" y="1513"/>
                </a:cubicBezTo>
                <a:lnTo>
                  <a:pt x="2710" y="1198"/>
                </a:lnTo>
                <a:cubicBezTo>
                  <a:pt x="2652" y="1154"/>
                  <a:pt x="2580" y="1130"/>
                  <a:pt x="2507" y="1130"/>
                </a:cubicBezTo>
                <a:cubicBezTo>
                  <a:pt x="2422" y="1130"/>
                  <a:pt x="2337" y="1162"/>
                  <a:pt x="2269" y="1229"/>
                </a:cubicBezTo>
                <a:lnTo>
                  <a:pt x="1293" y="2206"/>
                </a:lnTo>
                <a:cubicBezTo>
                  <a:pt x="1167" y="2332"/>
                  <a:pt x="1167" y="2489"/>
                  <a:pt x="1230" y="2647"/>
                </a:cubicBezTo>
                <a:lnTo>
                  <a:pt x="1545" y="3151"/>
                </a:lnTo>
                <a:cubicBezTo>
                  <a:pt x="1230" y="3624"/>
                  <a:pt x="1041" y="4128"/>
                  <a:pt x="915" y="4726"/>
                </a:cubicBezTo>
                <a:lnTo>
                  <a:pt x="348" y="4884"/>
                </a:lnTo>
                <a:cubicBezTo>
                  <a:pt x="190" y="4915"/>
                  <a:pt x="64" y="5041"/>
                  <a:pt x="64" y="5199"/>
                </a:cubicBezTo>
                <a:lnTo>
                  <a:pt x="64" y="6585"/>
                </a:lnTo>
                <a:cubicBezTo>
                  <a:pt x="64" y="6743"/>
                  <a:pt x="190" y="6869"/>
                  <a:pt x="348" y="6900"/>
                </a:cubicBezTo>
                <a:lnTo>
                  <a:pt x="915" y="7058"/>
                </a:lnTo>
                <a:cubicBezTo>
                  <a:pt x="1041" y="7656"/>
                  <a:pt x="1324" y="8223"/>
                  <a:pt x="1639" y="8696"/>
                </a:cubicBezTo>
                <a:lnTo>
                  <a:pt x="379" y="9956"/>
                </a:lnTo>
                <a:cubicBezTo>
                  <a:pt x="1" y="10366"/>
                  <a:pt x="1" y="11027"/>
                  <a:pt x="379" y="11437"/>
                </a:cubicBezTo>
                <a:cubicBezTo>
                  <a:pt x="584" y="11626"/>
                  <a:pt x="852" y="11720"/>
                  <a:pt x="1115" y="11720"/>
                </a:cubicBezTo>
                <a:cubicBezTo>
                  <a:pt x="1379" y="11720"/>
                  <a:pt x="1639" y="11626"/>
                  <a:pt x="1828" y="11437"/>
                </a:cubicBezTo>
                <a:lnTo>
                  <a:pt x="3088" y="10177"/>
                </a:lnTo>
                <a:cubicBezTo>
                  <a:pt x="3624" y="10523"/>
                  <a:pt x="4160" y="10744"/>
                  <a:pt x="4758" y="10870"/>
                </a:cubicBezTo>
                <a:lnTo>
                  <a:pt x="4916" y="11468"/>
                </a:lnTo>
                <a:cubicBezTo>
                  <a:pt x="4947" y="11626"/>
                  <a:pt x="5073" y="11752"/>
                  <a:pt x="5231" y="11752"/>
                </a:cubicBezTo>
                <a:lnTo>
                  <a:pt x="6585" y="11752"/>
                </a:lnTo>
                <a:cubicBezTo>
                  <a:pt x="6775" y="11752"/>
                  <a:pt x="6869" y="11626"/>
                  <a:pt x="6932" y="11468"/>
                </a:cubicBezTo>
                <a:lnTo>
                  <a:pt x="7090" y="10870"/>
                </a:lnTo>
                <a:cubicBezTo>
                  <a:pt x="7625" y="10744"/>
                  <a:pt x="8129" y="10523"/>
                  <a:pt x="8665" y="10240"/>
                </a:cubicBezTo>
                <a:lnTo>
                  <a:pt x="9169" y="10555"/>
                </a:lnTo>
                <a:cubicBezTo>
                  <a:pt x="9227" y="10599"/>
                  <a:pt x="9299" y="10622"/>
                  <a:pt x="9372" y="10622"/>
                </a:cubicBezTo>
                <a:cubicBezTo>
                  <a:pt x="9457" y="10622"/>
                  <a:pt x="9542" y="10591"/>
                  <a:pt x="9610" y="10523"/>
                </a:cubicBezTo>
                <a:lnTo>
                  <a:pt x="10587" y="9546"/>
                </a:lnTo>
                <a:cubicBezTo>
                  <a:pt x="10713" y="9420"/>
                  <a:pt x="10713" y="9263"/>
                  <a:pt x="10618" y="9105"/>
                </a:cubicBezTo>
                <a:lnTo>
                  <a:pt x="10303" y="8601"/>
                </a:lnTo>
                <a:cubicBezTo>
                  <a:pt x="10618" y="8129"/>
                  <a:pt x="10807" y="7593"/>
                  <a:pt x="10933" y="7026"/>
                </a:cubicBezTo>
                <a:lnTo>
                  <a:pt x="11532" y="6869"/>
                </a:lnTo>
                <a:cubicBezTo>
                  <a:pt x="11689" y="6806"/>
                  <a:pt x="11784" y="6711"/>
                  <a:pt x="11784" y="6554"/>
                </a:cubicBezTo>
                <a:lnTo>
                  <a:pt x="11784" y="5167"/>
                </a:lnTo>
                <a:cubicBezTo>
                  <a:pt x="11847" y="5041"/>
                  <a:pt x="11721" y="4915"/>
                  <a:pt x="11563" y="4884"/>
                </a:cubicBezTo>
                <a:lnTo>
                  <a:pt x="10965" y="4726"/>
                </a:lnTo>
                <a:cubicBezTo>
                  <a:pt x="10839" y="4191"/>
                  <a:pt x="10618" y="3655"/>
                  <a:pt x="10335" y="3151"/>
                </a:cubicBezTo>
                <a:lnTo>
                  <a:pt x="10650" y="2647"/>
                </a:lnTo>
                <a:cubicBezTo>
                  <a:pt x="10744" y="2521"/>
                  <a:pt x="10744" y="2332"/>
                  <a:pt x="10618" y="2206"/>
                </a:cubicBezTo>
                <a:lnTo>
                  <a:pt x="9641" y="1229"/>
                </a:lnTo>
                <a:cubicBezTo>
                  <a:pt x="9574" y="1162"/>
                  <a:pt x="9497" y="1130"/>
                  <a:pt x="9417" y="1130"/>
                </a:cubicBezTo>
                <a:cubicBezTo>
                  <a:pt x="9347" y="1130"/>
                  <a:pt x="9274" y="1154"/>
                  <a:pt x="9200" y="1198"/>
                </a:cubicBezTo>
                <a:lnTo>
                  <a:pt x="8696" y="1513"/>
                </a:lnTo>
                <a:cubicBezTo>
                  <a:pt x="8224" y="1198"/>
                  <a:pt x="7720" y="977"/>
                  <a:pt x="7121" y="883"/>
                </a:cubicBezTo>
                <a:lnTo>
                  <a:pt x="6964" y="284"/>
                </a:lnTo>
                <a:cubicBezTo>
                  <a:pt x="6932" y="127"/>
                  <a:pt x="6806" y="1"/>
                  <a:pt x="664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7" name="Google Shape;1027;p64"/>
          <p:cNvGrpSpPr/>
          <p:nvPr/>
        </p:nvGrpSpPr>
        <p:grpSpPr>
          <a:xfrm>
            <a:off x="720451" y="1176668"/>
            <a:ext cx="338529" cy="335807"/>
            <a:chOff x="-33676975" y="2275050"/>
            <a:chExt cx="295375" cy="293000"/>
          </a:xfrm>
        </p:grpSpPr>
        <p:sp>
          <p:nvSpPr>
            <p:cNvPr id="1028" name="Google Shape;1028;p64"/>
            <p:cNvSpPr/>
            <p:nvPr/>
          </p:nvSpPr>
          <p:spPr>
            <a:xfrm>
              <a:off x="-33502125" y="2309700"/>
              <a:ext cx="52800" cy="67750"/>
            </a:xfrm>
            <a:custGeom>
              <a:avLst/>
              <a:gdLst/>
              <a:ahLst/>
              <a:cxnLst/>
              <a:rect l="l" t="t" r="r" b="b"/>
              <a:pathLst>
                <a:path w="2112" h="2710" extrusionOk="0">
                  <a:moveTo>
                    <a:pt x="1040" y="0"/>
                  </a:moveTo>
                  <a:cubicBezTo>
                    <a:pt x="473" y="0"/>
                    <a:pt x="1" y="473"/>
                    <a:pt x="1" y="1040"/>
                  </a:cubicBezTo>
                  <a:cubicBezTo>
                    <a:pt x="1" y="1229"/>
                    <a:pt x="158" y="1387"/>
                    <a:pt x="379" y="1387"/>
                  </a:cubicBezTo>
                  <a:cubicBezTo>
                    <a:pt x="568" y="1387"/>
                    <a:pt x="725" y="1229"/>
                    <a:pt x="725" y="1040"/>
                  </a:cubicBezTo>
                  <a:cubicBezTo>
                    <a:pt x="725" y="820"/>
                    <a:pt x="883" y="662"/>
                    <a:pt x="1072" y="662"/>
                  </a:cubicBezTo>
                  <a:cubicBezTo>
                    <a:pt x="1261" y="662"/>
                    <a:pt x="1450" y="820"/>
                    <a:pt x="1450" y="1040"/>
                  </a:cubicBezTo>
                  <a:cubicBezTo>
                    <a:pt x="1450" y="1198"/>
                    <a:pt x="1355" y="1292"/>
                    <a:pt x="1198" y="1355"/>
                  </a:cubicBezTo>
                  <a:cubicBezTo>
                    <a:pt x="914" y="1418"/>
                    <a:pt x="725" y="1702"/>
                    <a:pt x="725" y="1985"/>
                  </a:cubicBezTo>
                  <a:lnTo>
                    <a:pt x="725" y="2363"/>
                  </a:lnTo>
                  <a:cubicBezTo>
                    <a:pt x="725" y="2552"/>
                    <a:pt x="883" y="2710"/>
                    <a:pt x="1072" y="2710"/>
                  </a:cubicBezTo>
                  <a:cubicBezTo>
                    <a:pt x="1292" y="2710"/>
                    <a:pt x="1450" y="2552"/>
                    <a:pt x="1450" y="2363"/>
                  </a:cubicBezTo>
                  <a:lnTo>
                    <a:pt x="1450" y="1985"/>
                  </a:lnTo>
                  <a:cubicBezTo>
                    <a:pt x="1828" y="1828"/>
                    <a:pt x="2111" y="1418"/>
                    <a:pt x="2111" y="977"/>
                  </a:cubicBezTo>
                  <a:cubicBezTo>
                    <a:pt x="2048" y="473"/>
                    <a:pt x="1576" y="0"/>
                    <a:pt x="10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4"/>
            <p:cNvSpPr/>
            <p:nvPr/>
          </p:nvSpPr>
          <p:spPr>
            <a:xfrm>
              <a:off x="-33484800" y="2395550"/>
              <a:ext cx="17350" cy="17350"/>
            </a:xfrm>
            <a:custGeom>
              <a:avLst/>
              <a:gdLst/>
              <a:ahLst/>
              <a:cxnLst/>
              <a:rect l="l" t="t" r="r" b="b"/>
              <a:pathLst>
                <a:path w="694" h="694" extrusionOk="0">
                  <a:moveTo>
                    <a:pt x="347" y="0"/>
                  </a:moveTo>
                  <a:cubicBezTo>
                    <a:pt x="158" y="0"/>
                    <a:pt x="1" y="158"/>
                    <a:pt x="1" y="347"/>
                  </a:cubicBezTo>
                  <a:cubicBezTo>
                    <a:pt x="1" y="536"/>
                    <a:pt x="158" y="694"/>
                    <a:pt x="347" y="694"/>
                  </a:cubicBezTo>
                  <a:cubicBezTo>
                    <a:pt x="536" y="694"/>
                    <a:pt x="694" y="536"/>
                    <a:pt x="694" y="347"/>
                  </a:cubicBezTo>
                  <a:cubicBezTo>
                    <a:pt x="662" y="158"/>
                    <a:pt x="536"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64"/>
            <p:cNvSpPr/>
            <p:nvPr/>
          </p:nvSpPr>
          <p:spPr>
            <a:xfrm>
              <a:off x="-33676975" y="2275050"/>
              <a:ext cx="295375" cy="293000"/>
            </a:xfrm>
            <a:custGeom>
              <a:avLst/>
              <a:gdLst/>
              <a:ahLst/>
              <a:cxnLst/>
              <a:rect l="l" t="t" r="r" b="b"/>
              <a:pathLst>
                <a:path w="11815" h="11720" extrusionOk="0">
                  <a:moveTo>
                    <a:pt x="8034" y="725"/>
                  </a:moveTo>
                  <a:cubicBezTo>
                    <a:pt x="9735" y="725"/>
                    <a:pt x="11090" y="2080"/>
                    <a:pt x="11090" y="3781"/>
                  </a:cubicBezTo>
                  <a:cubicBezTo>
                    <a:pt x="11090" y="5482"/>
                    <a:pt x="9735" y="6868"/>
                    <a:pt x="8034" y="6868"/>
                  </a:cubicBezTo>
                  <a:cubicBezTo>
                    <a:pt x="6333" y="6868"/>
                    <a:pt x="4947" y="5482"/>
                    <a:pt x="4947" y="3781"/>
                  </a:cubicBezTo>
                  <a:cubicBezTo>
                    <a:pt x="4947" y="2080"/>
                    <a:pt x="6333" y="725"/>
                    <a:pt x="8034" y="725"/>
                  </a:cubicBezTo>
                  <a:close/>
                  <a:moveTo>
                    <a:pt x="5104" y="6207"/>
                  </a:moveTo>
                  <a:cubicBezTo>
                    <a:pt x="5262" y="6364"/>
                    <a:pt x="5419" y="6553"/>
                    <a:pt x="5577" y="6679"/>
                  </a:cubicBezTo>
                  <a:lnTo>
                    <a:pt x="5325" y="6931"/>
                  </a:lnTo>
                  <a:cubicBezTo>
                    <a:pt x="5262" y="6994"/>
                    <a:pt x="5167" y="7026"/>
                    <a:pt x="5077" y="7026"/>
                  </a:cubicBezTo>
                  <a:cubicBezTo>
                    <a:pt x="4986" y="7026"/>
                    <a:pt x="4899" y="6994"/>
                    <a:pt x="4852" y="6931"/>
                  </a:cubicBezTo>
                  <a:cubicBezTo>
                    <a:pt x="4726" y="6805"/>
                    <a:pt x="4726" y="6585"/>
                    <a:pt x="4852" y="6459"/>
                  </a:cubicBezTo>
                  <a:lnTo>
                    <a:pt x="5104" y="6207"/>
                  </a:lnTo>
                  <a:close/>
                  <a:moveTo>
                    <a:pt x="3104" y="8380"/>
                  </a:moveTo>
                  <a:cubicBezTo>
                    <a:pt x="3190" y="8380"/>
                    <a:pt x="3277" y="8412"/>
                    <a:pt x="3340" y="8475"/>
                  </a:cubicBezTo>
                  <a:cubicBezTo>
                    <a:pt x="3466" y="8601"/>
                    <a:pt x="3466" y="8822"/>
                    <a:pt x="3340" y="8948"/>
                  </a:cubicBezTo>
                  <a:lnTo>
                    <a:pt x="1387" y="10932"/>
                  </a:lnTo>
                  <a:cubicBezTo>
                    <a:pt x="1324" y="10980"/>
                    <a:pt x="1229" y="11003"/>
                    <a:pt x="1139" y="11003"/>
                  </a:cubicBezTo>
                  <a:cubicBezTo>
                    <a:pt x="1048" y="11003"/>
                    <a:pt x="961" y="10980"/>
                    <a:pt x="914" y="10932"/>
                  </a:cubicBezTo>
                  <a:cubicBezTo>
                    <a:pt x="788" y="10806"/>
                    <a:pt x="788" y="10554"/>
                    <a:pt x="914" y="10460"/>
                  </a:cubicBezTo>
                  <a:lnTo>
                    <a:pt x="2867" y="8475"/>
                  </a:lnTo>
                  <a:cubicBezTo>
                    <a:pt x="2930" y="8412"/>
                    <a:pt x="3017" y="8380"/>
                    <a:pt x="3104" y="8380"/>
                  </a:cubicBezTo>
                  <a:close/>
                  <a:moveTo>
                    <a:pt x="8034" y="0"/>
                  </a:moveTo>
                  <a:cubicBezTo>
                    <a:pt x="5955" y="0"/>
                    <a:pt x="4285" y="1701"/>
                    <a:pt x="4285" y="3749"/>
                  </a:cubicBezTo>
                  <a:cubicBezTo>
                    <a:pt x="4285" y="4411"/>
                    <a:pt x="4443" y="5041"/>
                    <a:pt x="4758" y="5608"/>
                  </a:cubicBezTo>
                  <a:lnTo>
                    <a:pt x="4380" y="5986"/>
                  </a:lnTo>
                  <a:cubicBezTo>
                    <a:pt x="4065" y="6301"/>
                    <a:pt x="3970" y="6774"/>
                    <a:pt x="4159" y="7183"/>
                  </a:cubicBezTo>
                  <a:lnTo>
                    <a:pt x="3529" y="7813"/>
                  </a:lnTo>
                  <a:cubicBezTo>
                    <a:pt x="3387" y="7743"/>
                    <a:pt x="3232" y="7707"/>
                    <a:pt x="3077" y="7707"/>
                  </a:cubicBezTo>
                  <a:cubicBezTo>
                    <a:pt x="2819" y="7707"/>
                    <a:pt x="2560" y="7806"/>
                    <a:pt x="2363" y="8002"/>
                  </a:cubicBezTo>
                  <a:lnTo>
                    <a:pt x="378" y="9987"/>
                  </a:lnTo>
                  <a:cubicBezTo>
                    <a:pt x="0" y="10365"/>
                    <a:pt x="0" y="11027"/>
                    <a:pt x="378" y="11436"/>
                  </a:cubicBezTo>
                  <a:cubicBezTo>
                    <a:pt x="583" y="11625"/>
                    <a:pt x="851" y="11720"/>
                    <a:pt x="1119" y="11720"/>
                  </a:cubicBezTo>
                  <a:cubicBezTo>
                    <a:pt x="1387" y="11720"/>
                    <a:pt x="1654" y="11625"/>
                    <a:pt x="1859" y="11436"/>
                  </a:cubicBezTo>
                  <a:lnTo>
                    <a:pt x="3813" y="9452"/>
                  </a:lnTo>
                  <a:cubicBezTo>
                    <a:pt x="4128" y="9137"/>
                    <a:pt x="4222" y="8664"/>
                    <a:pt x="4002" y="8286"/>
                  </a:cubicBezTo>
                  <a:lnTo>
                    <a:pt x="4632" y="7656"/>
                  </a:lnTo>
                  <a:cubicBezTo>
                    <a:pt x="4782" y="7725"/>
                    <a:pt x="4940" y="7761"/>
                    <a:pt x="5097" y="7761"/>
                  </a:cubicBezTo>
                  <a:cubicBezTo>
                    <a:pt x="5367" y="7761"/>
                    <a:pt x="5629" y="7655"/>
                    <a:pt x="5829" y="7435"/>
                  </a:cubicBezTo>
                  <a:lnTo>
                    <a:pt x="6207" y="7057"/>
                  </a:lnTo>
                  <a:cubicBezTo>
                    <a:pt x="6774" y="7372"/>
                    <a:pt x="7404" y="7530"/>
                    <a:pt x="8066" y="7530"/>
                  </a:cubicBezTo>
                  <a:cubicBezTo>
                    <a:pt x="10145" y="7530"/>
                    <a:pt x="11815" y="5829"/>
                    <a:pt x="11815" y="3781"/>
                  </a:cubicBezTo>
                  <a:cubicBezTo>
                    <a:pt x="11815" y="1733"/>
                    <a:pt x="10082" y="0"/>
                    <a:pt x="80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 name="Google Shape;1031;p64"/>
          <p:cNvGrpSpPr/>
          <p:nvPr/>
        </p:nvGrpSpPr>
        <p:grpSpPr>
          <a:xfrm>
            <a:off x="723854" y="4056379"/>
            <a:ext cx="331721" cy="307566"/>
            <a:chOff x="6543825" y="3202075"/>
            <a:chExt cx="296975" cy="275350"/>
          </a:xfrm>
        </p:grpSpPr>
        <p:sp>
          <p:nvSpPr>
            <p:cNvPr id="1032" name="Google Shape;1032;p6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6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6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 name="Google Shape;1039;p64"/>
          <p:cNvGrpSpPr/>
          <p:nvPr/>
        </p:nvGrpSpPr>
        <p:grpSpPr>
          <a:xfrm>
            <a:off x="723431" y="1778936"/>
            <a:ext cx="332587" cy="329934"/>
            <a:chOff x="6167350" y="2672800"/>
            <a:chExt cx="297750" cy="295375"/>
          </a:xfrm>
        </p:grpSpPr>
        <p:sp>
          <p:nvSpPr>
            <p:cNvPr id="1040" name="Google Shape;1040;p64"/>
            <p:cNvSpPr/>
            <p:nvPr/>
          </p:nvSpPr>
          <p:spPr>
            <a:xfrm>
              <a:off x="6167350" y="2672800"/>
              <a:ext cx="226850" cy="295375"/>
            </a:xfrm>
            <a:custGeom>
              <a:avLst/>
              <a:gdLst/>
              <a:ahLst/>
              <a:cxnLst/>
              <a:rect l="l" t="t" r="r" b="b"/>
              <a:pathLst>
                <a:path w="9074" h="11815" extrusionOk="0">
                  <a:moveTo>
                    <a:pt x="4537" y="725"/>
                  </a:moveTo>
                  <a:cubicBezTo>
                    <a:pt x="4758" y="725"/>
                    <a:pt x="4915" y="882"/>
                    <a:pt x="4915" y="1071"/>
                  </a:cubicBezTo>
                  <a:cubicBezTo>
                    <a:pt x="4915" y="1260"/>
                    <a:pt x="5073" y="1418"/>
                    <a:pt x="5262" y="1418"/>
                  </a:cubicBezTo>
                  <a:lnTo>
                    <a:pt x="5955" y="1418"/>
                  </a:lnTo>
                  <a:cubicBezTo>
                    <a:pt x="6175" y="1418"/>
                    <a:pt x="6333" y="1575"/>
                    <a:pt x="6333" y="1796"/>
                  </a:cubicBezTo>
                  <a:cubicBezTo>
                    <a:pt x="6333" y="1985"/>
                    <a:pt x="6175" y="2142"/>
                    <a:pt x="5955" y="2142"/>
                  </a:cubicBezTo>
                  <a:lnTo>
                    <a:pt x="3119" y="2142"/>
                  </a:lnTo>
                  <a:cubicBezTo>
                    <a:pt x="2930" y="2142"/>
                    <a:pt x="2773" y="1985"/>
                    <a:pt x="2773" y="1796"/>
                  </a:cubicBezTo>
                  <a:cubicBezTo>
                    <a:pt x="2773" y="1575"/>
                    <a:pt x="2930" y="1418"/>
                    <a:pt x="3151" y="1418"/>
                  </a:cubicBezTo>
                  <a:lnTo>
                    <a:pt x="3844" y="1418"/>
                  </a:lnTo>
                  <a:cubicBezTo>
                    <a:pt x="4033" y="1418"/>
                    <a:pt x="4191" y="1260"/>
                    <a:pt x="4191" y="1071"/>
                  </a:cubicBezTo>
                  <a:cubicBezTo>
                    <a:pt x="4191" y="882"/>
                    <a:pt x="4348" y="725"/>
                    <a:pt x="4537" y="725"/>
                  </a:cubicBezTo>
                  <a:close/>
                  <a:moveTo>
                    <a:pt x="8066" y="2111"/>
                  </a:moveTo>
                  <a:cubicBezTo>
                    <a:pt x="8255" y="2111"/>
                    <a:pt x="8412" y="2268"/>
                    <a:pt x="8412" y="2458"/>
                  </a:cubicBezTo>
                  <a:lnTo>
                    <a:pt x="8412" y="10806"/>
                  </a:lnTo>
                  <a:lnTo>
                    <a:pt x="8381" y="10806"/>
                  </a:lnTo>
                  <a:cubicBezTo>
                    <a:pt x="8381" y="10995"/>
                    <a:pt x="8223" y="11153"/>
                    <a:pt x="8034" y="11153"/>
                  </a:cubicBezTo>
                  <a:lnTo>
                    <a:pt x="1040" y="11153"/>
                  </a:lnTo>
                  <a:cubicBezTo>
                    <a:pt x="851" y="11153"/>
                    <a:pt x="693" y="10995"/>
                    <a:pt x="693" y="10806"/>
                  </a:cubicBezTo>
                  <a:lnTo>
                    <a:pt x="693" y="2458"/>
                  </a:lnTo>
                  <a:cubicBezTo>
                    <a:pt x="693" y="2268"/>
                    <a:pt x="851" y="2111"/>
                    <a:pt x="1040" y="2111"/>
                  </a:cubicBezTo>
                  <a:lnTo>
                    <a:pt x="2143" y="2111"/>
                  </a:lnTo>
                  <a:cubicBezTo>
                    <a:pt x="2300" y="2489"/>
                    <a:pt x="2647" y="2804"/>
                    <a:pt x="3119" y="2804"/>
                  </a:cubicBezTo>
                  <a:lnTo>
                    <a:pt x="5986" y="2804"/>
                  </a:lnTo>
                  <a:cubicBezTo>
                    <a:pt x="6396" y="2804"/>
                    <a:pt x="6805" y="2521"/>
                    <a:pt x="6963" y="2111"/>
                  </a:cubicBezTo>
                  <a:close/>
                  <a:moveTo>
                    <a:pt x="4506" y="0"/>
                  </a:moveTo>
                  <a:cubicBezTo>
                    <a:pt x="4096" y="0"/>
                    <a:pt x="3686" y="284"/>
                    <a:pt x="3529" y="725"/>
                  </a:cubicBezTo>
                  <a:lnTo>
                    <a:pt x="3088" y="725"/>
                  </a:lnTo>
                  <a:cubicBezTo>
                    <a:pt x="2678" y="725"/>
                    <a:pt x="2269" y="1008"/>
                    <a:pt x="2111" y="1418"/>
                  </a:cubicBezTo>
                  <a:lnTo>
                    <a:pt x="1009" y="1418"/>
                  </a:lnTo>
                  <a:cubicBezTo>
                    <a:pt x="410" y="1418"/>
                    <a:pt x="0" y="1890"/>
                    <a:pt x="0" y="2458"/>
                  </a:cubicBezTo>
                  <a:lnTo>
                    <a:pt x="0" y="10806"/>
                  </a:lnTo>
                  <a:cubicBezTo>
                    <a:pt x="0" y="11405"/>
                    <a:pt x="473" y="11814"/>
                    <a:pt x="1009" y="11814"/>
                  </a:cubicBezTo>
                  <a:lnTo>
                    <a:pt x="7971" y="11814"/>
                  </a:lnTo>
                  <a:cubicBezTo>
                    <a:pt x="8570" y="11814"/>
                    <a:pt x="9011" y="11342"/>
                    <a:pt x="9011" y="10806"/>
                  </a:cubicBezTo>
                  <a:lnTo>
                    <a:pt x="9011" y="2458"/>
                  </a:lnTo>
                  <a:cubicBezTo>
                    <a:pt x="9074" y="1859"/>
                    <a:pt x="8601" y="1418"/>
                    <a:pt x="8034" y="1418"/>
                  </a:cubicBezTo>
                  <a:lnTo>
                    <a:pt x="6931" y="1418"/>
                  </a:lnTo>
                  <a:cubicBezTo>
                    <a:pt x="6774" y="1040"/>
                    <a:pt x="6396" y="725"/>
                    <a:pt x="5923" y="725"/>
                  </a:cubicBezTo>
                  <a:lnTo>
                    <a:pt x="5545" y="725"/>
                  </a:lnTo>
                  <a:cubicBezTo>
                    <a:pt x="5514" y="567"/>
                    <a:pt x="5388" y="441"/>
                    <a:pt x="5262" y="315"/>
                  </a:cubicBezTo>
                  <a:cubicBezTo>
                    <a:pt x="5073" y="126"/>
                    <a:pt x="4789" y="0"/>
                    <a:pt x="45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4"/>
            <p:cNvSpPr/>
            <p:nvPr/>
          </p:nvSpPr>
          <p:spPr>
            <a:xfrm>
              <a:off x="6201225" y="2762575"/>
              <a:ext cx="52775" cy="49650"/>
            </a:xfrm>
            <a:custGeom>
              <a:avLst/>
              <a:gdLst/>
              <a:ahLst/>
              <a:cxnLst/>
              <a:rect l="l" t="t" r="r" b="b"/>
              <a:pathLst>
                <a:path w="2111" h="1986" extrusionOk="0">
                  <a:moveTo>
                    <a:pt x="406" y="1"/>
                  </a:moveTo>
                  <a:cubicBezTo>
                    <a:pt x="315" y="1"/>
                    <a:pt x="221" y="32"/>
                    <a:pt x="158" y="95"/>
                  </a:cubicBezTo>
                  <a:cubicBezTo>
                    <a:pt x="63" y="190"/>
                    <a:pt x="63" y="442"/>
                    <a:pt x="158" y="568"/>
                  </a:cubicBezTo>
                  <a:lnTo>
                    <a:pt x="599" y="977"/>
                  </a:lnTo>
                  <a:lnTo>
                    <a:pt x="158" y="1418"/>
                  </a:lnTo>
                  <a:cubicBezTo>
                    <a:pt x="0" y="1544"/>
                    <a:pt x="0" y="1733"/>
                    <a:pt x="158" y="1891"/>
                  </a:cubicBezTo>
                  <a:cubicBezTo>
                    <a:pt x="221" y="1954"/>
                    <a:pt x="315" y="1985"/>
                    <a:pt x="406" y="1985"/>
                  </a:cubicBezTo>
                  <a:cubicBezTo>
                    <a:pt x="496" y="1985"/>
                    <a:pt x="583" y="1954"/>
                    <a:pt x="630" y="1891"/>
                  </a:cubicBezTo>
                  <a:lnTo>
                    <a:pt x="1071" y="1450"/>
                  </a:lnTo>
                  <a:lnTo>
                    <a:pt x="1512" y="1891"/>
                  </a:lnTo>
                  <a:cubicBezTo>
                    <a:pt x="1575" y="1954"/>
                    <a:pt x="1662" y="1985"/>
                    <a:pt x="1749" y="1985"/>
                  </a:cubicBezTo>
                  <a:cubicBezTo>
                    <a:pt x="1835" y="1985"/>
                    <a:pt x="1922" y="1954"/>
                    <a:pt x="1985" y="1891"/>
                  </a:cubicBezTo>
                  <a:cubicBezTo>
                    <a:pt x="2111" y="1765"/>
                    <a:pt x="2111" y="1544"/>
                    <a:pt x="1985" y="1418"/>
                  </a:cubicBezTo>
                  <a:lnTo>
                    <a:pt x="1544" y="977"/>
                  </a:lnTo>
                  <a:lnTo>
                    <a:pt x="1985" y="568"/>
                  </a:lnTo>
                  <a:cubicBezTo>
                    <a:pt x="2111" y="442"/>
                    <a:pt x="2111" y="190"/>
                    <a:pt x="1985" y="95"/>
                  </a:cubicBezTo>
                  <a:cubicBezTo>
                    <a:pt x="1922" y="32"/>
                    <a:pt x="1835" y="1"/>
                    <a:pt x="1749" y="1"/>
                  </a:cubicBezTo>
                  <a:cubicBezTo>
                    <a:pt x="1662" y="1"/>
                    <a:pt x="1575" y="32"/>
                    <a:pt x="1512" y="95"/>
                  </a:cubicBezTo>
                  <a:lnTo>
                    <a:pt x="1071" y="505"/>
                  </a:lnTo>
                  <a:lnTo>
                    <a:pt x="630" y="95"/>
                  </a:lnTo>
                  <a:cubicBezTo>
                    <a:pt x="583" y="32"/>
                    <a:pt x="496" y="1"/>
                    <a:pt x="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4"/>
            <p:cNvSpPr/>
            <p:nvPr/>
          </p:nvSpPr>
          <p:spPr>
            <a:xfrm>
              <a:off x="6308325" y="2882300"/>
              <a:ext cx="51225" cy="49650"/>
            </a:xfrm>
            <a:custGeom>
              <a:avLst/>
              <a:gdLst/>
              <a:ahLst/>
              <a:cxnLst/>
              <a:rect l="l" t="t" r="r" b="b"/>
              <a:pathLst>
                <a:path w="2049" h="1986" extrusionOk="0">
                  <a:moveTo>
                    <a:pt x="363" y="0"/>
                  </a:moveTo>
                  <a:cubicBezTo>
                    <a:pt x="276" y="0"/>
                    <a:pt x="190" y="32"/>
                    <a:pt x="127" y="95"/>
                  </a:cubicBezTo>
                  <a:cubicBezTo>
                    <a:pt x="1" y="221"/>
                    <a:pt x="1" y="441"/>
                    <a:pt x="127" y="567"/>
                  </a:cubicBezTo>
                  <a:lnTo>
                    <a:pt x="568" y="1009"/>
                  </a:lnTo>
                  <a:lnTo>
                    <a:pt x="127" y="1450"/>
                  </a:lnTo>
                  <a:cubicBezTo>
                    <a:pt x="1" y="1544"/>
                    <a:pt x="1" y="1796"/>
                    <a:pt x="127" y="1891"/>
                  </a:cubicBezTo>
                  <a:cubicBezTo>
                    <a:pt x="190" y="1954"/>
                    <a:pt x="276" y="1985"/>
                    <a:pt x="363" y="1985"/>
                  </a:cubicBezTo>
                  <a:cubicBezTo>
                    <a:pt x="450" y="1985"/>
                    <a:pt x="536" y="1954"/>
                    <a:pt x="599" y="1891"/>
                  </a:cubicBezTo>
                  <a:lnTo>
                    <a:pt x="1040" y="1481"/>
                  </a:lnTo>
                  <a:lnTo>
                    <a:pt x="1481" y="1891"/>
                  </a:lnTo>
                  <a:cubicBezTo>
                    <a:pt x="1529" y="1954"/>
                    <a:pt x="1615" y="1985"/>
                    <a:pt x="1706" y="1985"/>
                  </a:cubicBezTo>
                  <a:cubicBezTo>
                    <a:pt x="1797" y="1985"/>
                    <a:pt x="1891" y="1954"/>
                    <a:pt x="1954" y="1891"/>
                  </a:cubicBezTo>
                  <a:cubicBezTo>
                    <a:pt x="2049" y="1796"/>
                    <a:pt x="2049" y="1544"/>
                    <a:pt x="1954" y="1450"/>
                  </a:cubicBezTo>
                  <a:lnTo>
                    <a:pt x="1513" y="1009"/>
                  </a:lnTo>
                  <a:lnTo>
                    <a:pt x="1954" y="567"/>
                  </a:lnTo>
                  <a:cubicBezTo>
                    <a:pt x="2049" y="441"/>
                    <a:pt x="2049" y="252"/>
                    <a:pt x="1954" y="95"/>
                  </a:cubicBezTo>
                  <a:cubicBezTo>
                    <a:pt x="1891" y="32"/>
                    <a:pt x="1804" y="0"/>
                    <a:pt x="1718" y="0"/>
                  </a:cubicBezTo>
                  <a:cubicBezTo>
                    <a:pt x="1631" y="0"/>
                    <a:pt x="1544" y="32"/>
                    <a:pt x="1481" y="95"/>
                  </a:cubicBezTo>
                  <a:lnTo>
                    <a:pt x="1040" y="536"/>
                  </a:lnTo>
                  <a:lnTo>
                    <a:pt x="599" y="95"/>
                  </a:lnTo>
                  <a:cubicBezTo>
                    <a:pt x="536" y="32"/>
                    <a:pt x="450" y="0"/>
                    <a:pt x="3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4"/>
            <p:cNvSpPr/>
            <p:nvPr/>
          </p:nvSpPr>
          <p:spPr>
            <a:xfrm>
              <a:off x="6200425" y="2759425"/>
              <a:ext cx="156775" cy="174875"/>
            </a:xfrm>
            <a:custGeom>
              <a:avLst/>
              <a:gdLst/>
              <a:ahLst/>
              <a:cxnLst/>
              <a:rect l="l" t="t" r="r" b="b"/>
              <a:pathLst>
                <a:path w="6271" h="6995" extrusionOk="0">
                  <a:moveTo>
                    <a:pt x="1103" y="5609"/>
                  </a:moveTo>
                  <a:cubicBezTo>
                    <a:pt x="1292" y="5609"/>
                    <a:pt x="1450" y="5766"/>
                    <a:pt x="1450" y="5955"/>
                  </a:cubicBezTo>
                  <a:cubicBezTo>
                    <a:pt x="1450" y="6144"/>
                    <a:pt x="1292" y="6302"/>
                    <a:pt x="1103" y="6302"/>
                  </a:cubicBezTo>
                  <a:cubicBezTo>
                    <a:pt x="914" y="6302"/>
                    <a:pt x="757" y="6144"/>
                    <a:pt x="757" y="5955"/>
                  </a:cubicBezTo>
                  <a:cubicBezTo>
                    <a:pt x="757" y="5766"/>
                    <a:pt x="914" y="5609"/>
                    <a:pt x="1103" y="5609"/>
                  </a:cubicBezTo>
                  <a:close/>
                  <a:moveTo>
                    <a:pt x="5325" y="1"/>
                  </a:moveTo>
                  <a:cubicBezTo>
                    <a:pt x="5230" y="1"/>
                    <a:pt x="5136" y="64"/>
                    <a:pt x="5073" y="127"/>
                  </a:cubicBezTo>
                  <a:lnTo>
                    <a:pt x="4380" y="851"/>
                  </a:lnTo>
                  <a:cubicBezTo>
                    <a:pt x="4254" y="946"/>
                    <a:pt x="4254" y="1198"/>
                    <a:pt x="4380" y="1324"/>
                  </a:cubicBezTo>
                  <a:cubicBezTo>
                    <a:pt x="4443" y="1371"/>
                    <a:pt x="4529" y="1395"/>
                    <a:pt x="4616" y="1395"/>
                  </a:cubicBezTo>
                  <a:cubicBezTo>
                    <a:pt x="4703" y="1395"/>
                    <a:pt x="4789" y="1371"/>
                    <a:pt x="4852" y="1324"/>
                  </a:cubicBezTo>
                  <a:lnTo>
                    <a:pt x="4978" y="1198"/>
                  </a:lnTo>
                  <a:lnTo>
                    <a:pt x="4978" y="2458"/>
                  </a:lnTo>
                  <a:cubicBezTo>
                    <a:pt x="4978" y="2647"/>
                    <a:pt x="4821" y="2805"/>
                    <a:pt x="4600" y="2805"/>
                  </a:cubicBezTo>
                  <a:lnTo>
                    <a:pt x="1765" y="2805"/>
                  </a:lnTo>
                  <a:cubicBezTo>
                    <a:pt x="1513" y="2805"/>
                    <a:pt x="1229" y="2931"/>
                    <a:pt x="1040" y="3120"/>
                  </a:cubicBezTo>
                  <a:cubicBezTo>
                    <a:pt x="820" y="3309"/>
                    <a:pt x="725" y="3592"/>
                    <a:pt x="725" y="3876"/>
                  </a:cubicBezTo>
                  <a:lnTo>
                    <a:pt x="725" y="4978"/>
                  </a:lnTo>
                  <a:cubicBezTo>
                    <a:pt x="316" y="5136"/>
                    <a:pt x="1" y="5482"/>
                    <a:pt x="1" y="5955"/>
                  </a:cubicBezTo>
                  <a:cubicBezTo>
                    <a:pt x="1" y="6554"/>
                    <a:pt x="473" y="6995"/>
                    <a:pt x="1040" y="6995"/>
                  </a:cubicBezTo>
                  <a:cubicBezTo>
                    <a:pt x="1607" y="6995"/>
                    <a:pt x="2048" y="6522"/>
                    <a:pt x="2048" y="5955"/>
                  </a:cubicBezTo>
                  <a:cubicBezTo>
                    <a:pt x="2048" y="5514"/>
                    <a:pt x="1765" y="5136"/>
                    <a:pt x="1355" y="4978"/>
                  </a:cubicBezTo>
                  <a:lnTo>
                    <a:pt x="1355" y="3876"/>
                  </a:lnTo>
                  <a:cubicBezTo>
                    <a:pt x="1355" y="3687"/>
                    <a:pt x="1513" y="3529"/>
                    <a:pt x="1702" y="3529"/>
                  </a:cubicBezTo>
                  <a:lnTo>
                    <a:pt x="4537" y="3529"/>
                  </a:lnTo>
                  <a:cubicBezTo>
                    <a:pt x="5136" y="3529"/>
                    <a:pt x="5545" y="3057"/>
                    <a:pt x="5545" y="2490"/>
                  </a:cubicBezTo>
                  <a:lnTo>
                    <a:pt x="5545" y="1229"/>
                  </a:lnTo>
                  <a:lnTo>
                    <a:pt x="5671" y="1355"/>
                  </a:lnTo>
                  <a:cubicBezTo>
                    <a:pt x="5734" y="1418"/>
                    <a:pt x="5821" y="1450"/>
                    <a:pt x="5908" y="1450"/>
                  </a:cubicBezTo>
                  <a:cubicBezTo>
                    <a:pt x="5994" y="1450"/>
                    <a:pt x="6081" y="1418"/>
                    <a:pt x="6144" y="1355"/>
                  </a:cubicBezTo>
                  <a:cubicBezTo>
                    <a:pt x="6270" y="1229"/>
                    <a:pt x="6270" y="1009"/>
                    <a:pt x="6144" y="883"/>
                  </a:cubicBezTo>
                  <a:lnTo>
                    <a:pt x="5545" y="127"/>
                  </a:lnTo>
                  <a:cubicBezTo>
                    <a:pt x="5482" y="64"/>
                    <a:pt x="5388" y="1"/>
                    <a:pt x="53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4"/>
            <p:cNvSpPr/>
            <p:nvPr/>
          </p:nvSpPr>
          <p:spPr>
            <a:xfrm>
              <a:off x="6412300" y="2742900"/>
              <a:ext cx="52800" cy="208725"/>
            </a:xfrm>
            <a:custGeom>
              <a:avLst/>
              <a:gdLst/>
              <a:ahLst/>
              <a:cxnLst/>
              <a:rect l="l" t="t" r="r" b="b"/>
              <a:pathLst>
                <a:path w="2112" h="8349" extrusionOk="0">
                  <a:moveTo>
                    <a:pt x="1009" y="662"/>
                  </a:moveTo>
                  <a:cubicBezTo>
                    <a:pt x="1229" y="662"/>
                    <a:pt x="1387" y="819"/>
                    <a:pt x="1387" y="1040"/>
                  </a:cubicBezTo>
                  <a:lnTo>
                    <a:pt x="1387" y="1386"/>
                  </a:lnTo>
                  <a:lnTo>
                    <a:pt x="662" y="1386"/>
                  </a:lnTo>
                  <a:lnTo>
                    <a:pt x="662" y="1040"/>
                  </a:lnTo>
                  <a:cubicBezTo>
                    <a:pt x="662" y="819"/>
                    <a:pt x="820" y="662"/>
                    <a:pt x="1009" y="662"/>
                  </a:cubicBezTo>
                  <a:close/>
                  <a:moveTo>
                    <a:pt x="1387" y="2048"/>
                  </a:moveTo>
                  <a:lnTo>
                    <a:pt x="1387" y="6017"/>
                  </a:lnTo>
                  <a:cubicBezTo>
                    <a:pt x="1261" y="5986"/>
                    <a:pt x="1142" y="5970"/>
                    <a:pt x="1024" y="5970"/>
                  </a:cubicBezTo>
                  <a:cubicBezTo>
                    <a:pt x="906" y="5970"/>
                    <a:pt x="788" y="5986"/>
                    <a:pt x="662" y="6017"/>
                  </a:cubicBezTo>
                  <a:lnTo>
                    <a:pt x="662" y="2048"/>
                  </a:lnTo>
                  <a:close/>
                  <a:moveTo>
                    <a:pt x="1009" y="6711"/>
                  </a:moveTo>
                  <a:cubicBezTo>
                    <a:pt x="1103" y="6711"/>
                    <a:pt x="1166" y="6711"/>
                    <a:pt x="1261" y="6742"/>
                  </a:cubicBezTo>
                  <a:lnTo>
                    <a:pt x="1009" y="7246"/>
                  </a:lnTo>
                  <a:lnTo>
                    <a:pt x="788" y="6742"/>
                  </a:lnTo>
                  <a:cubicBezTo>
                    <a:pt x="851" y="6711"/>
                    <a:pt x="946" y="6711"/>
                    <a:pt x="1009" y="6711"/>
                  </a:cubicBezTo>
                  <a:close/>
                  <a:moveTo>
                    <a:pt x="1009" y="0"/>
                  </a:moveTo>
                  <a:cubicBezTo>
                    <a:pt x="441" y="0"/>
                    <a:pt x="0" y="473"/>
                    <a:pt x="0" y="1040"/>
                  </a:cubicBezTo>
                  <a:lnTo>
                    <a:pt x="0" y="6616"/>
                  </a:lnTo>
                  <a:cubicBezTo>
                    <a:pt x="0" y="6648"/>
                    <a:pt x="0" y="6742"/>
                    <a:pt x="32" y="6774"/>
                  </a:cubicBezTo>
                  <a:lnTo>
                    <a:pt x="757" y="8160"/>
                  </a:lnTo>
                  <a:cubicBezTo>
                    <a:pt x="788" y="8286"/>
                    <a:pt x="946" y="8349"/>
                    <a:pt x="1040" y="8349"/>
                  </a:cubicBezTo>
                  <a:cubicBezTo>
                    <a:pt x="1166" y="8349"/>
                    <a:pt x="1292" y="8286"/>
                    <a:pt x="1355" y="8160"/>
                  </a:cubicBezTo>
                  <a:lnTo>
                    <a:pt x="2080" y="6774"/>
                  </a:lnTo>
                  <a:cubicBezTo>
                    <a:pt x="2111" y="6742"/>
                    <a:pt x="2111" y="6648"/>
                    <a:pt x="2111" y="6616"/>
                  </a:cubicBezTo>
                  <a:lnTo>
                    <a:pt x="2111" y="1040"/>
                  </a:lnTo>
                  <a:cubicBezTo>
                    <a:pt x="2048" y="473"/>
                    <a:pt x="1576" y="0"/>
                    <a:pt x="10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45" name="Google Shape;1045;p64"/>
          <p:cNvCxnSpPr/>
          <p:nvPr/>
        </p:nvCxnSpPr>
        <p:spPr>
          <a:xfrm rot="10800000" flipH="1">
            <a:off x="3300025" y="708900"/>
            <a:ext cx="5886300" cy="2700"/>
          </a:xfrm>
          <a:prstGeom prst="straightConnector1">
            <a:avLst/>
          </a:prstGeom>
          <a:noFill/>
          <a:ln w="76200" cap="flat" cmpd="sng">
            <a:solidFill>
              <a:srgbClr val="A1C448"/>
            </a:solidFill>
            <a:prstDash val="solid"/>
            <a:round/>
            <a:headEnd type="none" w="med" len="med"/>
            <a:tailEnd type="none" w="med" len="med"/>
          </a:ln>
        </p:spPr>
      </p:cxnSp>
      <p:pic>
        <p:nvPicPr>
          <p:cNvPr id="1046" name="Google Shape;1046;p64"/>
          <p:cNvPicPr preferRelativeResize="0"/>
          <p:nvPr/>
        </p:nvPicPr>
        <p:blipFill>
          <a:blip r:embed="rId3">
            <a:alphaModFix/>
          </a:blip>
          <a:stretch>
            <a:fillRect/>
          </a:stretch>
        </p:blipFill>
        <p:spPr>
          <a:xfrm rot="2852442">
            <a:off x="7879472" y="3616268"/>
            <a:ext cx="1810905" cy="1838116"/>
          </a:xfrm>
          <a:prstGeom prst="rect">
            <a:avLst/>
          </a:prstGeom>
          <a:noFill/>
          <a:ln>
            <a:noFill/>
          </a:ln>
        </p:spPr>
      </p:pic>
      <p:sp>
        <p:nvSpPr>
          <p:cNvPr id="1047" name="Google Shape;1047;p64"/>
          <p:cNvSpPr txBox="1"/>
          <p:nvPr/>
        </p:nvSpPr>
        <p:spPr>
          <a:xfrm>
            <a:off x="1132050" y="1088100"/>
            <a:ext cx="7221000" cy="338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Bug will be defined on setting up schema, tables, table attributes or user account management</a:t>
            </a:r>
            <a:endParaRPr sz="1200">
              <a:solidFill>
                <a:schemeClr val="dk1"/>
              </a:solidFill>
              <a:latin typeface="Calibri"/>
              <a:ea typeface="Calibri"/>
              <a:cs typeface="Calibri"/>
              <a:sym typeface="Calibri"/>
            </a:endParaRPr>
          </a:p>
          <a:p>
            <a:pPr marL="457200" lvl="0" indent="-304800" algn="l" rtl="0">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For instance, if joining tables are not successfully processed, then the bug will be categorized as a find bug</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Bug Tracking</a:t>
            </a:r>
            <a:r>
              <a:rPr lang="en" sz="1200" baseline="30000">
                <a:solidFill>
                  <a:srgbClr val="080707"/>
                </a:solidFill>
                <a:latin typeface="Calibri"/>
                <a:ea typeface="Calibri"/>
                <a:cs typeface="Calibri"/>
                <a:sym typeface="Calibri"/>
              </a:rPr>
              <a:t>[1]</a:t>
            </a:r>
            <a:r>
              <a:rPr lang="en" sz="1200">
                <a:solidFill>
                  <a:schemeClr val="dk1"/>
                </a:solidFill>
                <a:latin typeface="Calibri"/>
                <a:ea typeface="Calibri"/>
                <a:cs typeface="Calibri"/>
                <a:sym typeface="Calibri"/>
              </a:rPr>
              <a:t>: using Jira to track bugs and ensure each bug is tracked on each stage of testing phase</a:t>
            </a:r>
            <a:endParaRPr sz="1200">
              <a:solidFill>
                <a:schemeClr val="dk1"/>
              </a:solidFill>
              <a:latin typeface="Calibri"/>
              <a:ea typeface="Calibri"/>
              <a:cs typeface="Calibri"/>
              <a:sym typeface="Calibri"/>
            </a:endParaRPr>
          </a:p>
          <a:p>
            <a:pPr marL="457200" lvl="0" indent="-304800" algn="l" rtl="0">
              <a:spcBef>
                <a:spcPts val="0"/>
              </a:spcBef>
              <a:spcAft>
                <a:spcPts val="0"/>
              </a:spcAft>
              <a:buSzPts val="1200"/>
              <a:buFont typeface="Calibri"/>
              <a:buChar char="●"/>
            </a:pPr>
            <a:r>
              <a:rPr lang="en" sz="1200">
                <a:latin typeface="Calibri"/>
                <a:ea typeface="Calibri"/>
                <a:cs typeface="Calibri"/>
                <a:sym typeface="Calibri"/>
              </a:rPr>
              <a:t>Support bugs requests </a:t>
            </a:r>
            <a:r>
              <a:rPr lang="en" sz="1300" baseline="30000">
                <a:solidFill>
                  <a:srgbClr val="080707"/>
                </a:solidFill>
                <a:latin typeface="Calibri"/>
                <a:ea typeface="Calibri"/>
                <a:cs typeface="Calibri"/>
                <a:sym typeface="Calibri"/>
              </a:rPr>
              <a:t>	</a:t>
            </a:r>
            <a:endParaRPr sz="1300" baseline="30000">
              <a:solidFill>
                <a:srgbClr val="080707"/>
              </a:solidFill>
              <a:latin typeface="Calibri"/>
              <a:ea typeface="Calibri"/>
              <a:cs typeface="Calibri"/>
              <a:sym typeface="Calibri"/>
            </a:endParaRPr>
          </a:p>
          <a:p>
            <a:pPr marL="457200" lvl="0" indent="-304800" algn="l" rtl="0">
              <a:spcBef>
                <a:spcPts val="0"/>
              </a:spcBef>
              <a:spcAft>
                <a:spcPts val="0"/>
              </a:spcAft>
              <a:buSzPts val="1200"/>
              <a:buFont typeface="Calibri"/>
              <a:buChar char="●"/>
            </a:pPr>
            <a:r>
              <a:rPr lang="en" sz="1200">
                <a:latin typeface="Calibri"/>
                <a:ea typeface="Calibri"/>
                <a:cs typeface="Calibri"/>
                <a:sym typeface="Calibri"/>
              </a:rPr>
              <a:t>Label and update the states of bugs: open, closed, pending</a:t>
            </a:r>
            <a:r>
              <a:rPr lang="en" sz="1200">
                <a:solidFill>
                  <a:schemeClr val="dk1"/>
                </a:solidFill>
                <a:latin typeface="Calibri"/>
                <a:ea typeface="Calibri"/>
                <a:cs typeface="Calibri"/>
                <a:sym typeface="Calibri"/>
              </a:rPr>
              <a:t> </a:t>
            </a:r>
            <a:endParaRPr sz="1200">
              <a:latin typeface="Calibri"/>
              <a:ea typeface="Calibri"/>
              <a:cs typeface="Calibri"/>
              <a:sym typeface="Calibri"/>
            </a:endParaRPr>
          </a:p>
          <a:p>
            <a:pPr marL="457200" lvl="0" indent="-304800" algn="l" rtl="0">
              <a:spcBef>
                <a:spcPts val="0"/>
              </a:spcBef>
              <a:spcAft>
                <a:spcPts val="0"/>
              </a:spcAft>
              <a:buSzPts val="1200"/>
              <a:buFont typeface="Calibri"/>
              <a:buChar char="●"/>
            </a:pPr>
            <a:r>
              <a:rPr lang="en" sz="1200">
                <a:latin typeface="Calibri"/>
                <a:ea typeface="Calibri"/>
                <a:cs typeface="Calibri"/>
                <a:sym typeface="Calibri"/>
              </a:rPr>
              <a:t>Update of new changes including timestamps and updater’s name</a:t>
            </a:r>
            <a:r>
              <a:rPr lang="en" sz="1200">
                <a:solidFill>
                  <a:schemeClr val="dk1"/>
                </a:solidFill>
                <a:latin typeface="Calibri"/>
                <a:ea typeface="Calibri"/>
                <a:cs typeface="Calibri"/>
                <a:sym typeface="Calibri"/>
              </a:rPr>
              <a:t> </a:t>
            </a:r>
            <a:endParaRPr sz="1200">
              <a:latin typeface="Calibri"/>
              <a:ea typeface="Calibri"/>
              <a:cs typeface="Calibri"/>
              <a:sym typeface="Calibri"/>
            </a:endParaRPr>
          </a:p>
          <a:p>
            <a:pPr marL="457200" lvl="0" indent="-304800" algn="l" rtl="0">
              <a:spcBef>
                <a:spcPts val="0"/>
              </a:spcBef>
              <a:spcAft>
                <a:spcPts val="0"/>
              </a:spcAft>
              <a:buSzPts val="1200"/>
              <a:buFont typeface="Calibri"/>
              <a:buChar char="●"/>
            </a:pPr>
            <a:r>
              <a:rPr lang="en" sz="1200">
                <a:latin typeface="Calibri"/>
                <a:ea typeface="Calibri"/>
                <a:cs typeface="Calibri"/>
                <a:sym typeface="Calibri"/>
              </a:rPr>
              <a:t>Identify a bug’s severity and priority</a:t>
            </a:r>
            <a:endParaRPr sz="1200">
              <a:latin typeface="Calibri"/>
              <a:ea typeface="Calibri"/>
              <a:cs typeface="Calibri"/>
              <a:sym typeface="Calibri"/>
            </a:endParaRPr>
          </a:p>
          <a:p>
            <a:pPr marL="914400" lvl="1" indent="-304800" algn="l" rtl="0">
              <a:spcBef>
                <a:spcPts val="0"/>
              </a:spcBef>
              <a:spcAft>
                <a:spcPts val="0"/>
              </a:spcAft>
              <a:buSzPts val="1200"/>
              <a:buFont typeface="Calibri"/>
              <a:buChar char="○"/>
            </a:pPr>
            <a:r>
              <a:rPr lang="en" sz="1200">
                <a:latin typeface="Calibri"/>
                <a:ea typeface="Calibri"/>
                <a:cs typeface="Calibri"/>
                <a:sym typeface="Calibri"/>
              </a:rPr>
              <a:t>high/low severity: significant failure (S0)/can be fixed later</a:t>
            </a:r>
            <a:r>
              <a:rPr lang="en" sz="1200">
                <a:solidFill>
                  <a:schemeClr val="dk1"/>
                </a:solidFill>
                <a:latin typeface="Calibri"/>
                <a:ea typeface="Calibri"/>
                <a:cs typeface="Calibri"/>
                <a:sym typeface="Calibri"/>
              </a:rPr>
              <a:t> </a:t>
            </a:r>
            <a:endParaRPr sz="1300" baseline="30000">
              <a:solidFill>
                <a:srgbClr val="080707"/>
              </a:solidFill>
              <a:latin typeface="Calibri"/>
              <a:ea typeface="Calibri"/>
              <a:cs typeface="Calibri"/>
              <a:sym typeface="Calibri"/>
            </a:endParaRPr>
          </a:p>
          <a:p>
            <a:pPr marL="914400" lvl="1" indent="-304800" algn="l" rtl="0">
              <a:spcBef>
                <a:spcPts val="0"/>
              </a:spcBef>
              <a:spcAft>
                <a:spcPts val="0"/>
              </a:spcAft>
              <a:buSzPts val="1200"/>
              <a:buFont typeface="Calibri"/>
              <a:buChar char="○"/>
            </a:pPr>
            <a:r>
              <a:rPr lang="en" sz="1200">
                <a:latin typeface="Calibri"/>
                <a:ea typeface="Calibri"/>
                <a:cs typeface="Calibri"/>
                <a:sym typeface="Calibri"/>
              </a:rPr>
              <a:t>high/low priority: major business impact (P0)/minor business impact</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sz="1300" baseline="30000">
              <a:solidFill>
                <a:srgbClr val="080707"/>
              </a:solidFill>
              <a:latin typeface="Calibri"/>
              <a:ea typeface="Calibri"/>
              <a:cs typeface="Calibri"/>
              <a:sym typeface="Calibri"/>
            </a:endParaRPr>
          </a:p>
          <a:p>
            <a:pPr marL="0" lvl="0" indent="0" algn="l" rtl="0">
              <a:spcBef>
                <a:spcPts val="0"/>
              </a:spcBef>
              <a:spcAft>
                <a:spcPts val="0"/>
              </a:spcAft>
              <a:buNone/>
            </a:pPr>
            <a:r>
              <a:rPr lang="en" sz="1200">
                <a:latin typeface="Calibri"/>
                <a:ea typeface="Calibri"/>
                <a:cs typeface="Calibri"/>
                <a:sym typeface="Calibri"/>
              </a:rPr>
              <a:t>When closing to a release, checking if bug fix rate is higher than bug find rate</a:t>
            </a:r>
            <a:r>
              <a:rPr lang="en" sz="1300" baseline="30000">
                <a:solidFill>
                  <a:srgbClr val="080707"/>
                </a:solidFill>
                <a:latin typeface="Calibri"/>
                <a:ea typeface="Calibri"/>
                <a:cs typeface="Calibri"/>
                <a:sym typeface="Calibri"/>
              </a:rPr>
              <a:t>[1]</a:t>
            </a:r>
            <a:endParaRPr sz="1200">
              <a:latin typeface="Calibri"/>
              <a:ea typeface="Calibri"/>
              <a:cs typeface="Calibri"/>
              <a:sym typeface="Calibri"/>
            </a:endParaRPr>
          </a:p>
          <a:p>
            <a:pPr marL="457200" lvl="0" indent="-304800" algn="l" rtl="0">
              <a:spcBef>
                <a:spcPts val="0"/>
              </a:spcBef>
              <a:spcAft>
                <a:spcPts val="0"/>
              </a:spcAft>
              <a:buSzPts val="1200"/>
              <a:buFont typeface="Calibri"/>
              <a:buChar char="●"/>
            </a:pPr>
            <a:r>
              <a:rPr lang="en" sz="1200">
                <a:latin typeface="Calibri"/>
                <a:ea typeface="Calibri"/>
                <a:cs typeface="Calibri"/>
                <a:sym typeface="Calibri"/>
              </a:rPr>
              <a:t>Improve the fix rate if the rate is low by fixing the bugs </a:t>
            </a:r>
            <a:endParaRPr sz="1200">
              <a:latin typeface="Calibri"/>
              <a:ea typeface="Calibri"/>
              <a:cs typeface="Calibri"/>
              <a:sym typeface="Calibri"/>
            </a:endParaRPr>
          </a:p>
          <a:p>
            <a:pPr marL="914400" lvl="1" indent="-304800" algn="l" rtl="0">
              <a:spcBef>
                <a:spcPts val="0"/>
              </a:spcBef>
              <a:spcAft>
                <a:spcPts val="0"/>
              </a:spcAft>
              <a:buSzPts val="1200"/>
              <a:buFont typeface="Calibri"/>
              <a:buChar char="○"/>
            </a:pPr>
            <a:r>
              <a:rPr lang="en" sz="1200">
                <a:latin typeface="Calibri"/>
                <a:ea typeface="Calibri"/>
                <a:cs typeface="Calibri"/>
                <a:sym typeface="Calibri"/>
              </a:rPr>
              <a:t>move low severity and priority bugs to the next release on a bug ‘backlog’</a:t>
            </a:r>
            <a:endParaRPr sz="1200">
              <a:latin typeface="Calibri"/>
              <a:ea typeface="Calibri"/>
              <a:cs typeface="Calibri"/>
              <a:sym typeface="Calibri"/>
            </a:endParaRPr>
          </a:p>
          <a:p>
            <a:pPr marL="914400" lvl="1" indent="-304800" algn="l" rtl="0">
              <a:spcBef>
                <a:spcPts val="0"/>
              </a:spcBef>
              <a:spcAft>
                <a:spcPts val="0"/>
              </a:spcAft>
              <a:buSzPts val="1200"/>
              <a:buFont typeface="Calibri"/>
              <a:buChar char="○"/>
            </a:pPr>
            <a:r>
              <a:rPr lang="en" sz="1200">
                <a:latin typeface="Calibri"/>
                <a:ea typeface="Calibri"/>
                <a:cs typeface="Calibri"/>
                <a:sym typeface="Calibri"/>
              </a:rPr>
              <a:t>decide if all of the bugs need to be fixed or if some of them can be moved to the next release</a:t>
            </a:r>
            <a:endParaRPr sz="1200">
              <a:latin typeface="Calibri"/>
              <a:ea typeface="Calibri"/>
              <a:cs typeface="Calibri"/>
              <a:sym typeface="Calibri"/>
            </a:endParaRPr>
          </a:p>
          <a:p>
            <a:pPr marL="0" lvl="0" indent="0" algn="l" rtl="0">
              <a:spcBef>
                <a:spcPts val="0"/>
              </a:spcBef>
              <a:spcAft>
                <a:spcPts val="0"/>
              </a:spcAft>
              <a:buNone/>
            </a:pPr>
            <a:endParaRPr sz="1200">
              <a:latin typeface="Calibri"/>
              <a:ea typeface="Calibri"/>
              <a:cs typeface="Calibri"/>
              <a:sym typeface="Calibri"/>
            </a:endParaRPr>
          </a:p>
          <a:p>
            <a:pPr marL="0" lvl="0" indent="0" algn="l" rtl="0">
              <a:spcBef>
                <a:spcPts val="0"/>
              </a:spcBef>
              <a:spcAft>
                <a:spcPts val="0"/>
              </a:spcAft>
              <a:buNone/>
            </a:pPr>
            <a:r>
              <a:rPr lang="en" sz="1200">
                <a:latin typeface="Calibri"/>
                <a:ea typeface="Calibri"/>
                <a:cs typeface="Calibri"/>
                <a:sym typeface="Calibri"/>
              </a:rPr>
              <a:t>When the bugs are fixed, do the code review first and then commit the code to the source code repository</a:t>
            </a:r>
            <a:r>
              <a:rPr lang="en" sz="1300" baseline="30000">
                <a:solidFill>
                  <a:srgbClr val="080707"/>
                </a:solidFill>
                <a:latin typeface="Calibri"/>
                <a:ea typeface="Calibri"/>
                <a:cs typeface="Calibri"/>
                <a:sym typeface="Calibri"/>
              </a:rPr>
              <a:t>[1]</a:t>
            </a:r>
            <a:endParaRPr sz="1200">
              <a:latin typeface="Calibri"/>
              <a:ea typeface="Calibri"/>
              <a:cs typeface="Calibri"/>
              <a:sym typeface="Calibri"/>
            </a:endParaRPr>
          </a:p>
        </p:txBody>
      </p:sp>
      <p:sp>
        <p:nvSpPr>
          <p:cNvPr id="1048" name="Google Shape;1048;p64"/>
          <p:cNvSpPr txBox="1"/>
          <p:nvPr/>
        </p:nvSpPr>
        <p:spPr>
          <a:xfrm>
            <a:off x="-62450" y="-49725"/>
            <a:ext cx="885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Simple</a:t>
            </a:r>
            <a:endParaRPr sz="1000">
              <a:latin typeface="Oxygen Light"/>
              <a:ea typeface="Oxygen Light"/>
              <a:cs typeface="Oxygen Light"/>
              <a:sym typeface="Oxygen Ligh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65"/>
          <p:cNvSpPr txBox="1">
            <a:spLocks noGrp="1"/>
          </p:cNvSpPr>
          <p:nvPr>
            <p:ph type="ctrTitle"/>
          </p:nvPr>
        </p:nvSpPr>
        <p:spPr>
          <a:xfrm>
            <a:off x="81825" y="3334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Branch Management</a:t>
            </a:r>
            <a:endParaRPr/>
          </a:p>
        </p:txBody>
      </p:sp>
      <p:sp>
        <p:nvSpPr>
          <p:cNvPr id="1054" name="Google Shape;1054;p65"/>
          <p:cNvSpPr txBox="1"/>
          <p:nvPr/>
        </p:nvSpPr>
        <p:spPr>
          <a:xfrm>
            <a:off x="26450" y="4601950"/>
            <a:ext cx="7861200" cy="58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600">
                <a:solidFill>
                  <a:schemeClr val="dk1"/>
                </a:solidFill>
                <a:latin typeface="Calibri"/>
                <a:ea typeface="Calibri"/>
                <a:cs typeface="Calibri"/>
                <a:sym typeface="Calibri"/>
              </a:rPr>
              <a:t>[1] Professor’s Notes “MSIS2606 14-21 May 2022 RelBranchProjMgmt.pdf”</a:t>
            </a:r>
            <a:endParaRPr sz="6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600">
                <a:solidFill>
                  <a:schemeClr val="dk1"/>
                </a:solidFill>
                <a:latin typeface="Calibri"/>
                <a:ea typeface="Calibri"/>
                <a:cs typeface="Calibri"/>
                <a:sym typeface="Calibri"/>
              </a:rPr>
              <a:t>[2] Diagrams.net  (</a:t>
            </a:r>
            <a:r>
              <a:rPr lang="en" sz="600" u="sng">
                <a:solidFill>
                  <a:srgbClr val="1155CC"/>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https://app.diagrams.net</a:t>
            </a:r>
            <a:r>
              <a:rPr lang="en" sz="600">
                <a:solidFill>
                  <a:schemeClr val="dk1"/>
                </a:solidFill>
                <a:latin typeface="Calibri"/>
                <a:ea typeface="Calibri"/>
                <a:cs typeface="Calibri"/>
                <a:sym typeface="Calibri"/>
              </a:rPr>
              <a:t>) </a:t>
            </a:r>
            <a:endParaRPr sz="600">
              <a:solidFill>
                <a:schemeClr val="dk1"/>
              </a:solidFill>
              <a:latin typeface="Calibri"/>
              <a:ea typeface="Calibri"/>
              <a:cs typeface="Calibri"/>
              <a:sym typeface="Calibri"/>
            </a:endParaRPr>
          </a:p>
          <a:p>
            <a:pPr marL="0" lvl="0" indent="0" algn="l" rtl="0">
              <a:spcBef>
                <a:spcPts val="0"/>
              </a:spcBef>
              <a:spcAft>
                <a:spcPts val="0"/>
              </a:spcAft>
              <a:buNone/>
            </a:pPr>
            <a:r>
              <a:rPr lang="en" sz="600">
                <a:solidFill>
                  <a:schemeClr val="dk1"/>
                </a:solidFill>
                <a:latin typeface="Calibri"/>
                <a:ea typeface="Calibri"/>
                <a:cs typeface="Calibri"/>
                <a:sym typeface="Calibri"/>
              </a:rPr>
              <a:t>[3] FlatIcon (</a:t>
            </a:r>
            <a:r>
              <a:rPr lang="en" sz="600" u="sng">
                <a:solidFill>
                  <a:srgbClr val="1155CC"/>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https://www.flaticon.com</a:t>
            </a:r>
            <a:r>
              <a:rPr lang="en" sz="600">
                <a:solidFill>
                  <a:schemeClr val="dk1"/>
                </a:solidFill>
                <a:latin typeface="Calibri"/>
                <a:ea typeface="Calibri"/>
                <a:cs typeface="Calibri"/>
                <a:sym typeface="Calibri"/>
              </a:rPr>
              <a:t> )</a:t>
            </a:r>
            <a:endParaRPr sz="6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600">
                <a:solidFill>
                  <a:schemeClr val="dk1"/>
                </a:solidFill>
                <a:latin typeface="Calibri"/>
                <a:ea typeface="Calibri"/>
                <a:cs typeface="Calibri"/>
                <a:sym typeface="Calibri"/>
              </a:rPr>
              <a:t>[4] “How to make SQL database version control safer with branches” ApexSQL (</a:t>
            </a:r>
            <a:r>
              <a:rPr lang="en" sz="600" u="sng">
                <a:solidFill>
                  <a:srgbClr val="1155CC"/>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https://solutioncenter.apexsql.com/how-to-make-sql-database-version-control-safer-with-branches/</a:t>
            </a:r>
            <a:r>
              <a:rPr lang="en" sz="600">
                <a:solidFill>
                  <a:schemeClr val="dk1"/>
                </a:solidFill>
                <a:latin typeface="Calibri"/>
                <a:ea typeface="Calibri"/>
                <a:cs typeface="Calibri"/>
                <a:sym typeface="Calibri"/>
              </a:rPr>
              <a:t>) </a:t>
            </a:r>
            <a:endParaRPr sz="600">
              <a:solidFill>
                <a:schemeClr val="dk1"/>
              </a:solidFill>
              <a:latin typeface="Calibri"/>
              <a:ea typeface="Calibri"/>
              <a:cs typeface="Calibri"/>
              <a:sym typeface="Calibri"/>
            </a:endParaRPr>
          </a:p>
        </p:txBody>
      </p:sp>
      <p:sp>
        <p:nvSpPr>
          <p:cNvPr id="1055" name="Google Shape;1055;p65"/>
          <p:cNvSpPr txBox="1"/>
          <p:nvPr/>
        </p:nvSpPr>
        <p:spPr>
          <a:xfrm>
            <a:off x="231400" y="1734750"/>
            <a:ext cx="16662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Calibri"/>
                <a:ea typeface="Calibri"/>
                <a:cs typeface="Calibri"/>
                <a:sym typeface="Calibri"/>
              </a:rPr>
              <a:t>Creating new changes should be done in a new branch so that main branch is not affected</a:t>
            </a:r>
            <a:r>
              <a:rPr lang="en" sz="1100" baseline="30000">
                <a:latin typeface="Calibri"/>
                <a:ea typeface="Calibri"/>
                <a:cs typeface="Calibri"/>
                <a:sym typeface="Calibri"/>
              </a:rPr>
              <a:t>[4]</a:t>
            </a:r>
            <a:endParaRPr sz="1100" baseline="30000">
              <a:latin typeface="Calibri"/>
              <a:ea typeface="Calibri"/>
              <a:cs typeface="Calibri"/>
              <a:sym typeface="Calibri"/>
            </a:endParaRPr>
          </a:p>
        </p:txBody>
      </p:sp>
      <p:sp>
        <p:nvSpPr>
          <p:cNvPr id="1056" name="Google Shape;1056;p65"/>
          <p:cNvSpPr txBox="1"/>
          <p:nvPr/>
        </p:nvSpPr>
        <p:spPr>
          <a:xfrm>
            <a:off x="231400" y="3352150"/>
            <a:ext cx="16662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Calibri"/>
                <a:ea typeface="Calibri"/>
                <a:cs typeface="Calibri"/>
                <a:sym typeface="Calibri"/>
              </a:rPr>
              <a:t>Backups should be made after each merge</a:t>
            </a:r>
            <a:endParaRPr sz="1100">
              <a:latin typeface="Calibri"/>
              <a:ea typeface="Calibri"/>
              <a:cs typeface="Calibri"/>
              <a:sym typeface="Calibri"/>
            </a:endParaRPr>
          </a:p>
        </p:txBody>
      </p:sp>
      <p:grpSp>
        <p:nvGrpSpPr>
          <p:cNvPr id="1057" name="Google Shape;1057;p65"/>
          <p:cNvGrpSpPr/>
          <p:nvPr/>
        </p:nvGrpSpPr>
        <p:grpSpPr>
          <a:xfrm>
            <a:off x="782923" y="1484087"/>
            <a:ext cx="331848" cy="291767"/>
            <a:chOff x="-45664625" y="2352225"/>
            <a:chExt cx="300125" cy="263875"/>
          </a:xfrm>
        </p:grpSpPr>
        <p:sp>
          <p:nvSpPr>
            <p:cNvPr id="1058" name="Google Shape;1058;p65"/>
            <p:cNvSpPr/>
            <p:nvPr/>
          </p:nvSpPr>
          <p:spPr>
            <a:xfrm>
              <a:off x="-45664625" y="2352225"/>
              <a:ext cx="300125" cy="263875"/>
            </a:xfrm>
            <a:custGeom>
              <a:avLst/>
              <a:gdLst/>
              <a:ahLst/>
              <a:cxnLst/>
              <a:rect l="l" t="t" r="r" b="b"/>
              <a:pathLst>
                <a:path w="12005" h="10555" extrusionOk="0">
                  <a:moveTo>
                    <a:pt x="10965" y="694"/>
                  </a:moveTo>
                  <a:cubicBezTo>
                    <a:pt x="11154" y="694"/>
                    <a:pt x="11311" y="851"/>
                    <a:pt x="11311" y="1072"/>
                  </a:cubicBezTo>
                  <a:lnTo>
                    <a:pt x="11311" y="2836"/>
                  </a:lnTo>
                  <a:lnTo>
                    <a:pt x="726" y="2836"/>
                  </a:lnTo>
                  <a:lnTo>
                    <a:pt x="726" y="1072"/>
                  </a:lnTo>
                  <a:cubicBezTo>
                    <a:pt x="694" y="851"/>
                    <a:pt x="852" y="694"/>
                    <a:pt x="1072" y="694"/>
                  </a:cubicBezTo>
                  <a:close/>
                  <a:moveTo>
                    <a:pt x="11311" y="3498"/>
                  </a:moveTo>
                  <a:lnTo>
                    <a:pt x="11311" y="9484"/>
                  </a:lnTo>
                  <a:cubicBezTo>
                    <a:pt x="11311" y="9673"/>
                    <a:pt x="11154" y="9830"/>
                    <a:pt x="10933" y="9830"/>
                  </a:cubicBezTo>
                  <a:lnTo>
                    <a:pt x="1072" y="9830"/>
                  </a:lnTo>
                  <a:cubicBezTo>
                    <a:pt x="852" y="9830"/>
                    <a:pt x="694" y="9673"/>
                    <a:pt x="694" y="9484"/>
                  </a:cubicBezTo>
                  <a:lnTo>
                    <a:pt x="694" y="3498"/>
                  </a:lnTo>
                  <a:close/>
                  <a:moveTo>
                    <a:pt x="1072" y="1"/>
                  </a:moveTo>
                  <a:cubicBezTo>
                    <a:pt x="473" y="1"/>
                    <a:pt x="1" y="473"/>
                    <a:pt x="1" y="1040"/>
                  </a:cubicBezTo>
                  <a:lnTo>
                    <a:pt x="1" y="9484"/>
                  </a:lnTo>
                  <a:cubicBezTo>
                    <a:pt x="1" y="10082"/>
                    <a:pt x="473" y="10555"/>
                    <a:pt x="1072" y="10555"/>
                  </a:cubicBezTo>
                  <a:lnTo>
                    <a:pt x="10933" y="10555"/>
                  </a:lnTo>
                  <a:cubicBezTo>
                    <a:pt x="11532" y="10555"/>
                    <a:pt x="12004" y="10082"/>
                    <a:pt x="12004" y="9484"/>
                  </a:cubicBezTo>
                  <a:lnTo>
                    <a:pt x="12004" y="1040"/>
                  </a:lnTo>
                  <a:cubicBezTo>
                    <a:pt x="11973" y="473"/>
                    <a:pt x="11500" y="1"/>
                    <a:pt x="109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65"/>
            <p:cNvSpPr/>
            <p:nvPr/>
          </p:nvSpPr>
          <p:spPr>
            <a:xfrm>
              <a:off x="-45612625" y="2475100"/>
              <a:ext cx="55150" cy="88225"/>
            </a:xfrm>
            <a:custGeom>
              <a:avLst/>
              <a:gdLst/>
              <a:ahLst/>
              <a:cxnLst/>
              <a:rect l="l" t="t" r="r" b="b"/>
              <a:pathLst>
                <a:path w="2206" h="3529" extrusionOk="0">
                  <a:moveTo>
                    <a:pt x="1808" y="0"/>
                  </a:moveTo>
                  <a:cubicBezTo>
                    <a:pt x="1717" y="0"/>
                    <a:pt x="1623" y="32"/>
                    <a:pt x="1544" y="95"/>
                  </a:cubicBezTo>
                  <a:lnTo>
                    <a:pt x="126" y="1513"/>
                  </a:lnTo>
                  <a:cubicBezTo>
                    <a:pt x="0" y="1607"/>
                    <a:pt x="0" y="1859"/>
                    <a:pt x="126" y="2017"/>
                  </a:cubicBezTo>
                  <a:lnTo>
                    <a:pt x="1544" y="3434"/>
                  </a:lnTo>
                  <a:cubicBezTo>
                    <a:pt x="1607" y="3497"/>
                    <a:pt x="1694" y="3529"/>
                    <a:pt x="1784" y="3529"/>
                  </a:cubicBezTo>
                  <a:cubicBezTo>
                    <a:pt x="1875" y="3529"/>
                    <a:pt x="1969" y="3497"/>
                    <a:pt x="2048" y="3434"/>
                  </a:cubicBezTo>
                  <a:cubicBezTo>
                    <a:pt x="2174" y="3308"/>
                    <a:pt x="2174" y="3088"/>
                    <a:pt x="2048" y="2930"/>
                  </a:cubicBezTo>
                  <a:lnTo>
                    <a:pt x="914" y="1765"/>
                  </a:lnTo>
                  <a:lnTo>
                    <a:pt x="2048" y="631"/>
                  </a:lnTo>
                  <a:cubicBezTo>
                    <a:pt x="2206" y="473"/>
                    <a:pt x="2206" y="252"/>
                    <a:pt x="2048" y="95"/>
                  </a:cubicBezTo>
                  <a:cubicBezTo>
                    <a:pt x="1985" y="32"/>
                    <a:pt x="1898" y="0"/>
                    <a:pt x="1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65"/>
            <p:cNvSpPr/>
            <p:nvPr/>
          </p:nvSpPr>
          <p:spPr>
            <a:xfrm>
              <a:off x="-45471650" y="2475100"/>
              <a:ext cx="54375" cy="86850"/>
            </a:xfrm>
            <a:custGeom>
              <a:avLst/>
              <a:gdLst/>
              <a:ahLst/>
              <a:cxnLst/>
              <a:rect l="l" t="t" r="r" b="b"/>
              <a:pathLst>
                <a:path w="2175" h="3474" extrusionOk="0">
                  <a:moveTo>
                    <a:pt x="391" y="0"/>
                  </a:moveTo>
                  <a:cubicBezTo>
                    <a:pt x="300" y="0"/>
                    <a:pt x="205" y="32"/>
                    <a:pt x="127" y="95"/>
                  </a:cubicBezTo>
                  <a:cubicBezTo>
                    <a:pt x="1" y="189"/>
                    <a:pt x="1" y="441"/>
                    <a:pt x="127" y="599"/>
                  </a:cubicBezTo>
                  <a:lnTo>
                    <a:pt x="1261" y="1733"/>
                  </a:lnTo>
                  <a:lnTo>
                    <a:pt x="127" y="2867"/>
                  </a:lnTo>
                  <a:cubicBezTo>
                    <a:pt x="1" y="2993"/>
                    <a:pt x="1" y="3245"/>
                    <a:pt x="127" y="3403"/>
                  </a:cubicBezTo>
                  <a:cubicBezTo>
                    <a:pt x="174" y="3450"/>
                    <a:pt x="261" y="3474"/>
                    <a:pt x="355" y="3474"/>
                  </a:cubicBezTo>
                  <a:cubicBezTo>
                    <a:pt x="450" y="3474"/>
                    <a:pt x="552" y="3450"/>
                    <a:pt x="631" y="3403"/>
                  </a:cubicBezTo>
                  <a:lnTo>
                    <a:pt x="2048" y="1985"/>
                  </a:lnTo>
                  <a:cubicBezTo>
                    <a:pt x="2174" y="1859"/>
                    <a:pt x="2174" y="1607"/>
                    <a:pt x="2048" y="1450"/>
                  </a:cubicBezTo>
                  <a:lnTo>
                    <a:pt x="631" y="95"/>
                  </a:lnTo>
                  <a:cubicBezTo>
                    <a:pt x="568" y="32"/>
                    <a:pt x="481" y="0"/>
                    <a:pt x="3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65"/>
            <p:cNvSpPr/>
            <p:nvPr/>
          </p:nvSpPr>
          <p:spPr>
            <a:xfrm>
              <a:off x="-45542525" y="2456975"/>
              <a:ext cx="55150" cy="123300"/>
            </a:xfrm>
            <a:custGeom>
              <a:avLst/>
              <a:gdLst/>
              <a:ahLst/>
              <a:cxnLst/>
              <a:rect l="l" t="t" r="r" b="b"/>
              <a:pathLst>
                <a:path w="2206" h="4932" extrusionOk="0">
                  <a:moveTo>
                    <a:pt x="1791" y="0"/>
                  </a:moveTo>
                  <a:cubicBezTo>
                    <a:pt x="1651" y="0"/>
                    <a:pt x="1529" y="108"/>
                    <a:pt x="1481" y="253"/>
                  </a:cubicBezTo>
                  <a:lnTo>
                    <a:pt x="63" y="4474"/>
                  </a:lnTo>
                  <a:cubicBezTo>
                    <a:pt x="0" y="4664"/>
                    <a:pt x="126" y="4853"/>
                    <a:pt x="315" y="4916"/>
                  </a:cubicBezTo>
                  <a:cubicBezTo>
                    <a:pt x="349" y="4927"/>
                    <a:pt x="382" y="4932"/>
                    <a:pt x="415" y="4932"/>
                  </a:cubicBezTo>
                  <a:cubicBezTo>
                    <a:pt x="567" y="4932"/>
                    <a:pt x="704" y="4819"/>
                    <a:pt x="756" y="4664"/>
                  </a:cubicBezTo>
                  <a:lnTo>
                    <a:pt x="2174" y="442"/>
                  </a:lnTo>
                  <a:cubicBezTo>
                    <a:pt x="2206" y="284"/>
                    <a:pt x="2111" y="95"/>
                    <a:pt x="1922" y="32"/>
                  </a:cubicBezTo>
                  <a:cubicBezTo>
                    <a:pt x="1878" y="10"/>
                    <a:pt x="1834" y="0"/>
                    <a:pt x="17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65"/>
            <p:cNvSpPr/>
            <p:nvPr/>
          </p:nvSpPr>
          <p:spPr>
            <a:xfrm>
              <a:off x="-45541750" y="2386100"/>
              <a:ext cx="35475" cy="18125"/>
            </a:xfrm>
            <a:custGeom>
              <a:avLst/>
              <a:gdLst/>
              <a:ahLst/>
              <a:cxnLst/>
              <a:rect l="l" t="t" r="r" b="b"/>
              <a:pathLst>
                <a:path w="1419" h="725" extrusionOk="0">
                  <a:moveTo>
                    <a:pt x="347" y="0"/>
                  </a:moveTo>
                  <a:cubicBezTo>
                    <a:pt x="158" y="0"/>
                    <a:pt x="1" y="189"/>
                    <a:pt x="1" y="378"/>
                  </a:cubicBezTo>
                  <a:cubicBezTo>
                    <a:pt x="32" y="567"/>
                    <a:pt x="221" y="725"/>
                    <a:pt x="347" y="725"/>
                  </a:cubicBezTo>
                  <a:lnTo>
                    <a:pt x="1072" y="725"/>
                  </a:lnTo>
                  <a:cubicBezTo>
                    <a:pt x="1261" y="725"/>
                    <a:pt x="1418" y="567"/>
                    <a:pt x="1418" y="378"/>
                  </a:cubicBezTo>
                  <a:cubicBezTo>
                    <a:pt x="1418" y="189"/>
                    <a:pt x="1261" y="0"/>
                    <a:pt x="10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5"/>
            <p:cNvSpPr/>
            <p:nvPr/>
          </p:nvSpPr>
          <p:spPr>
            <a:xfrm>
              <a:off x="-45488175" y="2386100"/>
              <a:ext cx="35450" cy="18125"/>
            </a:xfrm>
            <a:custGeom>
              <a:avLst/>
              <a:gdLst/>
              <a:ahLst/>
              <a:cxnLst/>
              <a:rect l="l" t="t" r="r" b="b"/>
              <a:pathLst>
                <a:path w="1418" h="725" extrusionOk="0">
                  <a:moveTo>
                    <a:pt x="347" y="0"/>
                  </a:moveTo>
                  <a:cubicBezTo>
                    <a:pt x="158" y="0"/>
                    <a:pt x="0" y="189"/>
                    <a:pt x="0" y="378"/>
                  </a:cubicBezTo>
                  <a:cubicBezTo>
                    <a:pt x="0" y="567"/>
                    <a:pt x="158" y="725"/>
                    <a:pt x="347" y="725"/>
                  </a:cubicBezTo>
                  <a:lnTo>
                    <a:pt x="1040" y="725"/>
                  </a:lnTo>
                  <a:cubicBezTo>
                    <a:pt x="1260" y="725"/>
                    <a:pt x="1418" y="567"/>
                    <a:pt x="1418" y="378"/>
                  </a:cubicBezTo>
                  <a:cubicBezTo>
                    <a:pt x="1418" y="189"/>
                    <a:pt x="1260" y="0"/>
                    <a:pt x="10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65"/>
            <p:cNvSpPr/>
            <p:nvPr/>
          </p:nvSpPr>
          <p:spPr>
            <a:xfrm>
              <a:off x="-45436200" y="2386100"/>
              <a:ext cx="35450" cy="18125"/>
            </a:xfrm>
            <a:custGeom>
              <a:avLst/>
              <a:gdLst/>
              <a:ahLst/>
              <a:cxnLst/>
              <a:rect l="l" t="t" r="r" b="b"/>
              <a:pathLst>
                <a:path w="1418" h="725" extrusionOk="0">
                  <a:moveTo>
                    <a:pt x="347" y="0"/>
                  </a:moveTo>
                  <a:cubicBezTo>
                    <a:pt x="158" y="0"/>
                    <a:pt x="0" y="189"/>
                    <a:pt x="0" y="378"/>
                  </a:cubicBezTo>
                  <a:cubicBezTo>
                    <a:pt x="32" y="567"/>
                    <a:pt x="189" y="725"/>
                    <a:pt x="347" y="725"/>
                  </a:cubicBezTo>
                  <a:lnTo>
                    <a:pt x="1072" y="725"/>
                  </a:lnTo>
                  <a:cubicBezTo>
                    <a:pt x="1261" y="725"/>
                    <a:pt x="1418" y="567"/>
                    <a:pt x="1418" y="378"/>
                  </a:cubicBezTo>
                  <a:cubicBezTo>
                    <a:pt x="1418" y="189"/>
                    <a:pt x="1261" y="0"/>
                    <a:pt x="10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 name="Google Shape;1065;p65"/>
          <p:cNvGrpSpPr/>
          <p:nvPr/>
        </p:nvGrpSpPr>
        <p:grpSpPr>
          <a:xfrm>
            <a:off x="782918" y="3020339"/>
            <a:ext cx="331848" cy="331821"/>
            <a:chOff x="-46401050" y="2333325"/>
            <a:chExt cx="300125" cy="300100"/>
          </a:xfrm>
        </p:grpSpPr>
        <p:sp>
          <p:nvSpPr>
            <p:cNvPr id="1066" name="Google Shape;1066;p65"/>
            <p:cNvSpPr/>
            <p:nvPr/>
          </p:nvSpPr>
          <p:spPr>
            <a:xfrm>
              <a:off x="-46401050" y="2333325"/>
              <a:ext cx="300125" cy="300100"/>
            </a:xfrm>
            <a:custGeom>
              <a:avLst/>
              <a:gdLst/>
              <a:ahLst/>
              <a:cxnLst/>
              <a:rect l="l" t="t" r="r" b="b"/>
              <a:pathLst>
                <a:path w="12005" h="12004" extrusionOk="0">
                  <a:moveTo>
                    <a:pt x="7719" y="725"/>
                  </a:moveTo>
                  <a:lnTo>
                    <a:pt x="7719" y="2111"/>
                  </a:lnTo>
                  <a:lnTo>
                    <a:pt x="7026" y="2111"/>
                  </a:lnTo>
                  <a:lnTo>
                    <a:pt x="7026" y="725"/>
                  </a:lnTo>
                  <a:close/>
                  <a:moveTo>
                    <a:pt x="9137" y="725"/>
                  </a:moveTo>
                  <a:lnTo>
                    <a:pt x="9137" y="3498"/>
                  </a:lnTo>
                  <a:lnTo>
                    <a:pt x="2805" y="3498"/>
                  </a:lnTo>
                  <a:lnTo>
                    <a:pt x="2805" y="725"/>
                  </a:lnTo>
                  <a:lnTo>
                    <a:pt x="6302" y="725"/>
                  </a:lnTo>
                  <a:lnTo>
                    <a:pt x="6302" y="2489"/>
                  </a:lnTo>
                  <a:cubicBezTo>
                    <a:pt x="6302" y="2678"/>
                    <a:pt x="6459" y="2836"/>
                    <a:pt x="6648" y="2836"/>
                  </a:cubicBezTo>
                  <a:lnTo>
                    <a:pt x="8066" y="2836"/>
                  </a:lnTo>
                  <a:cubicBezTo>
                    <a:pt x="8255" y="2836"/>
                    <a:pt x="8413" y="2678"/>
                    <a:pt x="8413" y="2489"/>
                  </a:cubicBezTo>
                  <a:lnTo>
                    <a:pt x="8413" y="725"/>
                  </a:lnTo>
                  <a:close/>
                  <a:moveTo>
                    <a:pt x="2080" y="725"/>
                  </a:moveTo>
                  <a:lnTo>
                    <a:pt x="2080" y="3876"/>
                  </a:lnTo>
                  <a:cubicBezTo>
                    <a:pt x="2080" y="4065"/>
                    <a:pt x="2238" y="4222"/>
                    <a:pt x="2427" y="4222"/>
                  </a:cubicBezTo>
                  <a:lnTo>
                    <a:pt x="9452" y="4222"/>
                  </a:lnTo>
                  <a:cubicBezTo>
                    <a:pt x="9641" y="4222"/>
                    <a:pt x="9799" y="4065"/>
                    <a:pt x="9799" y="3876"/>
                  </a:cubicBezTo>
                  <a:lnTo>
                    <a:pt x="9799" y="1166"/>
                  </a:lnTo>
                  <a:lnTo>
                    <a:pt x="11217" y="2584"/>
                  </a:lnTo>
                  <a:lnTo>
                    <a:pt x="11217" y="11311"/>
                  </a:lnTo>
                  <a:lnTo>
                    <a:pt x="662" y="11311"/>
                  </a:lnTo>
                  <a:lnTo>
                    <a:pt x="662" y="725"/>
                  </a:lnTo>
                  <a:close/>
                  <a:moveTo>
                    <a:pt x="347" y="1"/>
                  </a:moveTo>
                  <a:cubicBezTo>
                    <a:pt x="158" y="1"/>
                    <a:pt x="1" y="158"/>
                    <a:pt x="1" y="347"/>
                  </a:cubicBezTo>
                  <a:lnTo>
                    <a:pt x="1" y="11657"/>
                  </a:lnTo>
                  <a:cubicBezTo>
                    <a:pt x="1" y="11846"/>
                    <a:pt x="158" y="12004"/>
                    <a:pt x="347" y="12004"/>
                  </a:cubicBezTo>
                  <a:lnTo>
                    <a:pt x="11658" y="12004"/>
                  </a:lnTo>
                  <a:cubicBezTo>
                    <a:pt x="11847" y="12004"/>
                    <a:pt x="12004" y="11846"/>
                    <a:pt x="12004" y="11657"/>
                  </a:cubicBezTo>
                  <a:lnTo>
                    <a:pt x="12004" y="2489"/>
                  </a:lnTo>
                  <a:cubicBezTo>
                    <a:pt x="11941" y="2395"/>
                    <a:pt x="11878" y="2300"/>
                    <a:pt x="11847" y="2237"/>
                  </a:cubicBezTo>
                  <a:lnTo>
                    <a:pt x="9736" y="127"/>
                  </a:lnTo>
                  <a:cubicBezTo>
                    <a:pt x="9641" y="32"/>
                    <a:pt x="9578" y="1"/>
                    <a:pt x="94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65"/>
            <p:cNvSpPr/>
            <p:nvPr/>
          </p:nvSpPr>
          <p:spPr>
            <a:xfrm>
              <a:off x="-46366400" y="2580650"/>
              <a:ext cx="35475" cy="17350"/>
            </a:xfrm>
            <a:custGeom>
              <a:avLst/>
              <a:gdLst/>
              <a:ahLst/>
              <a:cxnLst/>
              <a:rect l="l" t="t" r="r" b="b"/>
              <a:pathLst>
                <a:path w="1419" h="694" extrusionOk="0">
                  <a:moveTo>
                    <a:pt x="348" y="0"/>
                  </a:moveTo>
                  <a:cubicBezTo>
                    <a:pt x="159" y="0"/>
                    <a:pt x="1" y="158"/>
                    <a:pt x="1" y="347"/>
                  </a:cubicBezTo>
                  <a:cubicBezTo>
                    <a:pt x="1" y="536"/>
                    <a:pt x="159" y="693"/>
                    <a:pt x="348" y="693"/>
                  </a:cubicBezTo>
                  <a:lnTo>
                    <a:pt x="1041" y="693"/>
                  </a:lnTo>
                  <a:cubicBezTo>
                    <a:pt x="1261" y="693"/>
                    <a:pt x="1419" y="536"/>
                    <a:pt x="1419" y="347"/>
                  </a:cubicBezTo>
                  <a:cubicBezTo>
                    <a:pt x="1419" y="158"/>
                    <a:pt x="1261" y="0"/>
                    <a:pt x="10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65"/>
            <p:cNvSpPr/>
            <p:nvPr/>
          </p:nvSpPr>
          <p:spPr>
            <a:xfrm>
              <a:off x="-46313625" y="2457775"/>
              <a:ext cx="122900" cy="122100"/>
            </a:xfrm>
            <a:custGeom>
              <a:avLst/>
              <a:gdLst/>
              <a:ahLst/>
              <a:cxnLst/>
              <a:rect l="l" t="t" r="r" b="b"/>
              <a:pathLst>
                <a:path w="4916" h="4884" extrusionOk="0">
                  <a:moveTo>
                    <a:pt x="2458" y="662"/>
                  </a:moveTo>
                  <a:cubicBezTo>
                    <a:pt x="3435" y="662"/>
                    <a:pt x="4222" y="1450"/>
                    <a:pt x="4222" y="2426"/>
                  </a:cubicBezTo>
                  <a:cubicBezTo>
                    <a:pt x="4222" y="3403"/>
                    <a:pt x="3435" y="4190"/>
                    <a:pt x="2458" y="4190"/>
                  </a:cubicBezTo>
                  <a:cubicBezTo>
                    <a:pt x="1450" y="4190"/>
                    <a:pt x="662" y="3403"/>
                    <a:pt x="662" y="2426"/>
                  </a:cubicBezTo>
                  <a:cubicBezTo>
                    <a:pt x="662" y="1450"/>
                    <a:pt x="1450" y="662"/>
                    <a:pt x="2458" y="662"/>
                  </a:cubicBezTo>
                  <a:close/>
                  <a:moveTo>
                    <a:pt x="2458" y="0"/>
                  </a:moveTo>
                  <a:cubicBezTo>
                    <a:pt x="1103" y="0"/>
                    <a:pt x="1" y="1103"/>
                    <a:pt x="1" y="2426"/>
                  </a:cubicBezTo>
                  <a:cubicBezTo>
                    <a:pt x="1" y="3781"/>
                    <a:pt x="1103" y="4884"/>
                    <a:pt x="2458" y="4884"/>
                  </a:cubicBezTo>
                  <a:cubicBezTo>
                    <a:pt x="3781" y="4884"/>
                    <a:pt x="4884" y="3749"/>
                    <a:pt x="4884" y="2426"/>
                  </a:cubicBezTo>
                  <a:cubicBezTo>
                    <a:pt x="4916" y="1103"/>
                    <a:pt x="3813" y="0"/>
                    <a:pt x="24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5"/>
            <p:cNvSpPr/>
            <p:nvPr/>
          </p:nvSpPr>
          <p:spPr>
            <a:xfrm>
              <a:off x="-46278950" y="2493225"/>
              <a:ext cx="53575" cy="52775"/>
            </a:xfrm>
            <a:custGeom>
              <a:avLst/>
              <a:gdLst/>
              <a:ahLst/>
              <a:cxnLst/>
              <a:rect l="l" t="t" r="r" b="b"/>
              <a:pathLst>
                <a:path w="2143" h="2111" extrusionOk="0">
                  <a:moveTo>
                    <a:pt x="1071" y="662"/>
                  </a:moveTo>
                  <a:cubicBezTo>
                    <a:pt x="1260" y="662"/>
                    <a:pt x="1418" y="819"/>
                    <a:pt x="1418" y="1008"/>
                  </a:cubicBezTo>
                  <a:cubicBezTo>
                    <a:pt x="1418" y="1197"/>
                    <a:pt x="1260" y="1355"/>
                    <a:pt x="1071" y="1355"/>
                  </a:cubicBezTo>
                  <a:cubicBezTo>
                    <a:pt x="851" y="1355"/>
                    <a:pt x="693" y="1197"/>
                    <a:pt x="693" y="1008"/>
                  </a:cubicBezTo>
                  <a:cubicBezTo>
                    <a:pt x="693" y="819"/>
                    <a:pt x="851" y="662"/>
                    <a:pt x="1071" y="662"/>
                  </a:cubicBezTo>
                  <a:close/>
                  <a:moveTo>
                    <a:pt x="1071" y="0"/>
                  </a:moveTo>
                  <a:cubicBezTo>
                    <a:pt x="473" y="0"/>
                    <a:pt x="0" y="473"/>
                    <a:pt x="0" y="1040"/>
                  </a:cubicBezTo>
                  <a:cubicBezTo>
                    <a:pt x="0" y="1638"/>
                    <a:pt x="473" y="2111"/>
                    <a:pt x="1071" y="2111"/>
                  </a:cubicBezTo>
                  <a:cubicBezTo>
                    <a:pt x="1638" y="2111"/>
                    <a:pt x="2111" y="1638"/>
                    <a:pt x="2111" y="1040"/>
                  </a:cubicBezTo>
                  <a:cubicBezTo>
                    <a:pt x="2142" y="473"/>
                    <a:pt x="1638" y="0"/>
                    <a:pt x="10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70" name="Google Shape;1070;p65"/>
          <p:cNvCxnSpPr/>
          <p:nvPr/>
        </p:nvCxnSpPr>
        <p:spPr>
          <a:xfrm>
            <a:off x="3313414" y="695425"/>
            <a:ext cx="6825000" cy="0"/>
          </a:xfrm>
          <a:prstGeom prst="straightConnector1">
            <a:avLst/>
          </a:prstGeom>
          <a:noFill/>
          <a:ln w="76200" cap="flat" cmpd="sng">
            <a:solidFill>
              <a:schemeClr val="accent1"/>
            </a:solidFill>
            <a:prstDash val="solid"/>
            <a:round/>
            <a:headEnd type="none" w="med" len="med"/>
            <a:tailEnd type="none" w="med" len="med"/>
          </a:ln>
        </p:spPr>
      </p:cxnSp>
      <p:sp>
        <p:nvSpPr>
          <p:cNvPr id="1071" name="Google Shape;1071;p65"/>
          <p:cNvSpPr txBox="1"/>
          <p:nvPr/>
        </p:nvSpPr>
        <p:spPr>
          <a:xfrm>
            <a:off x="3034600" y="387625"/>
            <a:ext cx="502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Oxygen Light"/>
                <a:ea typeface="Oxygen Light"/>
                <a:cs typeface="Oxygen Light"/>
                <a:sym typeface="Oxygen Light"/>
              </a:rPr>
              <a:t>[1]</a:t>
            </a:r>
            <a:endParaRPr sz="800">
              <a:latin typeface="Oxygen Light"/>
              <a:ea typeface="Oxygen Light"/>
              <a:cs typeface="Oxygen Light"/>
              <a:sym typeface="Oxygen Light"/>
            </a:endParaRPr>
          </a:p>
        </p:txBody>
      </p:sp>
      <p:sp>
        <p:nvSpPr>
          <p:cNvPr id="1072" name="Google Shape;1072;p65"/>
          <p:cNvSpPr txBox="1"/>
          <p:nvPr/>
        </p:nvSpPr>
        <p:spPr>
          <a:xfrm>
            <a:off x="1064625" y="1273925"/>
            <a:ext cx="502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Oxygen Light"/>
                <a:ea typeface="Oxygen Light"/>
                <a:cs typeface="Oxygen Light"/>
                <a:sym typeface="Oxygen Light"/>
              </a:rPr>
              <a:t>[3]</a:t>
            </a:r>
            <a:endParaRPr sz="800">
              <a:latin typeface="Oxygen Light"/>
              <a:ea typeface="Oxygen Light"/>
              <a:cs typeface="Oxygen Light"/>
              <a:sym typeface="Oxygen Light"/>
            </a:endParaRPr>
          </a:p>
        </p:txBody>
      </p:sp>
      <p:sp>
        <p:nvSpPr>
          <p:cNvPr id="1073" name="Google Shape;1073;p65"/>
          <p:cNvSpPr txBox="1"/>
          <p:nvPr/>
        </p:nvSpPr>
        <p:spPr>
          <a:xfrm>
            <a:off x="8470100" y="2849325"/>
            <a:ext cx="502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Oxygen Light"/>
                <a:ea typeface="Oxygen Light"/>
                <a:cs typeface="Oxygen Light"/>
                <a:sym typeface="Oxygen Light"/>
              </a:rPr>
              <a:t>[2]</a:t>
            </a:r>
            <a:endParaRPr sz="800">
              <a:latin typeface="Oxygen Light"/>
              <a:ea typeface="Oxygen Light"/>
              <a:cs typeface="Oxygen Light"/>
              <a:sym typeface="Oxygen Light"/>
            </a:endParaRPr>
          </a:p>
        </p:txBody>
      </p:sp>
      <p:sp>
        <p:nvSpPr>
          <p:cNvPr id="1074" name="Google Shape;1074;p65"/>
          <p:cNvSpPr txBox="1"/>
          <p:nvPr/>
        </p:nvSpPr>
        <p:spPr>
          <a:xfrm>
            <a:off x="2019575" y="3315025"/>
            <a:ext cx="1752000" cy="1200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latin typeface="Calibri"/>
                <a:ea typeface="Calibri"/>
                <a:cs typeface="Calibri"/>
                <a:sym typeface="Calibri"/>
              </a:rPr>
              <a:t>Stress testing of new versions conducted before merging of branches</a:t>
            </a:r>
            <a:r>
              <a:rPr lang="en" sz="1100" baseline="30000">
                <a:latin typeface="Calibri"/>
                <a:ea typeface="Calibri"/>
                <a:cs typeface="Calibri"/>
                <a:sym typeface="Calibri"/>
              </a:rPr>
              <a:t>[1]</a:t>
            </a:r>
            <a:endParaRPr sz="1100" baseline="30000">
              <a:latin typeface="Calibri"/>
              <a:ea typeface="Calibri"/>
              <a:cs typeface="Calibri"/>
              <a:sym typeface="Calibri"/>
            </a:endParaRPr>
          </a:p>
          <a:p>
            <a:pPr marL="0" lvl="0" indent="0" algn="l" rtl="0">
              <a:spcBef>
                <a:spcPts val="0"/>
              </a:spcBef>
              <a:spcAft>
                <a:spcPts val="0"/>
              </a:spcAft>
              <a:buNone/>
            </a:pPr>
            <a:endParaRPr sz="1100" baseline="30000">
              <a:latin typeface="Calibri"/>
              <a:ea typeface="Calibri"/>
              <a:cs typeface="Calibri"/>
              <a:sym typeface="Calibri"/>
            </a:endParaRPr>
          </a:p>
          <a:p>
            <a:pPr marL="0" lvl="0" indent="0" algn="l" rtl="0">
              <a:spcBef>
                <a:spcPts val="0"/>
              </a:spcBef>
              <a:spcAft>
                <a:spcPts val="0"/>
              </a:spcAft>
              <a:buNone/>
            </a:pPr>
            <a:r>
              <a:rPr lang="en" sz="1100">
                <a:latin typeface="Calibri"/>
                <a:ea typeface="Calibri"/>
                <a:cs typeface="Calibri"/>
                <a:sym typeface="Calibri"/>
              </a:rPr>
              <a:t>BAT after every minor version</a:t>
            </a:r>
            <a:r>
              <a:rPr lang="en" sz="1100" baseline="30000">
                <a:latin typeface="Calibri"/>
                <a:ea typeface="Calibri"/>
                <a:cs typeface="Calibri"/>
                <a:sym typeface="Calibri"/>
              </a:rPr>
              <a:t>[1]</a:t>
            </a:r>
            <a:endParaRPr sz="1100">
              <a:latin typeface="Calibri"/>
              <a:ea typeface="Calibri"/>
              <a:cs typeface="Calibri"/>
              <a:sym typeface="Calibri"/>
            </a:endParaRPr>
          </a:p>
        </p:txBody>
      </p:sp>
      <p:sp>
        <p:nvSpPr>
          <p:cNvPr id="1075" name="Google Shape;1075;p65"/>
          <p:cNvSpPr/>
          <p:nvPr/>
        </p:nvSpPr>
        <p:spPr>
          <a:xfrm>
            <a:off x="2574803" y="3030765"/>
            <a:ext cx="336724" cy="334919"/>
          </a:xfrm>
          <a:custGeom>
            <a:avLst/>
            <a:gdLst/>
            <a:ahLst/>
            <a:cxnLst/>
            <a:rect l="l" t="t" r="r" b="b"/>
            <a:pathLst>
              <a:path w="11752" h="11689" extrusionOk="0">
                <a:moveTo>
                  <a:pt x="5860" y="662"/>
                </a:moveTo>
                <a:cubicBezTo>
                  <a:pt x="6427" y="662"/>
                  <a:pt x="6900" y="1135"/>
                  <a:pt x="6900" y="1670"/>
                </a:cubicBezTo>
                <a:cubicBezTo>
                  <a:pt x="6900" y="2238"/>
                  <a:pt x="6427" y="2710"/>
                  <a:pt x="5860" y="2710"/>
                </a:cubicBezTo>
                <a:cubicBezTo>
                  <a:pt x="5293" y="2710"/>
                  <a:pt x="4821" y="2238"/>
                  <a:pt x="4821" y="1670"/>
                </a:cubicBezTo>
                <a:cubicBezTo>
                  <a:pt x="4821" y="1135"/>
                  <a:pt x="5293" y="662"/>
                  <a:pt x="5860" y="662"/>
                </a:cubicBezTo>
                <a:close/>
                <a:moveTo>
                  <a:pt x="5860" y="3372"/>
                </a:moveTo>
                <a:cubicBezTo>
                  <a:pt x="7058" y="3403"/>
                  <a:pt x="8034" y="4317"/>
                  <a:pt x="8223" y="5451"/>
                </a:cubicBezTo>
                <a:lnTo>
                  <a:pt x="3466" y="5451"/>
                </a:lnTo>
                <a:cubicBezTo>
                  <a:pt x="3624" y="4285"/>
                  <a:pt x="4663" y="3372"/>
                  <a:pt x="5860" y="3372"/>
                </a:cubicBezTo>
                <a:close/>
                <a:moveTo>
                  <a:pt x="9420" y="7562"/>
                </a:moveTo>
                <a:cubicBezTo>
                  <a:pt x="9956" y="7562"/>
                  <a:pt x="10429" y="7814"/>
                  <a:pt x="10744" y="8223"/>
                </a:cubicBezTo>
                <a:lnTo>
                  <a:pt x="10082" y="8223"/>
                </a:lnTo>
                <a:cubicBezTo>
                  <a:pt x="9546" y="8223"/>
                  <a:pt x="9074" y="8696"/>
                  <a:pt x="9074" y="9232"/>
                </a:cubicBezTo>
                <a:cubicBezTo>
                  <a:pt x="9074" y="9799"/>
                  <a:pt x="9546" y="10271"/>
                  <a:pt x="10082" y="10271"/>
                </a:cubicBezTo>
                <a:lnTo>
                  <a:pt x="10744" y="10271"/>
                </a:lnTo>
                <a:cubicBezTo>
                  <a:pt x="10429" y="10712"/>
                  <a:pt x="9925" y="10933"/>
                  <a:pt x="9420" y="10933"/>
                </a:cubicBezTo>
                <a:cubicBezTo>
                  <a:pt x="8696" y="10933"/>
                  <a:pt x="8034" y="10460"/>
                  <a:pt x="7814" y="9799"/>
                </a:cubicBezTo>
                <a:cubicBezTo>
                  <a:pt x="7751" y="9673"/>
                  <a:pt x="7593" y="9547"/>
                  <a:pt x="7499" y="9547"/>
                </a:cubicBezTo>
                <a:lnTo>
                  <a:pt x="4222" y="9547"/>
                </a:lnTo>
                <a:cubicBezTo>
                  <a:pt x="4065" y="9547"/>
                  <a:pt x="3939" y="9641"/>
                  <a:pt x="3907" y="9799"/>
                </a:cubicBezTo>
                <a:cubicBezTo>
                  <a:pt x="3655" y="10460"/>
                  <a:pt x="2993" y="10933"/>
                  <a:pt x="2300" y="10933"/>
                </a:cubicBezTo>
                <a:cubicBezTo>
                  <a:pt x="1733" y="10933"/>
                  <a:pt x="1261" y="10649"/>
                  <a:pt x="914" y="10271"/>
                </a:cubicBezTo>
                <a:lnTo>
                  <a:pt x="1576" y="10271"/>
                </a:lnTo>
                <a:cubicBezTo>
                  <a:pt x="2143" y="10271"/>
                  <a:pt x="2615" y="9799"/>
                  <a:pt x="2615" y="9232"/>
                </a:cubicBezTo>
                <a:cubicBezTo>
                  <a:pt x="2615" y="8696"/>
                  <a:pt x="2143" y="8223"/>
                  <a:pt x="1576" y="8223"/>
                </a:cubicBezTo>
                <a:lnTo>
                  <a:pt x="914" y="8223"/>
                </a:lnTo>
                <a:cubicBezTo>
                  <a:pt x="1229" y="7782"/>
                  <a:pt x="1733" y="7562"/>
                  <a:pt x="2300" y="7562"/>
                </a:cubicBezTo>
                <a:cubicBezTo>
                  <a:pt x="2993" y="7562"/>
                  <a:pt x="3655" y="8034"/>
                  <a:pt x="3907" y="8696"/>
                </a:cubicBezTo>
                <a:cubicBezTo>
                  <a:pt x="3939" y="8822"/>
                  <a:pt x="4096" y="8917"/>
                  <a:pt x="4222" y="8917"/>
                </a:cubicBezTo>
                <a:lnTo>
                  <a:pt x="7499" y="8917"/>
                </a:lnTo>
                <a:cubicBezTo>
                  <a:pt x="7656" y="8917"/>
                  <a:pt x="7751" y="8854"/>
                  <a:pt x="7814" y="8696"/>
                </a:cubicBezTo>
                <a:cubicBezTo>
                  <a:pt x="8034" y="8034"/>
                  <a:pt x="8727" y="7562"/>
                  <a:pt x="9420" y="7562"/>
                </a:cubicBezTo>
                <a:close/>
                <a:moveTo>
                  <a:pt x="5860" y="1"/>
                </a:moveTo>
                <a:cubicBezTo>
                  <a:pt x="4915" y="1"/>
                  <a:pt x="4128" y="725"/>
                  <a:pt x="4128" y="1670"/>
                </a:cubicBezTo>
                <a:cubicBezTo>
                  <a:pt x="4128" y="2143"/>
                  <a:pt x="4348" y="2584"/>
                  <a:pt x="4663" y="2899"/>
                </a:cubicBezTo>
                <a:lnTo>
                  <a:pt x="4695" y="2931"/>
                </a:lnTo>
                <a:cubicBezTo>
                  <a:pt x="3592" y="3372"/>
                  <a:pt x="2773" y="4474"/>
                  <a:pt x="2773" y="5829"/>
                </a:cubicBezTo>
                <a:cubicBezTo>
                  <a:pt x="2773" y="6018"/>
                  <a:pt x="2930" y="6176"/>
                  <a:pt x="3119" y="6176"/>
                </a:cubicBezTo>
                <a:lnTo>
                  <a:pt x="5514" y="6176"/>
                </a:lnTo>
                <a:lnTo>
                  <a:pt x="5514" y="8255"/>
                </a:lnTo>
                <a:lnTo>
                  <a:pt x="4443" y="8255"/>
                </a:lnTo>
                <a:cubicBezTo>
                  <a:pt x="4065" y="7436"/>
                  <a:pt x="3245" y="6869"/>
                  <a:pt x="2300" y="6869"/>
                </a:cubicBezTo>
                <a:cubicBezTo>
                  <a:pt x="1261" y="6869"/>
                  <a:pt x="410" y="7499"/>
                  <a:pt x="32" y="8444"/>
                </a:cubicBezTo>
                <a:cubicBezTo>
                  <a:pt x="0" y="8570"/>
                  <a:pt x="0" y="8696"/>
                  <a:pt x="95" y="8759"/>
                </a:cubicBezTo>
                <a:cubicBezTo>
                  <a:pt x="158" y="8854"/>
                  <a:pt x="253" y="8917"/>
                  <a:pt x="347" y="8917"/>
                </a:cubicBezTo>
                <a:lnTo>
                  <a:pt x="1607" y="8917"/>
                </a:lnTo>
                <a:cubicBezTo>
                  <a:pt x="1828" y="8917"/>
                  <a:pt x="1985" y="9074"/>
                  <a:pt x="1985" y="9295"/>
                </a:cubicBezTo>
                <a:cubicBezTo>
                  <a:pt x="1985" y="9484"/>
                  <a:pt x="1828" y="9641"/>
                  <a:pt x="1607" y="9641"/>
                </a:cubicBezTo>
                <a:lnTo>
                  <a:pt x="347" y="9641"/>
                </a:lnTo>
                <a:cubicBezTo>
                  <a:pt x="253" y="9641"/>
                  <a:pt x="158" y="9673"/>
                  <a:pt x="95" y="9799"/>
                </a:cubicBezTo>
                <a:cubicBezTo>
                  <a:pt x="0" y="9862"/>
                  <a:pt x="0" y="9988"/>
                  <a:pt x="32" y="10114"/>
                </a:cubicBezTo>
                <a:cubicBezTo>
                  <a:pt x="410" y="11059"/>
                  <a:pt x="1292" y="11689"/>
                  <a:pt x="2300" y="11689"/>
                </a:cubicBezTo>
                <a:cubicBezTo>
                  <a:pt x="3182" y="11689"/>
                  <a:pt x="4065" y="11122"/>
                  <a:pt x="4443" y="10303"/>
                </a:cubicBezTo>
                <a:lnTo>
                  <a:pt x="7278" y="10303"/>
                </a:lnTo>
                <a:cubicBezTo>
                  <a:pt x="7688" y="11122"/>
                  <a:pt x="8507" y="11689"/>
                  <a:pt x="9452" y="11689"/>
                </a:cubicBezTo>
                <a:cubicBezTo>
                  <a:pt x="10492" y="11689"/>
                  <a:pt x="11342" y="11059"/>
                  <a:pt x="11689" y="10114"/>
                </a:cubicBezTo>
                <a:cubicBezTo>
                  <a:pt x="11752" y="9988"/>
                  <a:pt x="11752" y="9862"/>
                  <a:pt x="11657" y="9799"/>
                </a:cubicBezTo>
                <a:cubicBezTo>
                  <a:pt x="11594" y="9704"/>
                  <a:pt x="11500" y="9641"/>
                  <a:pt x="11374" y="9641"/>
                </a:cubicBezTo>
                <a:lnTo>
                  <a:pt x="10114" y="9641"/>
                </a:lnTo>
                <a:cubicBezTo>
                  <a:pt x="9925" y="9641"/>
                  <a:pt x="9767" y="9484"/>
                  <a:pt x="9767" y="9295"/>
                </a:cubicBezTo>
                <a:cubicBezTo>
                  <a:pt x="9767" y="9074"/>
                  <a:pt x="9925" y="8917"/>
                  <a:pt x="10114" y="8917"/>
                </a:cubicBezTo>
                <a:lnTo>
                  <a:pt x="11374" y="8917"/>
                </a:lnTo>
                <a:cubicBezTo>
                  <a:pt x="11500" y="8917"/>
                  <a:pt x="11594" y="8885"/>
                  <a:pt x="11657" y="8759"/>
                </a:cubicBezTo>
                <a:cubicBezTo>
                  <a:pt x="11752" y="8696"/>
                  <a:pt x="11752" y="8570"/>
                  <a:pt x="11689" y="8444"/>
                </a:cubicBezTo>
                <a:cubicBezTo>
                  <a:pt x="11342" y="7499"/>
                  <a:pt x="10429" y="6869"/>
                  <a:pt x="9452" y="6869"/>
                </a:cubicBezTo>
                <a:cubicBezTo>
                  <a:pt x="8538" y="6869"/>
                  <a:pt x="7688" y="7436"/>
                  <a:pt x="7278" y="8255"/>
                </a:cubicBezTo>
                <a:lnTo>
                  <a:pt x="6238" y="8255"/>
                </a:lnTo>
                <a:lnTo>
                  <a:pt x="6238" y="6176"/>
                </a:lnTo>
                <a:lnTo>
                  <a:pt x="8633" y="6176"/>
                </a:lnTo>
                <a:cubicBezTo>
                  <a:pt x="8822" y="6176"/>
                  <a:pt x="8979" y="6018"/>
                  <a:pt x="8979" y="5829"/>
                </a:cubicBezTo>
                <a:cubicBezTo>
                  <a:pt x="8979" y="4506"/>
                  <a:pt x="8192" y="3403"/>
                  <a:pt x="7058" y="2931"/>
                </a:cubicBezTo>
                <a:cubicBezTo>
                  <a:pt x="7341" y="2616"/>
                  <a:pt x="7562" y="2175"/>
                  <a:pt x="7562" y="1670"/>
                </a:cubicBezTo>
                <a:cubicBezTo>
                  <a:pt x="7562" y="725"/>
                  <a:pt x="6806" y="1"/>
                  <a:pt x="5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65"/>
          <p:cNvSpPr txBox="1"/>
          <p:nvPr/>
        </p:nvSpPr>
        <p:spPr>
          <a:xfrm>
            <a:off x="2727050" y="2821750"/>
            <a:ext cx="502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Oxygen Light"/>
                <a:ea typeface="Oxygen Light"/>
                <a:cs typeface="Oxygen Light"/>
                <a:sym typeface="Oxygen Light"/>
              </a:rPr>
              <a:t>[3]</a:t>
            </a:r>
            <a:endParaRPr sz="800">
              <a:latin typeface="Oxygen Light"/>
              <a:ea typeface="Oxygen Light"/>
              <a:cs typeface="Oxygen Light"/>
              <a:sym typeface="Oxygen Light"/>
            </a:endParaRPr>
          </a:p>
        </p:txBody>
      </p:sp>
      <p:sp>
        <p:nvSpPr>
          <p:cNvPr id="1077" name="Google Shape;1077;p65"/>
          <p:cNvSpPr txBox="1"/>
          <p:nvPr/>
        </p:nvSpPr>
        <p:spPr>
          <a:xfrm>
            <a:off x="1025600" y="2821750"/>
            <a:ext cx="502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Oxygen Light"/>
                <a:ea typeface="Oxygen Light"/>
                <a:cs typeface="Oxygen Light"/>
                <a:sym typeface="Oxygen Light"/>
              </a:rPr>
              <a:t>[3]</a:t>
            </a:r>
            <a:endParaRPr sz="800">
              <a:latin typeface="Oxygen Light"/>
              <a:ea typeface="Oxygen Light"/>
              <a:cs typeface="Oxygen Light"/>
              <a:sym typeface="Oxygen Light"/>
            </a:endParaRPr>
          </a:p>
        </p:txBody>
      </p:sp>
      <p:sp>
        <p:nvSpPr>
          <p:cNvPr id="1078" name="Google Shape;1078;p65"/>
          <p:cNvSpPr txBox="1"/>
          <p:nvPr/>
        </p:nvSpPr>
        <p:spPr>
          <a:xfrm>
            <a:off x="-62450" y="-49725"/>
            <a:ext cx="885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Simple</a:t>
            </a:r>
            <a:endParaRPr sz="1000">
              <a:latin typeface="Oxygen Light"/>
              <a:ea typeface="Oxygen Light"/>
              <a:cs typeface="Oxygen Light"/>
              <a:sym typeface="Oxygen Light"/>
            </a:endParaRPr>
          </a:p>
        </p:txBody>
      </p:sp>
      <p:pic>
        <p:nvPicPr>
          <p:cNvPr id="1079" name="Google Shape;1079;p65"/>
          <p:cNvPicPr preferRelativeResize="0"/>
          <p:nvPr/>
        </p:nvPicPr>
        <p:blipFill>
          <a:blip r:embed="rId6">
            <a:alphaModFix/>
          </a:blip>
          <a:stretch>
            <a:fillRect/>
          </a:stretch>
        </p:blipFill>
        <p:spPr>
          <a:xfrm>
            <a:off x="2096400" y="1155850"/>
            <a:ext cx="6914156" cy="19390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66"/>
          <p:cNvSpPr txBox="1">
            <a:spLocks noGrp="1"/>
          </p:cNvSpPr>
          <p:nvPr>
            <p:ph type="ctrTitle"/>
          </p:nvPr>
        </p:nvSpPr>
        <p:spPr>
          <a:xfrm>
            <a:off x="368250" y="2368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Release Criteria &amp; Checklist</a:t>
            </a:r>
            <a:endParaRPr/>
          </a:p>
        </p:txBody>
      </p:sp>
      <p:cxnSp>
        <p:nvCxnSpPr>
          <p:cNvPr id="1085" name="Google Shape;1085;p66"/>
          <p:cNvCxnSpPr/>
          <p:nvPr/>
        </p:nvCxnSpPr>
        <p:spPr>
          <a:xfrm rot="10800000" flipH="1">
            <a:off x="4574375" y="604275"/>
            <a:ext cx="4505400" cy="7800"/>
          </a:xfrm>
          <a:prstGeom prst="straightConnector1">
            <a:avLst/>
          </a:prstGeom>
          <a:noFill/>
          <a:ln w="76200" cap="flat" cmpd="sng">
            <a:solidFill>
              <a:schemeClr val="accent1"/>
            </a:solidFill>
            <a:prstDash val="solid"/>
            <a:round/>
            <a:headEnd type="none" w="med" len="med"/>
            <a:tailEnd type="none" w="med" len="med"/>
          </a:ln>
        </p:spPr>
      </p:cxnSp>
      <p:sp>
        <p:nvSpPr>
          <p:cNvPr id="1086" name="Google Shape;1086;p66"/>
          <p:cNvSpPr txBox="1"/>
          <p:nvPr/>
        </p:nvSpPr>
        <p:spPr>
          <a:xfrm>
            <a:off x="4854800" y="569123"/>
            <a:ext cx="2856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accent6"/>
                </a:solidFill>
                <a:latin typeface="Calibri"/>
                <a:ea typeface="Calibri"/>
                <a:cs typeface="Calibri"/>
                <a:sym typeface="Calibri"/>
              </a:rPr>
              <a:t>Checklist</a:t>
            </a:r>
            <a:endParaRPr b="1">
              <a:solidFill>
                <a:schemeClr val="accent6"/>
              </a:solidFill>
              <a:latin typeface="Calibri"/>
              <a:ea typeface="Calibri"/>
              <a:cs typeface="Calibri"/>
              <a:sym typeface="Calibri"/>
            </a:endParaRPr>
          </a:p>
        </p:txBody>
      </p:sp>
      <p:graphicFrame>
        <p:nvGraphicFramePr>
          <p:cNvPr id="1087" name="Google Shape;1087;p66"/>
          <p:cNvGraphicFramePr/>
          <p:nvPr/>
        </p:nvGraphicFramePr>
        <p:xfrm>
          <a:off x="4057900" y="899500"/>
          <a:ext cx="3000000" cy="3000000"/>
        </p:xfrm>
        <a:graphic>
          <a:graphicData uri="http://schemas.openxmlformats.org/drawingml/2006/table">
            <a:tbl>
              <a:tblPr>
                <a:noFill/>
                <a:tableStyleId>{CDEAD7A0-B9C1-4A32-AF16-768B767F9DED}</a:tableStyleId>
              </a:tblPr>
              <a:tblGrid>
                <a:gridCol w="4417925">
                  <a:extLst>
                    <a:ext uri="{9D8B030D-6E8A-4147-A177-3AD203B41FA5}">
                      <a16:colId xmlns:a16="http://schemas.microsoft.com/office/drawing/2014/main" val="20000"/>
                    </a:ext>
                  </a:extLst>
                </a:gridCol>
              </a:tblGrid>
              <a:tr h="365725">
                <a:tc>
                  <a:txBody>
                    <a:bodyPr/>
                    <a:lstStyle/>
                    <a:p>
                      <a:pPr marL="0" lvl="0" indent="0" algn="ctr" rtl="0">
                        <a:spcBef>
                          <a:spcPts val="0"/>
                        </a:spcBef>
                        <a:spcAft>
                          <a:spcPts val="0"/>
                        </a:spcAft>
                        <a:buNone/>
                      </a:pPr>
                      <a:r>
                        <a:rPr lang="en" sz="1200" b="1">
                          <a:solidFill>
                            <a:schemeClr val="dk1"/>
                          </a:solidFill>
                          <a:latin typeface="Calibri"/>
                          <a:ea typeface="Calibri"/>
                          <a:cs typeface="Calibri"/>
                          <a:sym typeface="Calibri"/>
                        </a:rPr>
                        <a:t>Items</a:t>
                      </a:r>
                      <a:endParaRPr sz="1200" b="1">
                        <a:solidFill>
                          <a:schemeClr val="dk1"/>
                        </a:solidFill>
                        <a:latin typeface="Calibri"/>
                        <a:ea typeface="Calibri"/>
                        <a:cs typeface="Calibri"/>
                        <a:sym typeface="Calibri"/>
                      </a:endParaRPr>
                    </a:p>
                  </a:txBody>
                  <a:tcPr marL="91425" marR="91425" marT="91425" marB="91425">
                    <a:lnL w="9525" cap="flat" cmpd="sng">
                      <a:solidFill>
                        <a:srgbClr val="A1C448"/>
                      </a:solidFill>
                      <a:prstDash val="solid"/>
                      <a:round/>
                      <a:headEnd type="none" w="sm" len="sm"/>
                      <a:tailEnd type="none" w="sm" len="sm"/>
                    </a:lnL>
                    <a:lnR w="9525" cap="flat" cmpd="sng">
                      <a:solidFill>
                        <a:srgbClr val="A1C448"/>
                      </a:solidFill>
                      <a:prstDash val="solid"/>
                      <a:round/>
                      <a:headEnd type="none" w="sm" len="sm"/>
                      <a:tailEnd type="none" w="sm" len="sm"/>
                    </a:lnR>
                    <a:lnT w="9525" cap="flat" cmpd="sng">
                      <a:solidFill>
                        <a:srgbClr val="A1C448"/>
                      </a:solidFill>
                      <a:prstDash val="solid"/>
                      <a:round/>
                      <a:headEnd type="none" w="sm" len="sm"/>
                      <a:tailEnd type="none" w="sm" len="sm"/>
                    </a:lnT>
                    <a:lnB w="9525" cap="flat" cmpd="sng">
                      <a:solidFill>
                        <a:srgbClr val="A1C448"/>
                      </a:solidFill>
                      <a:prstDash val="solid"/>
                      <a:round/>
                      <a:headEnd type="none" w="sm" len="sm"/>
                      <a:tailEnd type="none" w="sm" len="sm"/>
                    </a:lnB>
                  </a:tcPr>
                </a:tc>
                <a:extLst>
                  <a:ext uri="{0D108BD9-81ED-4DB2-BD59-A6C34878D82A}">
                    <a16:rowId xmlns:a16="http://schemas.microsoft.com/office/drawing/2014/main" val="10000"/>
                  </a:ext>
                </a:extLst>
              </a:tr>
              <a:tr h="350500">
                <a:tc>
                  <a:txBody>
                    <a:bodyPr/>
                    <a:lstStyle/>
                    <a:p>
                      <a:pPr marL="0" lvl="0" indent="0" algn="ctr" rtl="0">
                        <a:spcBef>
                          <a:spcPts val="0"/>
                        </a:spcBef>
                        <a:spcAft>
                          <a:spcPts val="0"/>
                        </a:spcAft>
                        <a:buNone/>
                      </a:pPr>
                      <a:r>
                        <a:rPr lang="en" sz="1100">
                          <a:latin typeface="Calibri"/>
                          <a:ea typeface="Calibri"/>
                          <a:cs typeface="Calibri"/>
                          <a:sym typeface="Calibri"/>
                        </a:rPr>
                        <a:t>Create </a:t>
                      </a:r>
                      <a:r>
                        <a:rPr lang="en" sz="1100">
                          <a:solidFill>
                            <a:srgbClr val="D24141"/>
                          </a:solidFill>
                          <a:latin typeface="Calibri"/>
                          <a:ea typeface="Calibri"/>
                          <a:cs typeface="Calibri"/>
                          <a:sym typeface="Calibri"/>
                        </a:rPr>
                        <a:t>backup</a:t>
                      </a:r>
                      <a:r>
                        <a:rPr lang="en" sz="1100">
                          <a:latin typeface="Calibri"/>
                          <a:ea typeface="Calibri"/>
                          <a:cs typeface="Calibri"/>
                          <a:sym typeface="Calibri"/>
                        </a:rPr>
                        <a:t> for data (</a:t>
                      </a:r>
                      <a:r>
                        <a:rPr lang="en" sz="1100">
                          <a:solidFill>
                            <a:schemeClr val="dk1"/>
                          </a:solidFill>
                          <a:latin typeface="Calibri"/>
                          <a:ea typeface="Calibri"/>
                          <a:cs typeface="Calibri"/>
                          <a:sym typeface="Calibri"/>
                        </a:rPr>
                        <a:t>RC: Pt. 13)</a:t>
                      </a:r>
                      <a:endParaRPr sz="1100">
                        <a:latin typeface="Calibri"/>
                        <a:ea typeface="Calibri"/>
                        <a:cs typeface="Calibri"/>
                        <a:sym typeface="Calibri"/>
                      </a:endParaRPr>
                    </a:p>
                  </a:txBody>
                  <a:tcPr marL="91425" marR="91425" marT="91425" marB="91425">
                    <a:lnL w="9525" cap="flat" cmpd="sng">
                      <a:solidFill>
                        <a:srgbClr val="A1C448"/>
                      </a:solidFill>
                      <a:prstDash val="solid"/>
                      <a:round/>
                      <a:headEnd type="none" w="sm" len="sm"/>
                      <a:tailEnd type="none" w="sm" len="sm"/>
                    </a:lnL>
                    <a:lnR w="9525" cap="flat" cmpd="sng">
                      <a:solidFill>
                        <a:srgbClr val="A1C448"/>
                      </a:solidFill>
                      <a:prstDash val="solid"/>
                      <a:round/>
                      <a:headEnd type="none" w="sm" len="sm"/>
                      <a:tailEnd type="none" w="sm" len="sm"/>
                    </a:lnR>
                    <a:lnT w="9525" cap="flat" cmpd="sng">
                      <a:solidFill>
                        <a:srgbClr val="A1C448"/>
                      </a:solidFill>
                      <a:prstDash val="solid"/>
                      <a:round/>
                      <a:headEnd type="none" w="sm" len="sm"/>
                      <a:tailEnd type="none" w="sm" len="sm"/>
                    </a:lnT>
                    <a:lnB w="9525" cap="flat" cmpd="sng">
                      <a:solidFill>
                        <a:srgbClr val="A1C448"/>
                      </a:solidFill>
                      <a:prstDash val="solid"/>
                      <a:round/>
                      <a:headEnd type="none" w="sm" len="sm"/>
                      <a:tailEnd type="none" w="sm" len="sm"/>
                    </a:lnB>
                  </a:tcPr>
                </a:tc>
                <a:extLst>
                  <a:ext uri="{0D108BD9-81ED-4DB2-BD59-A6C34878D82A}">
                    <a16:rowId xmlns:a16="http://schemas.microsoft.com/office/drawing/2014/main" val="10001"/>
                  </a:ext>
                </a:extLst>
              </a:tr>
              <a:tr h="350500">
                <a:tc>
                  <a:txBody>
                    <a:bodyPr/>
                    <a:lstStyle/>
                    <a:p>
                      <a:pPr marL="0" lvl="0" indent="0" algn="ctr" rtl="0">
                        <a:spcBef>
                          <a:spcPts val="0"/>
                        </a:spcBef>
                        <a:spcAft>
                          <a:spcPts val="0"/>
                        </a:spcAft>
                        <a:buNone/>
                      </a:pPr>
                      <a:r>
                        <a:rPr lang="en" sz="1100">
                          <a:solidFill>
                            <a:srgbClr val="D24141"/>
                          </a:solidFill>
                          <a:latin typeface="Calibri"/>
                          <a:ea typeface="Calibri"/>
                          <a:cs typeface="Calibri"/>
                          <a:sym typeface="Calibri"/>
                        </a:rPr>
                        <a:t>Schema design</a:t>
                      </a:r>
                      <a:r>
                        <a:rPr lang="en" sz="1100">
                          <a:latin typeface="Calibri"/>
                          <a:ea typeface="Calibri"/>
                          <a:cs typeface="Calibri"/>
                          <a:sym typeface="Calibri"/>
                        </a:rPr>
                        <a:t> is complete</a:t>
                      </a:r>
                      <a:endParaRPr sz="1100">
                        <a:latin typeface="Calibri"/>
                        <a:ea typeface="Calibri"/>
                        <a:cs typeface="Calibri"/>
                        <a:sym typeface="Calibri"/>
                      </a:endParaRPr>
                    </a:p>
                  </a:txBody>
                  <a:tcPr marL="91425" marR="91425" marT="91425" marB="91425">
                    <a:lnL w="9525" cap="flat" cmpd="sng">
                      <a:solidFill>
                        <a:srgbClr val="A1C448"/>
                      </a:solidFill>
                      <a:prstDash val="solid"/>
                      <a:round/>
                      <a:headEnd type="none" w="sm" len="sm"/>
                      <a:tailEnd type="none" w="sm" len="sm"/>
                    </a:lnL>
                    <a:lnR w="9525" cap="flat" cmpd="sng">
                      <a:solidFill>
                        <a:srgbClr val="A1C448"/>
                      </a:solidFill>
                      <a:prstDash val="solid"/>
                      <a:round/>
                      <a:headEnd type="none" w="sm" len="sm"/>
                      <a:tailEnd type="none" w="sm" len="sm"/>
                    </a:lnR>
                    <a:lnT w="9525" cap="flat" cmpd="sng">
                      <a:solidFill>
                        <a:srgbClr val="A1C448"/>
                      </a:solidFill>
                      <a:prstDash val="solid"/>
                      <a:round/>
                      <a:headEnd type="none" w="sm" len="sm"/>
                      <a:tailEnd type="none" w="sm" len="sm"/>
                    </a:lnT>
                    <a:lnB w="9525" cap="flat" cmpd="sng">
                      <a:solidFill>
                        <a:srgbClr val="A1C448"/>
                      </a:solidFill>
                      <a:prstDash val="solid"/>
                      <a:round/>
                      <a:headEnd type="none" w="sm" len="sm"/>
                      <a:tailEnd type="none" w="sm" len="sm"/>
                    </a:lnB>
                  </a:tcPr>
                </a:tc>
                <a:extLst>
                  <a:ext uri="{0D108BD9-81ED-4DB2-BD59-A6C34878D82A}">
                    <a16:rowId xmlns:a16="http://schemas.microsoft.com/office/drawing/2014/main" val="10002"/>
                  </a:ext>
                </a:extLst>
              </a:tr>
              <a:tr h="350500">
                <a:tc>
                  <a:txBody>
                    <a:bodyPr/>
                    <a:lstStyle/>
                    <a:p>
                      <a:pPr marL="0" lvl="0" indent="0" algn="ctr" rtl="0">
                        <a:spcBef>
                          <a:spcPts val="0"/>
                        </a:spcBef>
                        <a:spcAft>
                          <a:spcPts val="0"/>
                        </a:spcAft>
                        <a:buNone/>
                      </a:pPr>
                      <a:r>
                        <a:rPr lang="en" sz="1100">
                          <a:solidFill>
                            <a:srgbClr val="D24141"/>
                          </a:solidFill>
                          <a:latin typeface="Calibri"/>
                          <a:ea typeface="Calibri"/>
                          <a:cs typeface="Calibri"/>
                          <a:sym typeface="Calibri"/>
                        </a:rPr>
                        <a:t>Relationships</a:t>
                      </a:r>
                      <a:r>
                        <a:rPr lang="en" sz="1100">
                          <a:latin typeface="Calibri"/>
                          <a:ea typeface="Calibri"/>
                          <a:cs typeface="Calibri"/>
                          <a:sym typeface="Calibri"/>
                        </a:rPr>
                        <a:t> between tables established (</a:t>
                      </a:r>
                      <a:r>
                        <a:rPr lang="en" sz="1100">
                          <a:solidFill>
                            <a:schemeClr val="dk1"/>
                          </a:solidFill>
                          <a:latin typeface="Calibri"/>
                          <a:ea typeface="Calibri"/>
                          <a:cs typeface="Calibri"/>
                          <a:sym typeface="Calibri"/>
                        </a:rPr>
                        <a:t>RC: Pt. 4)</a:t>
                      </a:r>
                      <a:endParaRPr sz="1100">
                        <a:latin typeface="Calibri"/>
                        <a:ea typeface="Calibri"/>
                        <a:cs typeface="Calibri"/>
                        <a:sym typeface="Calibri"/>
                      </a:endParaRPr>
                    </a:p>
                  </a:txBody>
                  <a:tcPr marL="91425" marR="91425" marT="91425" marB="91425">
                    <a:lnL w="9525" cap="flat" cmpd="sng">
                      <a:solidFill>
                        <a:srgbClr val="A1C448"/>
                      </a:solidFill>
                      <a:prstDash val="solid"/>
                      <a:round/>
                      <a:headEnd type="none" w="sm" len="sm"/>
                      <a:tailEnd type="none" w="sm" len="sm"/>
                    </a:lnL>
                    <a:lnR w="9525" cap="flat" cmpd="sng">
                      <a:solidFill>
                        <a:srgbClr val="A1C448"/>
                      </a:solidFill>
                      <a:prstDash val="solid"/>
                      <a:round/>
                      <a:headEnd type="none" w="sm" len="sm"/>
                      <a:tailEnd type="none" w="sm" len="sm"/>
                    </a:lnR>
                    <a:lnT w="9525" cap="flat" cmpd="sng">
                      <a:solidFill>
                        <a:srgbClr val="A1C448"/>
                      </a:solidFill>
                      <a:prstDash val="solid"/>
                      <a:round/>
                      <a:headEnd type="none" w="sm" len="sm"/>
                      <a:tailEnd type="none" w="sm" len="sm"/>
                    </a:lnT>
                    <a:lnB w="9525" cap="flat" cmpd="sng">
                      <a:solidFill>
                        <a:srgbClr val="A1C448"/>
                      </a:solidFill>
                      <a:prstDash val="solid"/>
                      <a:round/>
                      <a:headEnd type="none" w="sm" len="sm"/>
                      <a:tailEnd type="none" w="sm" len="sm"/>
                    </a:lnB>
                  </a:tcPr>
                </a:tc>
                <a:extLst>
                  <a:ext uri="{0D108BD9-81ED-4DB2-BD59-A6C34878D82A}">
                    <a16:rowId xmlns:a16="http://schemas.microsoft.com/office/drawing/2014/main" val="10003"/>
                  </a:ext>
                </a:extLst>
              </a:tr>
              <a:tr h="350500">
                <a:tc>
                  <a:txBody>
                    <a:bodyPr/>
                    <a:lstStyle/>
                    <a:p>
                      <a:pPr marL="0" lvl="0" indent="0" algn="ctr" rtl="0">
                        <a:spcBef>
                          <a:spcPts val="0"/>
                        </a:spcBef>
                        <a:spcAft>
                          <a:spcPts val="0"/>
                        </a:spcAft>
                        <a:buNone/>
                      </a:pPr>
                      <a:r>
                        <a:rPr lang="en" sz="1100">
                          <a:latin typeface="Calibri"/>
                          <a:ea typeface="Calibri"/>
                          <a:cs typeface="Calibri"/>
                          <a:sym typeface="Calibri"/>
                        </a:rPr>
                        <a:t>  Employees assigned “</a:t>
                      </a:r>
                      <a:r>
                        <a:rPr lang="en" sz="1100">
                          <a:solidFill>
                            <a:srgbClr val="D24141"/>
                          </a:solidFill>
                          <a:latin typeface="Calibri"/>
                          <a:ea typeface="Calibri"/>
                          <a:cs typeface="Calibri"/>
                          <a:sym typeface="Calibri"/>
                        </a:rPr>
                        <a:t>roles</a:t>
                      </a:r>
                      <a:r>
                        <a:rPr lang="en" sz="1100">
                          <a:latin typeface="Calibri"/>
                          <a:ea typeface="Calibri"/>
                          <a:cs typeface="Calibri"/>
                          <a:sym typeface="Calibri"/>
                        </a:rPr>
                        <a:t>” and </a:t>
                      </a:r>
                      <a:r>
                        <a:rPr lang="en" sz="1100">
                          <a:solidFill>
                            <a:schemeClr val="accent6"/>
                          </a:solidFill>
                          <a:latin typeface="Calibri"/>
                          <a:ea typeface="Calibri"/>
                          <a:cs typeface="Calibri"/>
                          <a:sym typeface="Calibri"/>
                        </a:rPr>
                        <a:t>access privileges</a:t>
                      </a:r>
                      <a:r>
                        <a:rPr lang="en" sz="1100">
                          <a:solidFill>
                            <a:schemeClr val="dk1"/>
                          </a:solidFill>
                          <a:latin typeface="Calibri"/>
                          <a:ea typeface="Calibri"/>
                          <a:cs typeface="Calibri"/>
                          <a:sym typeface="Calibri"/>
                        </a:rPr>
                        <a:t> determined(RC: Pt. 4)</a:t>
                      </a:r>
                      <a:endParaRPr sz="1100">
                        <a:latin typeface="Calibri"/>
                        <a:ea typeface="Calibri"/>
                        <a:cs typeface="Calibri"/>
                        <a:sym typeface="Calibri"/>
                      </a:endParaRPr>
                    </a:p>
                  </a:txBody>
                  <a:tcPr marL="91425" marR="91425" marT="91425" marB="91425">
                    <a:lnL w="9525" cap="flat" cmpd="sng">
                      <a:solidFill>
                        <a:srgbClr val="A1C448"/>
                      </a:solidFill>
                      <a:prstDash val="solid"/>
                      <a:round/>
                      <a:headEnd type="none" w="sm" len="sm"/>
                      <a:tailEnd type="none" w="sm" len="sm"/>
                    </a:lnL>
                    <a:lnR w="9525" cap="flat" cmpd="sng">
                      <a:solidFill>
                        <a:srgbClr val="A1C448"/>
                      </a:solidFill>
                      <a:prstDash val="solid"/>
                      <a:round/>
                      <a:headEnd type="none" w="sm" len="sm"/>
                      <a:tailEnd type="none" w="sm" len="sm"/>
                    </a:lnR>
                    <a:lnT w="9525" cap="flat" cmpd="sng">
                      <a:solidFill>
                        <a:srgbClr val="A1C448"/>
                      </a:solidFill>
                      <a:prstDash val="solid"/>
                      <a:round/>
                      <a:headEnd type="none" w="sm" len="sm"/>
                      <a:tailEnd type="none" w="sm" len="sm"/>
                    </a:lnT>
                    <a:lnB w="9525" cap="flat" cmpd="sng">
                      <a:solidFill>
                        <a:srgbClr val="A1C448"/>
                      </a:solidFill>
                      <a:prstDash val="solid"/>
                      <a:round/>
                      <a:headEnd type="none" w="sm" len="sm"/>
                      <a:tailEnd type="none" w="sm" len="sm"/>
                    </a:lnB>
                  </a:tcPr>
                </a:tc>
                <a:extLst>
                  <a:ext uri="{0D108BD9-81ED-4DB2-BD59-A6C34878D82A}">
                    <a16:rowId xmlns:a16="http://schemas.microsoft.com/office/drawing/2014/main" val="10004"/>
                  </a:ext>
                </a:extLst>
              </a:tr>
              <a:tr h="350500">
                <a:tc>
                  <a:txBody>
                    <a:bodyPr/>
                    <a:lstStyle/>
                    <a:p>
                      <a:pPr marL="0" lvl="0" indent="0" algn="ctr" rtl="0">
                        <a:spcBef>
                          <a:spcPts val="0"/>
                        </a:spcBef>
                        <a:spcAft>
                          <a:spcPts val="0"/>
                        </a:spcAft>
                        <a:buNone/>
                      </a:pPr>
                      <a:r>
                        <a:rPr lang="en" sz="1100">
                          <a:solidFill>
                            <a:srgbClr val="D24141"/>
                          </a:solidFill>
                          <a:latin typeface="Calibri"/>
                          <a:ea typeface="Calibri"/>
                          <a:cs typeface="Calibri"/>
                          <a:sym typeface="Calibri"/>
                        </a:rPr>
                        <a:t>Security</a:t>
                      </a:r>
                      <a:r>
                        <a:rPr lang="en" sz="1100">
                          <a:latin typeface="Calibri"/>
                          <a:ea typeface="Calibri"/>
                          <a:cs typeface="Calibri"/>
                          <a:sym typeface="Calibri"/>
                        </a:rPr>
                        <a:t> features in place</a:t>
                      </a:r>
                      <a:endParaRPr sz="1100">
                        <a:latin typeface="Calibri"/>
                        <a:ea typeface="Calibri"/>
                        <a:cs typeface="Calibri"/>
                        <a:sym typeface="Calibri"/>
                      </a:endParaRPr>
                    </a:p>
                  </a:txBody>
                  <a:tcPr marL="91425" marR="91425" marT="91425" marB="91425">
                    <a:lnL w="9525" cap="flat" cmpd="sng">
                      <a:solidFill>
                        <a:srgbClr val="A1C448"/>
                      </a:solidFill>
                      <a:prstDash val="solid"/>
                      <a:round/>
                      <a:headEnd type="none" w="sm" len="sm"/>
                      <a:tailEnd type="none" w="sm" len="sm"/>
                    </a:lnL>
                    <a:lnR w="9525" cap="flat" cmpd="sng">
                      <a:solidFill>
                        <a:srgbClr val="A1C448"/>
                      </a:solidFill>
                      <a:prstDash val="solid"/>
                      <a:round/>
                      <a:headEnd type="none" w="sm" len="sm"/>
                      <a:tailEnd type="none" w="sm" len="sm"/>
                    </a:lnR>
                    <a:lnT w="9525" cap="flat" cmpd="sng">
                      <a:solidFill>
                        <a:srgbClr val="A1C448"/>
                      </a:solidFill>
                      <a:prstDash val="solid"/>
                      <a:round/>
                      <a:headEnd type="none" w="sm" len="sm"/>
                      <a:tailEnd type="none" w="sm" len="sm"/>
                    </a:lnT>
                    <a:lnB w="9525" cap="flat" cmpd="sng">
                      <a:solidFill>
                        <a:srgbClr val="A1C448"/>
                      </a:solidFill>
                      <a:prstDash val="solid"/>
                      <a:round/>
                      <a:headEnd type="none" w="sm" len="sm"/>
                      <a:tailEnd type="none" w="sm" len="sm"/>
                    </a:lnB>
                  </a:tcPr>
                </a:tc>
                <a:extLst>
                  <a:ext uri="{0D108BD9-81ED-4DB2-BD59-A6C34878D82A}">
                    <a16:rowId xmlns:a16="http://schemas.microsoft.com/office/drawing/2014/main" val="10005"/>
                  </a:ext>
                </a:extLst>
              </a:tr>
              <a:tr h="350500">
                <a:tc>
                  <a:txBody>
                    <a:bodyPr/>
                    <a:lstStyle/>
                    <a:p>
                      <a:pPr marL="0" lvl="0" indent="0" algn="ctr" rtl="0">
                        <a:spcBef>
                          <a:spcPts val="0"/>
                        </a:spcBef>
                        <a:spcAft>
                          <a:spcPts val="0"/>
                        </a:spcAft>
                        <a:buNone/>
                      </a:pPr>
                      <a:r>
                        <a:rPr lang="en" sz="1100">
                          <a:solidFill>
                            <a:srgbClr val="D24141"/>
                          </a:solidFill>
                          <a:latin typeface="Calibri"/>
                          <a:ea typeface="Calibri"/>
                          <a:cs typeface="Calibri"/>
                          <a:sym typeface="Calibri"/>
                        </a:rPr>
                        <a:t>Employee Training</a:t>
                      </a:r>
                      <a:r>
                        <a:rPr lang="en" sz="1100">
                          <a:latin typeface="Calibri"/>
                          <a:ea typeface="Calibri"/>
                          <a:cs typeface="Calibri"/>
                          <a:sym typeface="Calibri"/>
                        </a:rPr>
                        <a:t> Sessions (</a:t>
                      </a:r>
                      <a:r>
                        <a:rPr lang="en" sz="1100">
                          <a:solidFill>
                            <a:schemeClr val="dk1"/>
                          </a:solidFill>
                          <a:latin typeface="Calibri"/>
                          <a:ea typeface="Calibri"/>
                          <a:cs typeface="Calibri"/>
                          <a:sym typeface="Calibri"/>
                        </a:rPr>
                        <a:t>RC: Pt. 13)</a:t>
                      </a:r>
                      <a:endParaRPr sz="1100" b="1">
                        <a:latin typeface="Calibri"/>
                        <a:ea typeface="Calibri"/>
                        <a:cs typeface="Calibri"/>
                        <a:sym typeface="Calibri"/>
                      </a:endParaRPr>
                    </a:p>
                  </a:txBody>
                  <a:tcPr marL="91425" marR="91425" marT="91425" marB="91425">
                    <a:lnL w="9525" cap="flat" cmpd="sng">
                      <a:solidFill>
                        <a:srgbClr val="A1C448"/>
                      </a:solidFill>
                      <a:prstDash val="solid"/>
                      <a:round/>
                      <a:headEnd type="none" w="sm" len="sm"/>
                      <a:tailEnd type="none" w="sm" len="sm"/>
                    </a:lnL>
                    <a:lnR w="9525" cap="flat" cmpd="sng">
                      <a:solidFill>
                        <a:srgbClr val="A1C448"/>
                      </a:solidFill>
                      <a:prstDash val="solid"/>
                      <a:round/>
                      <a:headEnd type="none" w="sm" len="sm"/>
                      <a:tailEnd type="none" w="sm" len="sm"/>
                    </a:lnR>
                    <a:lnT w="9525" cap="flat" cmpd="sng">
                      <a:solidFill>
                        <a:srgbClr val="A1C448"/>
                      </a:solidFill>
                      <a:prstDash val="solid"/>
                      <a:round/>
                      <a:headEnd type="none" w="sm" len="sm"/>
                      <a:tailEnd type="none" w="sm" len="sm"/>
                    </a:lnT>
                    <a:lnB w="9525" cap="flat" cmpd="sng">
                      <a:solidFill>
                        <a:srgbClr val="A1C448"/>
                      </a:solidFill>
                      <a:prstDash val="solid"/>
                      <a:round/>
                      <a:headEnd type="none" w="sm" len="sm"/>
                      <a:tailEnd type="none" w="sm" len="sm"/>
                    </a:lnB>
                  </a:tcPr>
                </a:tc>
                <a:extLst>
                  <a:ext uri="{0D108BD9-81ED-4DB2-BD59-A6C34878D82A}">
                    <a16:rowId xmlns:a16="http://schemas.microsoft.com/office/drawing/2014/main" val="10006"/>
                  </a:ext>
                </a:extLst>
              </a:tr>
              <a:tr h="359125">
                <a:tc>
                  <a:txBody>
                    <a:bodyPr/>
                    <a:lstStyle/>
                    <a:p>
                      <a:pPr marL="0" lvl="0" indent="0" algn="ctr" rtl="0">
                        <a:spcBef>
                          <a:spcPts val="0"/>
                        </a:spcBef>
                        <a:spcAft>
                          <a:spcPts val="0"/>
                        </a:spcAft>
                        <a:buClr>
                          <a:schemeClr val="dk1"/>
                        </a:buClr>
                        <a:buSzPts val="1100"/>
                        <a:buFont typeface="Arial"/>
                        <a:buNone/>
                      </a:pPr>
                      <a:r>
                        <a:rPr lang="en" sz="1100">
                          <a:solidFill>
                            <a:srgbClr val="D24141"/>
                          </a:solidFill>
                          <a:latin typeface="Calibri"/>
                          <a:ea typeface="Calibri"/>
                          <a:cs typeface="Calibri"/>
                          <a:sym typeface="Calibri"/>
                        </a:rPr>
                        <a:t>Import data</a:t>
                      </a:r>
                      <a:r>
                        <a:rPr lang="en" sz="1100">
                          <a:solidFill>
                            <a:schemeClr val="dk1"/>
                          </a:solidFill>
                          <a:latin typeface="Calibri"/>
                          <a:ea typeface="Calibri"/>
                          <a:cs typeface="Calibri"/>
                          <a:sym typeface="Calibri"/>
                        </a:rPr>
                        <a:t> from Excel to MySQL</a:t>
                      </a:r>
                      <a:endParaRPr sz="1100">
                        <a:latin typeface="Calibri"/>
                        <a:ea typeface="Calibri"/>
                        <a:cs typeface="Calibri"/>
                        <a:sym typeface="Calibri"/>
                      </a:endParaRPr>
                    </a:p>
                  </a:txBody>
                  <a:tcPr marL="91425" marR="91425" marT="91425" marB="91425">
                    <a:lnL w="9525" cap="flat" cmpd="sng">
                      <a:solidFill>
                        <a:srgbClr val="A1C448"/>
                      </a:solidFill>
                      <a:prstDash val="solid"/>
                      <a:round/>
                      <a:headEnd type="none" w="sm" len="sm"/>
                      <a:tailEnd type="none" w="sm" len="sm"/>
                    </a:lnL>
                    <a:lnR w="9525" cap="flat" cmpd="sng">
                      <a:solidFill>
                        <a:srgbClr val="A1C448"/>
                      </a:solidFill>
                      <a:prstDash val="solid"/>
                      <a:round/>
                      <a:headEnd type="none" w="sm" len="sm"/>
                      <a:tailEnd type="none" w="sm" len="sm"/>
                    </a:lnR>
                    <a:lnT w="9525" cap="flat" cmpd="sng">
                      <a:solidFill>
                        <a:srgbClr val="A1C448"/>
                      </a:solidFill>
                      <a:prstDash val="solid"/>
                      <a:round/>
                      <a:headEnd type="none" w="sm" len="sm"/>
                      <a:tailEnd type="none" w="sm" len="sm"/>
                    </a:lnT>
                    <a:lnB w="9525" cap="flat" cmpd="sng">
                      <a:solidFill>
                        <a:srgbClr val="A1C448"/>
                      </a:solidFill>
                      <a:prstDash val="solid"/>
                      <a:round/>
                      <a:headEnd type="none" w="sm" len="sm"/>
                      <a:tailEnd type="none" w="sm" len="sm"/>
                    </a:lnB>
                  </a:tcPr>
                </a:tc>
                <a:extLst>
                  <a:ext uri="{0D108BD9-81ED-4DB2-BD59-A6C34878D82A}">
                    <a16:rowId xmlns:a16="http://schemas.microsoft.com/office/drawing/2014/main" val="10007"/>
                  </a:ext>
                </a:extLst>
              </a:tr>
              <a:tr h="350500">
                <a:tc>
                  <a:txBody>
                    <a:bodyPr/>
                    <a:lstStyle/>
                    <a:p>
                      <a:pPr marL="0" lvl="0" indent="0" algn="ctr" rtl="0">
                        <a:spcBef>
                          <a:spcPts val="0"/>
                        </a:spcBef>
                        <a:spcAft>
                          <a:spcPts val="0"/>
                        </a:spcAft>
                        <a:buClr>
                          <a:schemeClr val="dk1"/>
                        </a:buClr>
                        <a:buSzPts val="1100"/>
                        <a:buFont typeface="Arial"/>
                        <a:buNone/>
                      </a:pPr>
                      <a:r>
                        <a:rPr lang="en" sz="1100">
                          <a:solidFill>
                            <a:srgbClr val="D24141"/>
                          </a:solidFill>
                          <a:latin typeface="Calibri"/>
                          <a:ea typeface="Calibri"/>
                          <a:cs typeface="Calibri"/>
                          <a:sym typeface="Calibri"/>
                        </a:rPr>
                        <a:t>Testing</a:t>
                      </a:r>
                      <a:r>
                        <a:rPr lang="en" sz="1100">
                          <a:solidFill>
                            <a:schemeClr val="dk1"/>
                          </a:solidFill>
                          <a:latin typeface="Calibri"/>
                          <a:ea typeface="Calibri"/>
                          <a:cs typeface="Calibri"/>
                          <a:sym typeface="Calibri"/>
                        </a:rPr>
                        <a:t> completed (RC: Pt. 1,2,3,5,10)</a:t>
                      </a:r>
                      <a:endParaRPr sz="1100">
                        <a:latin typeface="Calibri"/>
                        <a:ea typeface="Calibri"/>
                        <a:cs typeface="Calibri"/>
                        <a:sym typeface="Calibri"/>
                      </a:endParaRPr>
                    </a:p>
                  </a:txBody>
                  <a:tcPr marL="91425" marR="91425" marT="91425" marB="91425">
                    <a:lnL w="9525" cap="flat" cmpd="sng">
                      <a:solidFill>
                        <a:srgbClr val="A1C448"/>
                      </a:solidFill>
                      <a:prstDash val="solid"/>
                      <a:round/>
                      <a:headEnd type="none" w="sm" len="sm"/>
                      <a:tailEnd type="none" w="sm" len="sm"/>
                    </a:lnL>
                    <a:lnR w="9525" cap="flat" cmpd="sng">
                      <a:solidFill>
                        <a:srgbClr val="A1C448"/>
                      </a:solidFill>
                      <a:prstDash val="solid"/>
                      <a:round/>
                      <a:headEnd type="none" w="sm" len="sm"/>
                      <a:tailEnd type="none" w="sm" len="sm"/>
                    </a:lnR>
                    <a:lnT w="9525" cap="flat" cmpd="sng">
                      <a:solidFill>
                        <a:srgbClr val="A1C448"/>
                      </a:solidFill>
                      <a:prstDash val="solid"/>
                      <a:round/>
                      <a:headEnd type="none" w="sm" len="sm"/>
                      <a:tailEnd type="none" w="sm" len="sm"/>
                    </a:lnT>
                    <a:lnB w="9525" cap="flat" cmpd="sng">
                      <a:solidFill>
                        <a:srgbClr val="A1C448"/>
                      </a:solidFill>
                      <a:prstDash val="solid"/>
                      <a:round/>
                      <a:headEnd type="none" w="sm" len="sm"/>
                      <a:tailEnd type="none" w="sm" len="sm"/>
                    </a:lnB>
                  </a:tcPr>
                </a:tc>
                <a:extLst>
                  <a:ext uri="{0D108BD9-81ED-4DB2-BD59-A6C34878D82A}">
                    <a16:rowId xmlns:a16="http://schemas.microsoft.com/office/drawing/2014/main" val="10008"/>
                  </a:ext>
                </a:extLst>
              </a:tr>
              <a:tr h="324475">
                <a:tc>
                  <a:txBody>
                    <a:bodyPr/>
                    <a:lstStyle/>
                    <a:p>
                      <a:pPr marL="0" lvl="0" indent="0" algn="ctr" rtl="0">
                        <a:spcBef>
                          <a:spcPts val="0"/>
                        </a:spcBef>
                        <a:spcAft>
                          <a:spcPts val="0"/>
                        </a:spcAft>
                        <a:buClr>
                          <a:schemeClr val="dk1"/>
                        </a:buClr>
                        <a:buSzPts val="1100"/>
                        <a:buFont typeface="Arial"/>
                        <a:buNone/>
                      </a:pPr>
                      <a:r>
                        <a:rPr lang="en" sz="1100">
                          <a:solidFill>
                            <a:schemeClr val="dk1"/>
                          </a:solidFill>
                          <a:latin typeface="Calibri"/>
                          <a:ea typeface="Calibri"/>
                          <a:cs typeface="Calibri"/>
                          <a:sym typeface="Calibri"/>
                        </a:rPr>
                        <a:t>     Release </a:t>
                      </a:r>
                      <a:r>
                        <a:rPr lang="en" sz="1100">
                          <a:solidFill>
                            <a:srgbClr val="D24141"/>
                          </a:solidFill>
                          <a:latin typeface="Calibri"/>
                          <a:ea typeface="Calibri"/>
                          <a:cs typeface="Calibri"/>
                          <a:sym typeface="Calibri"/>
                        </a:rPr>
                        <a:t>communications</a:t>
                      </a:r>
                      <a:r>
                        <a:rPr lang="en" sz="1100">
                          <a:solidFill>
                            <a:schemeClr val="dk1"/>
                          </a:solidFill>
                          <a:latin typeface="Calibri"/>
                          <a:ea typeface="Calibri"/>
                          <a:cs typeface="Calibri"/>
                          <a:sym typeface="Calibri"/>
                        </a:rPr>
                        <a:t> sent to Employees (RC : Pt. 12)</a:t>
                      </a:r>
                      <a:endParaRPr sz="1100">
                        <a:latin typeface="Calibri"/>
                        <a:ea typeface="Calibri"/>
                        <a:cs typeface="Calibri"/>
                        <a:sym typeface="Calibri"/>
                      </a:endParaRPr>
                    </a:p>
                  </a:txBody>
                  <a:tcPr marL="91425" marR="91425" marT="91425" marB="91425">
                    <a:lnL w="9525" cap="flat" cmpd="sng">
                      <a:solidFill>
                        <a:srgbClr val="A1C448"/>
                      </a:solidFill>
                      <a:prstDash val="solid"/>
                      <a:round/>
                      <a:headEnd type="none" w="sm" len="sm"/>
                      <a:tailEnd type="none" w="sm" len="sm"/>
                    </a:lnL>
                    <a:lnR w="9525" cap="flat" cmpd="sng">
                      <a:solidFill>
                        <a:srgbClr val="A1C448"/>
                      </a:solidFill>
                      <a:prstDash val="solid"/>
                      <a:round/>
                      <a:headEnd type="none" w="sm" len="sm"/>
                      <a:tailEnd type="none" w="sm" len="sm"/>
                    </a:lnR>
                    <a:lnT w="9525" cap="flat" cmpd="sng">
                      <a:solidFill>
                        <a:srgbClr val="A1C448"/>
                      </a:solidFill>
                      <a:prstDash val="solid"/>
                      <a:round/>
                      <a:headEnd type="none" w="sm" len="sm"/>
                      <a:tailEnd type="none" w="sm" len="sm"/>
                    </a:lnT>
                    <a:lnB w="9525" cap="flat" cmpd="sng">
                      <a:solidFill>
                        <a:srgbClr val="A1C448"/>
                      </a:solidFill>
                      <a:prstDash val="solid"/>
                      <a:round/>
                      <a:headEnd type="none" w="sm" len="sm"/>
                      <a:tailEnd type="none" w="sm" len="sm"/>
                    </a:lnB>
                  </a:tcPr>
                </a:tc>
                <a:extLst>
                  <a:ext uri="{0D108BD9-81ED-4DB2-BD59-A6C34878D82A}">
                    <a16:rowId xmlns:a16="http://schemas.microsoft.com/office/drawing/2014/main" val="10009"/>
                  </a:ext>
                </a:extLst>
              </a:tr>
              <a:tr h="350500">
                <a:tc>
                  <a:txBody>
                    <a:bodyPr/>
                    <a:lstStyle/>
                    <a:p>
                      <a:pPr marL="0" lvl="0" indent="0" algn="ctr" rtl="0">
                        <a:spcBef>
                          <a:spcPts val="0"/>
                        </a:spcBef>
                        <a:spcAft>
                          <a:spcPts val="0"/>
                        </a:spcAft>
                        <a:buClr>
                          <a:schemeClr val="dk1"/>
                        </a:buClr>
                        <a:buSzPts val="1100"/>
                        <a:buFont typeface="Arial"/>
                        <a:buNone/>
                      </a:pPr>
                      <a:r>
                        <a:rPr lang="en" sz="1100">
                          <a:solidFill>
                            <a:schemeClr val="dk1"/>
                          </a:solidFill>
                          <a:latin typeface="Calibri"/>
                          <a:ea typeface="Calibri"/>
                          <a:cs typeface="Calibri"/>
                          <a:sym typeface="Calibri"/>
                        </a:rPr>
                        <a:t>Stakeholders </a:t>
                      </a:r>
                      <a:r>
                        <a:rPr lang="en" sz="1100">
                          <a:solidFill>
                            <a:srgbClr val="D24141"/>
                          </a:solidFill>
                          <a:latin typeface="Calibri"/>
                          <a:ea typeface="Calibri"/>
                          <a:cs typeface="Calibri"/>
                          <a:sym typeface="Calibri"/>
                        </a:rPr>
                        <a:t>sign off</a:t>
                      </a:r>
                      <a:r>
                        <a:rPr lang="en" sz="1100">
                          <a:solidFill>
                            <a:schemeClr val="dk1"/>
                          </a:solidFill>
                          <a:latin typeface="Calibri"/>
                          <a:ea typeface="Calibri"/>
                          <a:cs typeface="Calibri"/>
                          <a:sym typeface="Calibri"/>
                        </a:rPr>
                        <a:t> the release (RC: Pt. 6,7)</a:t>
                      </a:r>
                      <a:endParaRPr sz="1100">
                        <a:latin typeface="Calibri"/>
                        <a:ea typeface="Calibri"/>
                        <a:cs typeface="Calibri"/>
                        <a:sym typeface="Calibri"/>
                      </a:endParaRPr>
                    </a:p>
                  </a:txBody>
                  <a:tcPr marL="91425" marR="91425" marT="91425" marB="91425">
                    <a:lnL w="9525" cap="flat" cmpd="sng">
                      <a:solidFill>
                        <a:srgbClr val="A1C448"/>
                      </a:solidFill>
                      <a:prstDash val="solid"/>
                      <a:round/>
                      <a:headEnd type="none" w="sm" len="sm"/>
                      <a:tailEnd type="none" w="sm" len="sm"/>
                    </a:lnL>
                    <a:lnR w="9525" cap="flat" cmpd="sng">
                      <a:solidFill>
                        <a:srgbClr val="A1C448"/>
                      </a:solidFill>
                      <a:prstDash val="solid"/>
                      <a:round/>
                      <a:headEnd type="none" w="sm" len="sm"/>
                      <a:tailEnd type="none" w="sm" len="sm"/>
                    </a:lnR>
                    <a:lnT w="9525" cap="flat" cmpd="sng">
                      <a:solidFill>
                        <a:srgbClr val="A1C448"/>
                      </a:solidFill>
                      <a:prstDash val="solid"/>
                      <a:round/>
                      <a:headEnd type="none" w="sm" len="sm"/>
                      <a:tailEnd type="none" w="sm" len="sm"/>
                    </a:lnT>
                    <a:lnB w="9525" cap="flat" cmpd="sng">
                      <a:solidFill>
                        <a:srgbClr val="A1C448"/>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
        <p:nvSpPr>
          <p:cNvPr id="1088" name="Google Shape;1088;p66"/>
          <p:cNvSpPr txBox="1"/>
          <p:nvPr/>
        </p:nvSpPr>
        <p:spPr>
          <a:xfrm>
            <a:off x="250725" y="899500"/>
            <a:ext cx="3652800" cy="3503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365760" lvl="0" indent="-207009" algn="l" rtl="0">
              <a:spcBef>
                <a:spcPts val="0"/>
              </a:spcBef>
              <a:spcAft>
                <a:spcPts val="0"/>
              </a:spcAft>
              <a:buSzPts val="1100"/>
              <a:buFont typeface="Calibri"/>
              <a:buAutoNum type="arabicPeriod"/>
            </a:pPr>
            <a:r>
              <a:rPr lang="en" sz="1100">
                <a:latin typeface="Calibri"/>
                <a:ea typeface="Calibri"/>
                <a:cs typeface="Calibri"/>
                <a:sym typeface="Calibri"/>
              </a:rPr>
              <a:t>100% of functional test cases have passed</a:t>
            </a:r>
            <a:r>
              <a:rPr lang="en" sz="1100" baseline="30000">
                <a:latin typeface="Calibri"/>
                <a:ea typeface="Calibri"/>
                <a:cs typeface="Calibri"/>
                <a:sym typeface="Calibri"/>
              </a:rPr>
              <a:t>[1]</a:t>
            </a:r>
            <a:endParaRPr sz="1100" baseline="30000">
              <a:latin typeface="Calibri"/>
              <a:ea typeface="Calibri"/>
              <a:cs typeface="Calibri"/>
              <a:sym typeface="Calibri"/>
            </a:endParaRPr>
          </a:p>
          <a:p>
            <a:pPr marL="365760" lvl="0" indent="-207009" algn="l" rtl="0">
              <a:spcBef>
                <a:spcPts val="0"/>
              </a:spcBef>
              <a:spcAft>
                <a:spcPts val="0"/>
              </a:spcAft>
              <a:buSzPts val="1100"/>
              <a:buFont typeface="Calibri"/>
              <a:buAutoNum type="arabicPeriod"/>
            </a:pPr>
            <a:r>
              <a:rPr lang="en" sz="1100">
                <a:latin typeface="Calibri"/>
                <a:ea typeface="Calibri"/>
                <a:cs typeface="Calibri"/>
                <a:sym typeface="Calibri"/>
              </a:rPr>
              <a:t>95% of the non-functional test cases have passed</a:t>
            </a:r>
            <a:r>
              <a:rPr lang="en" sz="1100" baseline="30000">
                <a:solidFill>
                  <a:schemeClr val="dk1"/>
                </a:solidFill>
                <a:latin typeface="Calibri"/>
                <a:ea typeface="Calibri"/>
                <a:cs typeface="Calibri"/>
                <a:sym typeface="Calibri"/>
              </a:rPr>
              <a:t>[1]</a:t>
            </a:r>
            <a:endParaRPr sz="1100">
              <a:latin typeface="Calibri"/>
              <a:ea typeface="Calibri"/>
              <a:cs typeface="Calibri"/>
              <a:sym typeface="Calibri"/>
            </a:endParaRPr>
          </a:p>
          <a:p>
            <a:pPr marL="365760" lvl="0" indent="-207009" algn="l" rtl="0">
              <a:spcBef>
                <a:spcPts val="0"/>
              </a:spcBef>
              <a:spcAft>
                <a:spcPts val="0"/>
              </a:spcAft>
              <a:buSzPts val="1100"/>
              <a:buFont typeface="Calibri"/>
              <a:buAutoNum type="arabicPeriod"/>
            </a:pPr>
            <a:r>
              <a:rPr lang="en" sz="1100">
                <a:latin typeface="Calibri"/>
                <a:ea typeface="Calibri"/>
                <a:cs typeface="Calibri"/>
                <a:sym typeface="Calibri"/>
              </a:rPr>
              <a:t>No P0 and S0 bugs are outstanding</a:t>
            </a:r>
            <a:r>
              <a:rPr lang="en" sz="1100" baseline="30000">
                <a:solidFill>
                  <a:schemeClr val="dk1"/>
                </a:solidFill>
                <a:latin typeface="Calibri"/>
                <a:ea typeface="Calibri"/>
                <a:cs typeface="Calibri"/>
                <a:sym typeface="Calibri"/>
              </a:rPr>
              <a:t>[2]</a:t>
            </a:r>
            <a:endParaRPr sz="1100">
              <a:latin typeface="Calibri"/>
              <a:ea typeface="Calibri"/>
              <a:cs typeface="Calibri"/>
              <a:sym typeface="Calibri"/>
            </a:endParaRPr>
          </a:p>
          <a:p>
            <a:pPr marL="365760" lvl="0" indent="-207009" algn="l" rtl="0">
              <a:spcBef>
                <a:spcPts val="0"/>
              </a:spcBef>
              <a:spcAft>
                <a:spcPts val="0"/>
              </a:spcAft>
              <a:buSzPts val="1100"/>
              <a:buFont typeface="Calibri"/>
              <a:buAutoNum type="arabicPeriod"/>
            </a:pPr>
            <a:r>
              <a:rPr lang="en" sz="1100">
                <a:latin typeface="Calibri"/>
                <a:ea typeface="Calibri"/>
                <a:cs typeface="Calibri"/>
                <a:sym typeface="Calibri"/>
              </a:rPr>
              <a:t>All planned user stories have been done as per the acceptance criteria</a:t>
            </a:r>
            <a:r>
              <a:rPr lang="en" sz="1100" baseline="30000">
                <a:solidFill>
                  <a:schemeClr val="dk1"/>
                </a:solidFill>
                <a:latin typeface="Calibri"/>
                <a:ea typeface="Calibri"/>
                <a:cs typeface="Calibri"/>
                <a:sym typeface="Calibri"/>
              </a:rPr>
              <a:t>[2]</a:t>
            </a:r>
            <a:endParaRPr sz="1100">
              <a:latin typeface="Calibri"/>
              <a:ea typeface="Calibri"/>
              <a:cs typeface="Calibri"/>
              <a:sym typeface="Calibri"/>
            </a:endParaRPr>
          </a:p>
          <a:p>
            <a:pPr marL="365760" lvl="0" indent="-207009" algn="l" rtl="0">
              <a:spcBef>
                <a:spcPts val="0"/>
              </a:spcBef>
              <a:spcAft>
                <a:spcPts val="0"/>
              </a:spcAft>
              <a:buSzPts val="1100"/>
              <a:buFont typeface="Calibri"/>
              <a:buAutoNum type="arabicPeriod"/>
            </a:pPr>
            <a:r>
              <a:rPr lang="en" sz="1100">
                <a:latin typeface="Calibri"/>
                <a:ea typeface="Calibri"/>
                <a:cs typeface="Calibri"/>
                <a:sym typeface="Calibri"/>
              </a:rPr>
              <a:t>Load tolerance of the application after migration to MySQL is 1 sec.</a:t>
            </a:r>
            <a:r>
              <a:rPr lang="en" sz="1100" baseline="30000">
                <a:latin typeface="Calibri"/>
                <a:ea typeface="Calibri"/>
                <a:cs typeface="Calibri"/>
                <a:sym typeface="Calibri"/>
              </a:rPr>
              <a:t>[1]</a:t>
            </a:r>
            <a:endParaRPr sz="1100" baseline="30000">
              <a:latin typeface="Calibri"/>
              <a:ea typeface="Calibri"/>
              <a:cs typeface="Calibri"/>
              <a:sym typeface="Calibri"/>
            </a:endParaRPr>
          </a:p>
          <a:p>
            <a:pPr marL="365760" lvl="0" indent="-207009" algn="l" rtl="0">
              <a:spcBef>
                <a:spcPts val="0"/>
              </a:spcBef>
              <a:spcAft>
                <a:spcPts val="0"/>
              </a:spcAft>
              <a:buSzPts val="1100"/>
              <a:buFont typeface="Calibri"/>
              <a:buAutoNum type="arabicPeriod"/>
            </a:pPr>
            <a:r>
              <a:rPr lang="en" sz="1100">
                <a:latin typeface="Calibri"/>
                <a:ea typeface="Calibri"/>
                <a:cs typeface="Calibri"/>
                <a:sym typeface="Calibri"/>
              </a:rPr>
              <a:t>All technical documentation for user stories and training is completed</a:t>
            </a:r>
            <a:endParaRPr sz="1100">
              <a:latin typeface="Calibri"/>
              <a:ea typeface="Calibri"/>
              <a:cs typeface="Calibri"/>
              <a:sym typeface="Calibri"/>
            </a:endParaRPr>
          </a:p>
          <a:p>
            <a:pPr marL="365760" lvl="0" indent="-207009" algn="l" rtl="0">
              <a:spcBef>
                <a:spcPts val="0"/>
              </a:spcBef>
              <a:spcAft>
                <a:spcPts val="0"/>
              </a:spcAft>
              <a:buSzPts val="1100"/>
              <a:buFont typeface="Calibri"/>
              <a:buAutoNum type="arabicPeriod"/>
            </a:pPr>
            <a:r>
              <a:rPr lang="en" sz="1100">
                <a:latin typeface="Calibri"/>
                <a:ea typeface="Calibri"/>
                <a:cs typeface="Calibri"/>
                <a:sym typeface="Calibri"/>
              </a:rPr>
              <a:t>Release notes are defined and documented</a:t>
            </a:r>
            <a:endParaRPr sz="1100">
              <a:latin typeface="Calibri"/>
              <a:ea typeface="Calibri"/>
              <a:cs typeface="Calibri"/>
              <a:sym typeface="Calibri"/>
            </a:endParaRPr>
          </a:p>
          <a:p>
            <a:pPr marL="365760" lvl="0" indent="-207009" algn="l" rtl="0">
              <a:spcBef>
                <a:spcPts val="0"/>
              </a:spcBef>
              <a:spcAft>
                <a:spcPts val="0"/>
              </a:spcAft>
              <a:buSzPts val="1100"/>
              <a:buFont typeface="Calibri"/>
              <a:buAutoNum type="arabicPeriod"/>
            </a:pPr>
            <a:r>
              <a:rPr lang="en" sz="1100">
                <a:latin typeface="Calibri"/>
                <a:ea typeface="Calibri"/>
                <a:cs typeface="Calibri"/>
                <a:sym typeface="Calibri"/>
              </a:rPr>
              <a:t>3 days before release no new bugs will be fixed in the release.</a:t>
            </a:r>
            <a:r>
              <a:rPr lang="en" sz="1100" baseline="30000">
                <a:latin typeface="Calibri"/>
                <a:ea typeface="Calibri"/>
                <a:cs typeface="Calibri"/>
                <a:sym typeface="Calibri"/>
              </a:rPr>
              <a:t>[2]</a:t>
            </a:r>
            <a:endParaRPr sz="1100" baseline="30000">
              <a:latin typeface="Calibri"/>
              <a:ea typeface="Calibri"/>
              <a:cs typeface="Calibri"/>
              <a:sym typeface="Calibri"/>
            </a:endParaRPr>
          </a:p>
          <a:p>
            <a:pPr marL="365760" lvl="0" indent="-207009" algn="l" rtl="0">
              <a:spcBef>
                <a:spcPts val="0"/>
              </a:spcBef>
              <a:spcAft>
                <a:spcPts val="0"/>
              </a:spcAft>
              <a:buSzPts val="1100"/>
              <a:buFont typeface="Calibri"/>
              <a:buAutoNum type="arabicPeriod"/>
            </a:pPr>
            <a:r>
              <a:rPr lang="en" sz="1100">
                <a:latin typeface="Calibri"/>
                <a:ea typeface="Calibri"/>
                <a:cs typeface="Calibri"/>
                <a:sym typeface="Calibri"/>
              </a:rPr>
              <a:t>Code coverage percentage for release features is 50%</a:t>
            </a:r>
            <a:endParaRPr sz="1100">
              <a:latin typeface="Calibri"/>
              <a:ea typeface="Calibri"/>
              <a:cs typeface="Calibri"/>
              <a:sym typeface="Calibri"/>
            </a:endParaRPr>
          </a:p>
          <a:p>
            <a:pPr marL="365760" marR="0" lvl="0" indent="-207009" algn="l" rtl="0">
              <a:lnSpc>
                <a:spcPct val="115000"/>
              </a:lnSpc>
              <a:spcBef>
                <a:spcPts val="0"/>
              </a:spcBef>
              <a:spcAft>
                <a:spcPts val="0"/>
              </a:spcAft>
              <a:buSzPts val="1100"/>
              <a:buFont typeface="Calibri"/>
              <a:buAutoNum type="arabicPeriod"/>
            </a:pPr>
            <a:r>
              <a:rPr lang="en" sz="1100">
                <a:latin typeface="Calibri"/>
                <a:ea typeface="Calibri"/>
                <a:cs typeface="Calibri"/>
                <a:sym typeface="Calibri"/>
              </a:rPr>
              <a:t>100% of acceptance test cases have passed.</a:t>
            </a:r>
            <a:r>
              <a:rPr lang="en" sz="1100" baseline="30000">
                <a:latin typeface="Calibri"/>
                <a:ea typeface="Calibri"/>
                <a:cs typeface="Calibri"/>
                <a:sym typeface="Calibri"/>
              </a:rPr>
              <a:t>[2]</a:t>
            </a:r>
            <a:endParaRPr sz="1100" baseline="30000">
              <a:latin typeface="Calibri"/>
              <a:ea typeface="Calibri"/>
              <a:cs typeface="Calibri"/>
              <a:sym typeface="Calibri"/>
            </a:endParaRPr>
          </a:p>
          <a:p>
            <a:pPr marL="365760" marR="0" lvl="0" indent="-207009" algn="l" rtl="0">
              <a:lnSpc>
                <a:spcPct val="115000"/>
              </a:lnSpc>
              <a:spcBef>
                <a:spcPts val="0"/>
              </a:spcBef>
              <a:spcAft>
                <a:spcPts val="0"/>
              </a:spcAft>
              <a:buSzPts val="1100"/>
              <a:buFont typeface="Calibri"/>
              <a:buAutoNum type="arabicPeriod"/>
            </a:pPr>
            <a:r>
              <a:rPr lang="en" sz="1100">
                <a:latin typeface="Calibri"/>
                <a:ea typeface="Calibri"/>
                <a:cs typeface="Calibri"/>
                <a:sym typeface="Calibri"/>
              </a:rPr>
              <a:t>Release checklist is available</a:t>
            </a:r>
            <a:endParaRPr sz="1100">
              <a:latin typeface="Calibri"/>
              <a:ea typeface="Calibri"/>
              <a:cs typeface="Calibri"/>
              <a:sym typeface="Calibri"/>
            </a:endParaRPr>
          </a:p>
          <a:p>
            <a:pPr marL="365760" marR="0" lvl="0" indent="-207009" algn="l" rtl="0">
              <a:lnSpc>
                <a:spcPct val="115000"/>
              </a:lnSpc>
              <a:spcBef>
                <a:spcPts val="0"/>
              </a:spcBef>
              <a:spcAft>
                <a:spcPts val="0"/>
              </a:spcAft>
              <a:buSzPts val="1100"/>
              <a:buFont typeface="Calibri"/>
              <a:buAutoNum type="arabicPeriod"/>
            </a:pPr>
            <a:r>
              <a:rPr lang="en" sz="1100">
                <a:latin typeface="Calibri"/>
                <a:ea typeface="Calibri"/>
                <a:cs typeface="Calibri"/>
                <a:sym typeface="Calibri"/>
              </a:rPr>
              <a:t>All relevant users have been notified about the release</a:t>
            </a:r>
            <a:endParaRPr sz="1100">
              <a:latin typeface="Calibri"/>
              <a:ea typeface="Calibri"/>
              <a:cs typeface="Calibri"/>
              <a:sym typeface="Calibri"/>
            </a:endParaRPr>
          </a:p>
          <a:p>
            <a:pPr marL="365760" marR="0" lvl="0" indent="-207009" algn="l" rtl="0">
              <a:lnSpc>
                <a:spcPct val="115000"/>
              </a:lnSpc>
              <a:spcBef>
                <a:spcPts val="0"/>
              </a:spcBef>
              <a:spcAft>
                <a:spcPts val="0"/>
              </a:spcAft>
              <a:buSzPts val="1100"/>
              <a:buFont typeface="Calibri"/>
              <a:buAutoNum type="arabicPeriod"/>
            </a:pPr>
            <a:r>
              <a:rPr lang="en" sz="1100">
                <a:latin typeface="Calibri"/>
                <a:ea typeface="Calibri"/>
                <a:cs typeface="Calibri"/>
                <a:sym typeface="Calibri"/>
              </a:rPr>
              <a:t>Change management is complete</a:t>
            </a:r>
            <a:endParaRPr sz="1100">
              <a:latin typeface="Calibri"/>
              <a:ea typeface="Calibri"/>
              <a:cs typeface="Calibri"/>
              <a:sym typeface="Calibri"/>
            </a:endParaRPr>
          </a:p>
          <a:p>
            <a:pPr marL="0" lvl="0" indent="0" algn="l" rtl="0">
              <a:spcBef>
                <a:spcPts val="0"/>
              </a:spcBef>
              <a:spcAft>
                <a:spcPts val="0"/>
              </a:spcAft>
              <a:buNone/>
            </a:pPr>
            <a:endParaRPr sz="1100">
              <a:latin typeface="Calibri"/>
              <a:ea typeface="Calibri"/>
              <a:cs typeface="Calibri"/>
              <a:sym typeface="Calibri"/>
            </a:endParaRPr>
          </a:p>
        </p:txBody>
      </p:sp>
      <p:sp>
        <p:nvSpPr>
          <p:cNvPr id="1089" name="Google Shape;1089;p66"/>
          <p:cNvSpPr txBox="1"/>
          <p:nvPr/>
        </p:nvSpPr>
        <p:spPr>
          <a:xfrm>
            <a:off x="33900" y="4589400"/>
            <a:ext cx="3903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600">
                <a:latin typeface="Calibri"/>
                <a:ea typeface="Calibri"/>
                <a:cs typeface="Calibri"/>
                <a:sym typeface="Calibri"/>
              </a:rPr>
              <a:t>[1] Montvelisky, J. (2008) “Release Criteria” QABlog (</a:t>
            </a:r>
            <a:r>
              <a:rPr lang="en" sz="600" u="sng">
                <a:solidFill>
                  <a:srgbClr val="1155CC"/>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https://qablog.practitest.com/release-criteria-defining-up-front-when-the-product-will-be-ready-to-be-released/</a:t>
            </a:r>
            <a:r>
              <a:rPr lang="en" sz="600">
                <a:latin typeface="Calibri"/>
                <a:ea typeface="Calibri"/>
                <a:cs typeface="Calibri"/>
                <a:sym typeface="Calibri"/>
              </a:rPr>
              <a:t>)</a:t>
            </a:r>
            <a:endParaRPr sz="6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600">
                <a:latin typeface="Calibri"/>
                <a:ea typeface="Calibri"/>
                <a:cs typeface="Calibri"/>
                <a:sym typeface="Calibri"/>
              </a:rPr>
              <a:t>[2] Professor’s Notes (2022) MSIS2606 14-21 May 2022 RelBranchProjMgmt [Autosaved].pdf</a:t>
            </a:r>
            <a:endParaRPr sz="2300">
              <a:solidFill>
                <a:srgbClr val="FFFFFF"/>
              </a:solidFill>
            </a:endParaRPr>
          </a:p>
          <a:p>
            <a:pPr marL="0" lvl="0" indent="0" algn="l" rtl="0">
              <a:spcBef>
                <a:spcPts val="0"/>
              </a:spcBef>
              <a:spcAft>
                <a:spcPts val="0"/>
              </a:spcAft>
              <a:buNone/>
            </a:pPr>
            <a:endParaRPr sz="600">
              <a:latin typeface="Calibri"/>
              <a:ea typeface="Calibri"/>
              <a:cs typeface="Calibri"/>
              <a:sym typeface="Calibri"/>
            </a:endParaRPr>
          </a:p>
        </p:txBody>
      </p:sp>
      <p:sp>
        <p:nvSpPr>
          <p:cNvPr id="1090" name="Google Shape;1090;p66"/>
          <p:cNvSpPr txBox="1"/>
          <p:nvPr/>
        </p:nvSpPr>
        <p:spPr>
          <a:xfrm>
            <a:off x="7467500" y="4835700"/>
            <a:ext cx="15339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chemeClr val="dk1"/>
                </a:solidFill>
                <a:latin typeface="Calibri"/>
                <a:ea typeface="Calibri"/>
                <a:cs typeface="Calibri"/>
                <a:sym typeface="Calibri"/>
              </a:rPr>
              <a:t>RC: Release Checklist</a:t>
            </a:r>
            <a:endParaRPr sz="800">
              <a:solidFill>
                <a:schemeClr val="dk1"/>
              </a:solidFill>
              <a:latin typeface="Calibri"/>
              <a:ea typeface="Calibri"/>
              <a:cs typeface="Calibri"/>
              <a:sym typeface="Calibri"/>
            </a:endParaRPr>
          </a:p>
        </p:txBody>
      </p:sp>
      <p:sp>
        <p:nvSpPr>
          <p:cNvPr id="1091" name="Google Shape;1091;p66"/>
          <p:cNvSpPr txBox="1"/>
          <p:nvPr/>
        </p:nvSpPr>
        <p:spPr>
          <a:xfrm>
            <a:off x="-62450" y="-49725"/>
            <a:ext cx="885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Simple</a:t>
            </a:r>
            <a:endParaRPr sz="1000">
              <a:latin typeface="Oxygen Light"/>
              <a:ea typeface="Oxygen Light"/>
              <a:cs typeface="Oxygen Light"/>
              <a:sym typeface="Oxygen 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67"/>
          <p:cNvSpPr txBox="1"/>
          <p:nvPr/>
        </p:nvSpPr>
        <p:spPr>
          <a:xfrm>
            <a:off x="553900" y="146153"/>
            <a:ext cx="5403600" cy="606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rgbClr val="A1C448"/>
                </a:solidFill>
                <a:latin typeface="Abril Fatface"/>
                <a:ea typeface="Abril Fatface"/>
                <a:cs typeface="Abril Fatface"/>
                <a:sym typeface="Abril Fatface"/>
              </a:rPr>
              <a:t>Return on Investment(ROI)</a:t>
            </a:r>
            <a:endParaRPr sz="2400">
              <a:solidFill>
                <a:srgbClr val="A1C448"/>
              </a:solidFill>
              <a:latin typeface="Abril Fatface"/>
              <a:ea typeface="Abril Fatface"/>
              <a:cs typeface="Abril Fatface"/>
              <a:sym typeface="Abril Fatface"/>
            </a:endParaRPr>
          </a:p>
        </p:txBody>
      </p:sp>
      <p:cxnSp>
        <p:nvCxnSpPr>
          <p:cNvPr id="1097" name="Google Shape;1097;p67"/>
          <p:cNvCxnSpPr/>
          <p:nvPr/>
        </p:nvCxnSpPr>
        <p:spPr>
          <a:xfrm rot="10800000" flipH="1">
            <a:off x="4660300" y="540150"/>
            <a:ext cx="4368000" cy="7500"/>
          </a:xfrm>
          <a:prstGeom prst="straightConnector1">
            <a:avLst/>
          </a:prstGeom>
          <a:noFill/>
          <a:ln w="76200" cap="flat" cmpd="sng">
            <a:solidFill>
              <a:srgbClr val="A1C448"/>
            </a:solidFill>
            <a:prstDash val="solid"/>
            <a:round/>
            <a:headEnd type="none" w="med" len="med"/>
            <a:tailEnd type="none" w="med" len="med"/>
          </a:ln>
        </p:spPr>
      </p:cxnSp>
      <p:sp>
        <p:nvSpPr>
          <p:cNvPr id="1098" name="Google Shape;1098;p67"/>
          <p:cNvSpPr txBox="1"/>
          <p:nvPr/>
        </p:nvSpPr>
        <p:spPr>
          <a:xfrm>
            <a:off x="5567925" y="1008588"/>
            <a:ext cx="3460200" cy="190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alibri"/>
                <a:ea typeface="Calibri"/>
                <a:cs typeface="Calibri"/>
                <a:sym typeface="Calibri"/>
              </a:rPr>
              <a:t>    </a:t>
            </a:r>
            <a:r>
              <a:rPr lang="en">
                <a:solidFill>
                  <a:srgbClr val="000000"/>
                </a:solidFill>
                <a:latin typeface="Calibri"/>
                <a:ea typeface="Calibri"/>
                <a:cs typeface="Calibri"/>
                <a:sym typeface="Calibri"/>
              </a:rPr>
              <a:t>While the database transition is taking place HungryMile aims at increasing the revenue by </a:t>
            </a:r>
            <a:r>
              <a:rPr lang="en">
                <a:latin typeface="Calibri"/>
                <a:ea typeface="Calibri"/>
                <a:cs typeface="Calibri"/>
                <a:sym typeface="Calibri"/>
              </a:rPr>
              <a:t>0.5</a:t>
            </a:r>
            <a:r>
              <a:rPr lang="en">
                <a:solidFill>
                  <a:srgbClr val="000000"/>
                </a:solidFill>
                <a:latin typeface="Calibri"/>
                <a:ea typeface="Calibri"/>
                <a:cs typeface="Calibri"/>
                <a:sym typeface="Calibri"/>
              </a:rPr>
              <a:t>%</a:t>
            </a:r>
            <a:endParaRPr>
              <a:solidFill>
                <a:srgbClr val="000000"/>
              </a:solidFill>
              <a:latin typeface="Calibri"/>
              <a:ea typeface="Calibri"/>
              <a:cs typeface="Calibri"/>
              <a:sym typeface="Calibri"/>
            </a:endParaRPr>
          </a:p>
          <a:p>
            <a:pPr marL="0" lvl="0" indent="0" algn="ctr" rtl="0">
              <a:spcBef>
                <a:spcPts val="0"/>
              </a:spcBef>
              <a:spcAft>
                <a:spcPts val="0"/>
              </a:spcAft>
              <a:buNone/>
            </a:pPr>
            <a:endParaRPr>
              <a:latin typeface="Calibri"/>
              <a:ea typeface="Calibri"/>
              <a:cs typeface="Calibri"/>
              <a:sym typeface="Calibri"/>
            </a:endParaRPr>
          </a:p>
          <a:p>
            <a:pPr marL="0" lvl="0" indent="0" algn="ctr"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r>
              <a:rPr lang="en" sz="1300">
                <a:solidFill>
                  <a:schemeClr val="dk1"/>
                </a:solidFill>
                <a:latin typeface="Calibri"/>
                <a:ea typeface="Calibri"/>
                <a:cs typeface="Calibri"/>
                <a:sym typeface="Calibri"/>
              </a:rPr>
              <a:t>  </a:t>
            </a:r>
            <a:r>
              <a:rPr lang="en">
                <a:solidFill>
                  <a:schemeClr val="dk1"/>
                </a:solidFill>
                <a:latin typeface="Calibri"/>
                <a:ea typeface="Calibri"/>
                <a:cs typeface="Calibri"/>
                <a:sym typeface="Calibri"/>
              </a:rPr>
              <a:t>Once we completely move to MySQL, we    estimate an increase of 3% in the revenue</a:t>
            </a:r>
            <a:r>
              <a:rPr lang="en" sz="1100" baseline="30000">
                <a:solidFill>
                  <a:schemeClr val="dk1"/>
                </a:solidFill>
                <a:latin typeface="Calibri"/>
                <a:ea typeface="Calibri"/>
                <a:cs typeface="Calibri"/>
                <a:sym typeface="Calibri"/>
              </a:rPr>
              <a:t>[4]</a:t>
            </a:r>
            <a:r>
              <a:rPr lang="en">
                <a:solidFill>
                  <a:schemeClr val="dk1"/>
                </a:solidFill>
                <a:latin typeface="Calibri"/>
                <a:ea typeface="Calibri"/>
                <a:cs typeface="Calibri"/>
                <a:sym typeface="Calibri"/>
              </a:rPr>
              <a:t>.</a:t>
            </a:r>
            <a:endParaRPr>
              <a:solidFill>
                <a:schemeClr val="dk1"/>
              </a:solidFill>
              <a:latin typeface="Calibri"/>
              <a:ea typeface="Calibri"/>
              <a:cs typeface="Calibri"/>
              <a:sym typeface="Calibri"/>
            </a:endParaRPr>
          </a:p>
          <a:p>
            <a:pPr marL="0" lvl="0" indent="0" algn="l" rtl="0">
              <a:spcBef>
                <a:spcPts val="0"/>
              </a:spcBef>
              <a:spcAft>
                <a:spcPts val="0"/>
              </a:spcAft>
              <a:buNone/>
            </a:pPr>
            <a:endParaRPr>
              <a:solidFill>
                <a:schemeClr val="dk1"/>
              </a:solidFill>
              <a:latin typeface="Calibri"/>
              <a:ea typeface="Calibri"/>
              <a:cs typeface="Calibri"/>
              <a:sym typeface="Calibri"/>
            </a:endParaRPr>
          </a:p>
          <a:p>
            <a:pPr marL="0" lvl="0" indent="0" algn="l" rtl="0">
              <a:spcBef>
                <a:spcPts val="0"/>
              </a:spcBef>
              <a:spcAft>
                <a:spcPts val="0"/>
              </a:spcAft>
              <a:buNone/>
            </a:pPr>
            <a:endParaRPr>
              <a:solidFill>
                <a:schemeClr val="dk1"/>
              </a:solidFill>
              <a:latin typeface="Calibri"/>
              <a:ea typeface="Calibri"/>
              <a:cs typeface="Calibri"/>
              <a:sym typeface="Calibri"/>
            </a:endParaRPr>
          </a:p>
          <a:p>
            <a:pPr marL="0" lvl="0" indent="0" algn="l" rtl="0">
              <a:spcBef>
                <a:spcPts val="0"/>
              </a:spcBef>
              <a:spcAft>
                <a:spcPts val="0"/>
              </a:spcAft>
              <a:buNone/>
            </a:pPr>
            <a:endParaRPr>
              <a:solidFill>
                <a:schemeClr val="dk1"/>
              </a:solidFill>
              <a:latin typeface="Calibri"/>
              <a:ea typeface="Calibri"/>
              <a:cs typeface="Calibri"/>
              <a:sym typeface="Calibri"/>
            </a:endParaRPr>
          </a:p>
          <a:p>
            <a:pPr marL="0" lvl="0" indent="0" algn="l" rtl="0">
              <a:spcBef>
                <a:spcPts val="0"/>
              </a:spcBef>
              <a:spcAft>
                <a:spcPts val="0"/>
              </a:spcAft>
              <a:buNone/>
            </a:pPr>
            <a:r>
              <a:rPr lang="en">
                <a:solidFill>
                  <a:schemeClr val="dk1"/>
                </a:solidFill>
                <a:latin typeface="Calibri"/>
                <a:ea typeface="Calibri"/>
                <a:cs typeface="Calibri"/>
                <a:sym typeface="Calibri"/>
              </a:rPr>
              <a:t>  ROI is expected to increase by 93% from current to next year.</a:t>
            </a:r>
            <a:endParaRPr>
              <a:solidFill>
                <a:schemeClr val="dk1"/>
              </a:solidFill>
              <a:latin typeface="Calibri"/>
              <a:ea typeface="Calibri"/>
              <a:cs typeface="Calibri"/>
              <a:sym typeface="Calibri"/>
            </a:endParaRPr>
          </a:p>
          <a:p>
            <a:pPr marL="0" lvl="0" indent="0" algn="l" rtl="0">
              <a:spcBef>
                <a:spcPts val="0"/>
              </a:spcBef>
              <a:spcAft>
                <a:spcPts val="0"/>
              </a:spcAft>
              <a:buNone/>
            </a:pPr>
            <a:endParaRPr>
              <a:solidFill>
                <a:schemeClr val="dk1"/>
              </a:solidFill>
              <a:latin typeface="Calibri"/>
              <a:ea typeface="Calibri"/>
              <a:cs typeface="Calibri"/>
              <a:sym typeface="Calibri"/>
            </a:endParaRPr>
          </a:p>
          <a:p>
            <a:pPr marL="0" lvl="0" indent="0" algn="l" rtl="0">
              <a:spcBef>
                <a:spcPts val="0"/>
              </a:spcBef>
              <a:spcAft>
                <a:spcPts val="0"/>
              </a:spcAft>
              <a:buNone/>
            </a:pPr>
            <a:r>
              <a:rPr lang="en" b="1">
                <a:solidFill>
                  <a:schemeClr val="accent1"/>
                </a:solidFill>
                <a:latin typeface="Calibri"/>
                <a:ea typeface="Calibri"/>
                <a:cs typeface="Calibri"/>
                <a:sym typeface="Calibri"/>
              </a:rPr>
              <a:t>ROI = </a:t>
            </a:r>
            <a:r>
              <a:rPr lang="en" b="1" u="sng">
                <a:solidFill>
                  <a:schemeClr val="accent1"/>
                </a:solidFill>
                <a:latin typeface="Calibri"/>
                <a:ea typeface="Calibri"/>
                <a:cs typeface="Calibri"/>
                <a:sym typeface="Calibri"/>
              </a:rPr>
              <a:t>Expected Revenue - Total Cost</a:t>
            </a:r>
            <a:endParaRPr b="1">
              <a:solidFill>
                <a:schemeClr val="accent1"/>
              </a:solidFill>
              <a:latin typeface="Calibri"/>
              <a:ea typeface="Calibri"/>
              <a:cs typeface="Calibri"/>
              <a:sym typeface="Calibri"/>
            </a:endParaRPr>
          </a:p>
          <a:p>
            <a:pPr marL="914400" lvl="0" indent="457200" algn="l" rtl="0">
              <a:spcBef>
                <a:spcPts val="0"/>
              </a:spcBef>
              <a:spcAft>
                <a:spcPts val="0"/>
              </a:spcAft>
              <a:buNone/>
            </a:pPr>
            <a:r>
              <a:rPr lang="en" b="1">
                <a:solidFill>
                  <a:schemeClr val="accent1"/>
                </a:solidFill>
                <a:latin typeface="Calibri"/>
                <a:ea typeface="Calibri"/>
                <a:cs typeface="Calibri"/>
                <a:sym typeface="Calibri"/>
              </a:rPr>
              <a:t>Total Cost</a:t>
            </a:r>
            <a:endParaRPr b="1">
              <a:solidFill>
                <a:schemeClr val="accent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a:solidFill>
                <a:schemeClr val="dk1"/>
              </a:solidFill>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endParaRPr sz="1300">
              <a:solidFill>
                <a:schemeClr val="dk1"/>
              </a:solidFill>
              <a:latin typeface="Calibri"/>
              <a:ea typeface="Calibri"/>
              <a:cs typeface="Calibri"/>
              <a:sym typeface="Calibri"/>
            </a:endParaRPr>
          </a:p>
          <a:p>
            <a:pPr marL="0" lvl="0" indent="0" algn="ctr" rtl="0">
              <a:spcBef>
                <a:spcPts val="0"/>
              </a:spcBef>
              <a:spcAft>
                <a:spcPts val="0"/>
              </a:spcAft>
              <a:buNone/>
            </a:pPr>
            <a:endParaRPr>
              <a:latin typeface="Calibri"/>
              <a:ea typeface="Calibri"/>
              <a:cs typeface="Calibri"/>
              <a:sym typeface="Calibri"/>
            </a:endParaRPr>
          </a:p>
        </p:txBody>
      </p:sp>
      <p:sp>
        <p:nvSpPr>
          <p:cNvPr id="1099" name="Google Shape;1099;p67"/>
          <p:cNvSpPr/>
          <p:nvPr/>
        </p:nvSpPr>
        <p:spPr>
          <a:xfrm>
            <a:off x="5451825" y="2236626"/>
            <a:ext cx="202200" cy="179700"/>
          </a:xfrm>
          <a:prstGeom prst="rightArrow">
            <a:avLst>
              <a:gd name="adj1" fmla="val 50000"/>
              <a:gd name="adj2" fmla="val 50000"/>
            </a:avLst>
          </a:prstGeom>
          <a:solidFill>
            <a:srgbClr val="A1C4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1100" name="Google Shape;1100;p67"/>
          <p:cNvSpPr/>
          <p:nvPr/>
        </p:nvSpPr>
        <p:spPr>
          <a:xfrm>
            <a:off x="5451825" y="1135411"/>
            <a:ext cx="202200" cy="179700"/>
          </a:xfrm>
          <a:prstGeom prst="rightArrow">
            <a:avLst>
              <a:gd name="adj1" fmla="val 50000"/>
              <a:gd name="adj2" fmla="val 50000"/>
            </a:avLst>
          </a:prstGeom>
          <a:solidFill>
            <a:srgbClr val="A1C4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p>
        </p:txBody>
      </p:sp>
      <p:sp>
        <p:nvSpPr>
          <p:cNvPr id="1101" name="Google Shape;1101;p67"/>
          <p:cNvSpPr/>
          <p:nvPr/>
        </p:nvSpPr>
        <p:spPr>
          <a:xfrm>
            <a:off x="5466241" y="3260897"/>
            <a:ext cx="202200" cy="179700"/>
          </a:xfrm>
          <a:prstGeom prst="rightArrow">
            <a:avLst>
              <a:gd name="adj1" fmla="val 50000"/>
              <a:gd name="adj2" fmla="val 50000"/>
            </a:avLst>
          </a:prstGeom>
          <a:solidFill>
            <a:srgbClr val="A1C4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graphicFrame>
        <p:nvGraphicFramePr>
          <p:cNvPr id="1102" name="Google Shape;1102;p67"/>
          <p:cNvGraphicFramePr/>
          <p:nvPr/>
        </p:nvGraphicFramePr>
        <p:xfrm>
          <a:off x="241450" y="768002"/>
          <a:ext cx="3000000" cy="3000000"/>
        </p:xfrm>
        <a:graphic>
          <a:graphicData uri="http://schemas.openxmlformats.org/drawingml/2006/table">
            <a:tbl>
              <a:tblPr>
                <a:noFill/>
                <a:tableStyleId>{CDEAD7A0-B9C1-4A32-AF16-768B767F9DED}</a:tableStyleId>
              </a:tblPr>
              <a:tblGrid>
                <a:gridCol w="1683425">
                  <a:extLst>
                    <a:ext uri="{9D8B030D-6E8A-4147-A177-3AD203B41FA5}">
                      <a16:colId xmlns:a16="http://schemas.microsoft.com/office/drawing/2014/main" val="20000"/>
                    </a:ext>
                  </a:extLst>
                </a:gridCol>
                <a:gridCol w="1591325">
                  <a:extLst>
                    <a:ext uri="{9D8B030D-6E8A-4147-A177-3AD203B41FA5}">
                      <a16:colId xmlns:a16="http://schemas.microsoft.com/office/drawing/2014/main" val="20001"/>
                    </a:ext>
                  </a:extLst>
                </a:gridCol>
                <a:gridCol w="1631000">
                  <a:extLst>
                    <a:ext uri="{9D8B030D-6E8A-4147-A177-3AD203B41FA5}">
                      <a16:colId xmlns:a16="http://schemas.microsoft.com/office/drawing/2014/main" val="20002"/>
                    </a:ext>
                  </a:extLst>
                </a:gridCol>
              </a:tblGrid>
              <a:tr h="331600">
                <a:tc>
                  <a:txBody>
                    <a:bodyPr/>
                    <a:lstStyle/>
                    <a:p>
                      <a:pPr marL="0" lvl="0" indent="0" algn="ctr" rtl="0">
                        <a:spcBef>
                          <a:spcPts val="0"/>
                        </a:spcBef>
                        <a:spcAft>
                          <a:spcPts val="0"/>
                        </a:spcAft>
                        <a:buNone/>
                      </a:pPr>
                      <a:endParaRPr sz="1000" b="1">
                        <a:solidFill>
                          <a:srgbClr val="657C2B"/>
                        </a:solidFill>
                        <a:latin typeface="Oxygen"/>
                        <a:ea typeface="Oxygen"/>
                        <a:cs typeface="Oxygen"/>
                        <a:sym typeface="Oxygen"/>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rgbClr val="A1C448"/>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accent6"/>
                          </a:solidFill>
                          <a:latin typeface="Calibri"/>
                          <a:ea typeface="Calibri"/>
                          <a:cs typeface="Calibri"/>
                          <a:sym typeface="Calibri"/>
                        </a:rPr>
                        <a:t>FY 2022 (Current)</a:t>
                      </a:r>
                      <a:endParaRPr sz="1100">
                        <a:solidFill>
                          <a:schemeClr val="accent6"/>
                        </a:solidFill>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accent6"/>
                          </a:solidFill>
                          <a:latin typeface="Calibri"/>
                          <a:ea typeface="Calibri"/>
                          <a:cs typeface="Calibri"/>
                          <a:sym typeface="Calibri"/>
                        </a:rPr>
                        <a:t>FY 2023 (Next)</a:t>
                      </a:r>
                      <a:endParaRPr sz="1100">
                        <a:solidFill>
                          <a:schemeClr val="accent6"/>
                        </a:solidFill>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extLst>
                  <a:ext uri="{0D108BD9-81ED-4DB2-BD59-A6C34878D82A}">
                    <a16:rowId xmlns:a16="http://schemas.microsoft.com/office/drawing/2014/main" val="10000"/>
                  </a:ext>
                </a:extLst>
              </a:tr>
              <a:tr h="482325">
                <a:tc>
                  <a:txBody>
                    <a:bodyPr/>
                    <a:lstStyle/>
                    <a:p>
                      <a:pPr marL="0" lvl="0" indent="0" algn="ctr" rtl="0">
                        <a:spcBef>
                          <a:spcPts val="0"/>
                        </a:spcBef>
                        <a:spcAft>
                          <a:spcPts val="0"/>
                        </a:spcAft>
                        <a:buNone/>
                      </a:pPr>
                      <a:r>
                        <a:rPr lang="en" sz="1100">
                          <a:solidFill>
                            <a:srgbClr val="657C2B"/>
                          </a:solidFill>
                          <a:latin typeface="Calibri"/>
                          <a:ea typeface="Calibri"/>
                          <a:cs typeface="Calibri"/>
                          <a:sym typeface="Calibri"/>
                        </a:rPr>
                        <a:t>Office 365 Subscription </a:t>
                      </a:r>
                      <a:r>
                        <a:rPr lang="en" sz="1100" baseline="30000">
                          <a:solidFill>
                            <a:srgbClr val="657C2B"/>
                          </a:solidFill>
                          <a:latin typeface="Calibri"/>
                          <a:ea typeface="Calibri"/>
                          <a:cs typeface="Calibri"/>
                          <a:sym typeface="Calibri"/>
                        </a:rPr>
                        <a:t>[1]</a:t>
                      </a:r>
                      <a:endParaRPr sz="1100" baseline="30000">
                        <a:solidFill>
                          <a:srgbClr val="657C2B"/>
                        </a:solidFill>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1100">
                          <a:latin typeface="Calibri"/>
                          <a:ea typeface="Calibri"/>
                          <a:cs typeface="Calibri"/>
                          <a:sym typeface="Calibri"/>
                        </a:rPr>
                        <a:t>$7200</a:t>
                      </a:r>
                      <a:endParaRPr sz="1100">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1100">
                          <a:latin typeface="Calibri"/>
                          <a:ea typeface="Calibri"/>
                          <a:cs typeface="Calibri"/>
                          <a:sym typeface="Calibri"/>
                        </a:rPr>
                        <a:t>$7200</a:t>
                      </a:r>
                      <a:endParaRPr sz="1100">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extLst>
                  <a:ext uri="{0D108BD9-81ED-4DB2-BD59-A6C34878D82A}">
                    <a16:rowId xmlns:a16="http://schemas.microsoft.com/office/drawing/2014/main" val="10001"/>
                  </a:ext>
                </a:extLst>
              </a:tr>
              <a:tr h="331600">
                <a:tc>
                  <a:txBody>
                    <a:bodyPr/>
                    <a:lstStyle/>
                    <a:p>
                      <a:pPr marL="0" lvl="0" indent="0" algn="ctr" rtl="0">
                        <a:spcBef>
                          <a:spcPts val="0"/>
                        </a:spcBef>
                        <a:spcAft>
                          <a:spcPts val="0"/>
                        </a:spcAft>
                        <a:buNone/>
                      </a:pPr>
                      <a:r>
                        <a:rPr lang="en" sz="1100">
                          <a:solidFill>
                            <a:srgbClr val="657C2B"/>
                          </a:solidFill>
                          <a:latin typeface="Calibri"/>
                          <a:ea typeface="Calibri"/>
                          <a:cs typeface="Calibri"/>
                          <a:sym typeface="Calibri"/>
                        </a:rPr>
                        <a:t>Cloud hosting fee</a:t>
                      </a:r>
                      <a:r>
                        <a:rPr lang="en" sz="1100" baseline="30000">
                          <a:solidFill>
                            <a:srgbClr val="657C2B"/>
                          </a:solidFill>
                          <a:latin typeface="Calibri"/>
                          <a:ea typeface="Calibri"/>
                          <a:cs typeface="Calibri"/>
                          <a:sym typeface="Calibri"/>
                        </a:rPr>
                        <a:t>[2]</a:t>
                      </a:r>
                      <a:endParaRPr sz="1100" baseline="30000">
                        <a:solidFill>
                          <a:srgbClr val="657C2B"/>
                        </a:solidFill>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1100">
                          <a:latin typeface="Calibri"/>
                          <a:ea typeface="Calibri"/>
                          <a:cs typeface="Calibri"/>
                          <a:sym typeface="Calibri"/>
                        </a:rPr>
                        <a:t>$870</a:t>
                      </a:r>
                      <a:endParaRPr sz="1100">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1100">
                          <a:latin typeface="Calibri"/>
                          <a:ea typeface="Calibri"/>
                          <a:cs typeface="Calibri"/>
                          <a:sym typeface="Calibri"/>
                        </a:rPr>
                        <a:t>$925</a:t>
                      </a:r>
                      <a:endParaRPr sz="1100">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extLst>
                  <a:ext uri="{0D108BD9-81ED-4DB2-BD59-A6C34878D82A}">
                    <a16:rowId xmlns:a16="http://schemas.microsoft.com/office/drawing/2014/main" val="10002"/>
                  </a:ext>
                </a:extLst>
              </a:tr>
              <a:tr h="331600">
                <a:tc>
                  <a:txBody>
                    <a:bodyPr/>
                    <a:lstStyle/>
                    <a:p>
                      <a:pPr marL="0" lvl="0" indent="0" algn="ctr" rtl="0">
                        <a:spcBef>
                          <a:spcPts val="0"/>
                        </a:spcBef>
                        <a:spcAft>
                          <a:spcPts val="0"/>
                        </a:spcAft>
                        <a:buNone/>
                      </a:pPr>
                      <a:r>
                        <a:rPr lang="en" sz="1100">
                          <a:solidFill>
                            <a:schemeClr val="accent2"/>
                          </a:solidFill>
                          <a:latin typeface="Calibri"/>
                          <a:ea typeface="Calibri"/>
                          <a:cs typeface="Calibri"/>
                          <a:sym typeface="Calibri"/>
                        </a:rPr>
                        <a:t>Development fee</a:t>
                      </a:r>
                      <a:endParaRPr sz="1100">
                        <a:solidFill>
                          <a:schemeClr val="accent2"/>
                        </a:solidFill>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1100">
                          <a:latin typeface="Calibri"/>
                          <a:ea typeface="Calibri"/>
                          <a:cs typeface="Calibri"/>
                          <a:sym typeface="Calibri"/>
                        </a:rPr>
                        <a:t>$317,500</a:t>
                      </a:r>
                      <a:endParaRPr sz="1100">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1100">
                          <a:latin typeface="Calibri"/>
                          <a:ea typeface="Calibri"/>
                          <a:cs typeface="Calibri"/>
                          <a:sym typeface="Calibri"/>
                        </a:rPr>
                        <a:t>$0</a:t>
                      </a:r>
                      <a:endParaRPr sz="1100">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extLst>
                  <a:ext uri="{0D108BD9-81ED-4DB2-BD59-A6C34878D82A}">
                    <a16:rowId xmlns:a16="http://schemas.microsoft.com/office/drawing/2014/main" val="10003"/>
                  </a:ext>
                </a:extLst>
              </a:tr>
              <a:tr h="331600">
                <a:tc>
                  <a:txBody>
                    <a:bodyPr/>
                    <a:lstStyle/>
                    <a:p>
                      <a:pPr marL="0" lvl="0" indent="0" algn="ctr" rtl="0">
                        <a:spcBef>
                          <a:spcPts val="0"/>
                        </a:spcBef>
                        <a:spcAft>
                          <a:spcPts val="0"/>
                        </a:spcAft>
                        <a:buNone/>
                      </a:pPr>
                      <a:r>
                        <a:rPr lang="en" sz="1100">
                          <a:solidFill>
                            <a:srgbClr val="657C2B"/>
                          </a:solidFill>
                          <a:latin typeface="Calibri"/>
                          <a:ea typeface="Calibri"/>
                          <a:cs typeface="Calibri"/>
                          <a:sym typeface="Calibri"/>
                        </a:rPr>
                        <a:t>Maintenance fee</a:t>
                      </a:r>
                      <a:endParaRPr sz="1100">
                        <a:solidFill>
                          <a:srgbClr val="657C2B"/>
                        </a:solidFill>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chemeClr val="dk1"/>
                          </a:solidFill>
                          <a:latin typeface="Calibri"/>
                          <a:ea typeface="Calibri"/>
                          <a:cs typeface="Calibri"/>
                          <a:sym typeface="Calibri"/>
                        </a:rPr>
                        <a:t>$0</a:t>
                      </a:r>
                      <a:endParaRPr sz="1100">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chemeClr val="dk1"/>
                          </a:solidFill>
                          <a:latin typeface="Calibri"/>
                          <a:ea typeface="Calibri"/>
                          <a:cs typeface="Calibri"/>
                          <a:sym typeface="Calibri"/>
                        </a:rPr>
                        <a:t>$127,000</a:t>
                      </a:r>
                      <a:endParaRPr sz="1100">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extLst>
                  <a:ext uri="{0D108BD9-81ED-4DB2-BD59-A6C34878D82A}">
                    <a16:rowId xmlns:a16="http://schemas.microsoft.com/office/drawing/2014/main" val="10004"/>
                  </a:ext>
                </a:extLst>
              </a:tr>
              <a:tr h="331600">
                <a:tc>
                  <a:txBody>
                    <a:bodyPr/>
                    <a:lstStyle/>
                    <a:p>
                      <a:pPr marL="0" lvl="0" indent="0" algn="ctr" rtl="0">
                        <a:spcBef>
                          <a:spcPts val="0"/>
                        </a:spcBef>
                        <a:spcAft>
                          <a:spcPts val="0"/>
                        </a:spcAft>
                        <a:buNone/>
                      </a:pPr>
                      <a:r>
                        <a:rPr lang="en" sz="1100">
                          <a:solidFill>
                            <a:srgbClr val="657C2B"/>
                          </a:solidFill>
                          <a:latin typeface="Calibri"/>
                          <a:ea typeface="Calibri"/>
                          <a:cs typeface="Calibri"/>
                          <a:sym typeface="Calibri"/>
                        </a:rPr>
                        <a:t>Training</a:t>
                      </a:r>
                      <a:r>
                        <a:rPr lang="en" sz="1100" baseline="30000">
                          <a:solidFill>
                            <a:srgbClr val="657C2B"/>
                          </a:solidFill>
                          <a:latin typeface="Calibri"/>
                          <a:ea typeface="Calibri"/>
                          <a:cs typeface="Calibri"/>
                          <a:sym typeface="Calibri"/>
                        </a:rPr>
                        <a:t>[3]</a:t>
                      </a:r>
                      <a:endParaRPr sz="1100" baseline="30000">
                        <a:solidFill>
                          <a:srgbClr val="657C2B"/>
                        </a:solidFill>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chemeClr val="dk1"/>
                          </a:solidFill>
                          <a:latin typeface="Calibri"/>
                          <a:ea typeface="Calibri"/>
                          <a:cs typeface="Calibri"/>
                          <a:sym typeface="Calibri"/>
                        </a:rPr>
                        <a:t>$40,000</a:t>
                      </a:r>
                      <a:endParaRPr sz="1100" baseline="30000">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chemeClr val="dk1"/>
                          </a:solidFill>
                          <a:latin typeface="Calibri"/>
                          <a:ea typeface="Calibri"/>
                          <a:cs typeface="Calibri"/>
                          <a:sym typeface="Calibri"/>
                        </a:rPr>
                        <a:t>$40,000</a:t>
                      </a:r>
                      <a:endParaRPr sz="1100" baseline="30000">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D24141"/>
                      </a:solidFill>
                      <a:prstDash val="solid"/>
                      <a:round/>
                      <a:headEnd type="none" w="sm" len="sm"/>
                      <a:tailEnd type="none" w="sm" len="sm"/>
                    </a:lnB>
                  </a:tcPr>
                </a:tc>
                <a:extLst>
                  <a:ext uri="{0D108BD9-81ED-4DB2-BD59-A6C34878D82A}">
                    <a16:rowId xmlns:a16="http://schemas.microsoft.com/office/drawing/2014/main" val="10005"/>
                  </a:ext>
                </a:extLst>
              </a:tr>
              <a:tr h="331600">
                <a:tc>
                  <a:txBody>
                    <a:bodyPr/>
                    <a:lstStyle/>
                    <a:p>
                      <a:pPr marL="0" lvl="0" indent="0" algn="ctr" rtl="0">
                        <a:spcBef>
                          <a:spcPts val="0"/>
                        </a:spcBef>
                        <a:spcAft>
                          <a:spcPts val="0"/>
                        </a:spcAft>
                        <a:buNone/>
                      </a:pPr>
                      <a:r>
                        <a:rPr lang="en" sz="1100">
                          <a:solidFill>
                            <a:srgbClr val="657C2B"/>
                          </a:solidFill>
                          <a:latin typeface="Calibri"/>
                          <a:ea typeface="Calibri"/>
                          <a:cs typeface="Calibri"/>
                          <a:sym typeface="Calibri"/>
                        </a:rPr>
                        <a:t>Total Cost / Year</a:t>
                      </a:r>
                      <a:endParaRPr sz="1100">
                        <a:solidFill>
                          <a:srgbClr val="657C2B"/>
                        </a:solidFill>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1100">
                          <a:latin typeface="Calibri"/>
                          <a:ea typeface="Calibri"/>
                          <a:cs typeface="Calibri"/>
                          <a:sym typeface="Calibri"/>
                        </a:rPr>
                        <a:t>$365,570</a:t>
                      </a:r>
                      <a:endParaRPr sz="1100">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1100">
                          <a:latin typeface="Calibri"/>
                          <a:ea typeface="Calibri"/>
                          <a:cs typeface="Calibri"/>
                          <a:sym typeface="Calibri"/>
                        </a:rPr>
                        <a:t>$175,125</a:t>
                      </a:r>
                      <a:endParaRPr sz="1100">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D24141"/>
                      </a:solidFill>
                      <a:prstDash val="solid"/>
                      <a:round/>
                      <a:headEnd type="none" w="sm" len="sm"/>
                      <a:tailEnd type="none" w="sm" len="sm"/>
                    </a:lnT>
                    <a:lnB w="19050" cap="flat" cmpd="sng">
                      <a:solidFill>
                        <a:srgbClr val="A1C448"/>
                      </a:solidFill>
                      <a:prstDash val="solid"/>
                      <a:round/>
                      <a:headEnd type="none" w="sm" len="sm"/>
                      <a:tailEnd type="none" w="sm" len="sm"/>
                    </a:lnB>
                  </a:tcPr>
                </a:tc>
                <a:extLst>
                  <a:ext uri="{0D108BD9-81ED-4DB2-BD59-A6C34878D82A}">
                    <a16:rowId xmlns:a16="http://schemas.microsoft.com/office/drawing/2014/main" val="10006"/>
                  </a:ext>
                </a:extLst>
              </a:tr>
              <a:tr h="331600">
                <a:tc>
                  <a:txBody>
                    <a:bodyPr/>
                    <a:lstStyle/>
                    <a:p>
                      <a:pPr marL="0" lvl="0" indent="0" algn="ctr" rtl="0">
                        <a:spcBef>
                          <a:spcPts val="0"/>
                        </a:spcBef>
                        <a:spcAft>
                          <a:spcPts val="0"/>
                        </a:spcAft>
                        <a:buNone/>
                      </a:pPr>
                      <a:r>
                        <a:rPr lang="en" sz="1100">
                          <a:solidFill>
                            <a:srgbClr val="657C2B"/>
                          </a:solidFill>
                          <a:latin typeface="Calibri"/>
                          <a:ea typeface="Calibri"/>
                          <a:cs typeface="Calibri"/>
                          <a:sym typeface="Calibri"/>
                        </a:rPr>
                        <a:t>Expected Revenue*</a:t>
                      </a:r>
                      <a:endParaRPr sz="1100">
                        <a:solidFill>
                          <a:srgbClr val="657C2B"/>
                        </a:solidFill>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1100">
                          <a:latin typeface="Calibri"/>
                          <a:ea typeface="Calibri"/>
                          <a:cs typeface="Calibri"/>
                          <a:sym typeface="Calibri"/>
                        </a:rPr>
                        <a:t>$28,500</a:t>
                      </a:r>
                      <a:endParaRPr sz="1100">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chemeClr val="accent6"/>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100">
                          <a:solidFill>
                            <a:schemeClr val="dk1"/>
                          </a:solidFill>
                          <a:latin typeface="Calibri"/>
                          <a:ea typeface="Calibri"/>
                          <a:cs typeface="Calibri"/>
                          <a:sym typeface="Calibri"/>
                        </a:rPr>
                        <a:t>$177,000</a:t>
                      </a:r>
                      <a:r>
                        <a:rPr lang="en" sz="1100" baseline="30000">
                          <a:solidFill>
                            <a:schemeClr val="accent2"/>
                          </a:solidFill>
                          <a:latin typeface="Calibri"/>
                          <a:ea typeface="Calibri"/>
                          <a:cs typeface="Calibri"/>
                          <a:sym typeface="Calibri"/>
                        </a:rPr>
                        <a:t>[4]</a:t>
                      </a:r>
                      <a:endParaRPr sz="1100">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chemeClr val="accent6"/>
                      </a:solidFill>
                      <a:prstDash val="solid"/>
                      <a:round/>
                      <a:headEnd type="none" w="sm" len="sm"/>
                      <a:tailEnd type="none" w="sm" len="sm"/>
                    </a:lnB>
                  </a:tcPr>
                </a:tc>
                <a:extLst>
                  <a:ext uri="{0D108BD9-81ED-4DB2-BD59-A6C34878D82A}">
                    <a16:rowId xmlns:a16="http://schemas.microsoft.com/office/drawing/2014/main" val="10007"/>
                  </a:ext>
                </a:extLst>
              </a:tr>
              <a:tr h="331600">
                <a:tc>
                  <a:txBody>
                    <a:bodyPr/>
                    <a:lstStyle/>
                    <a:p>
                      <a:pPr marL="0" lvl="0" indent="0" algn="ctr" rtl="0">
                        <a:spcBef>
                          <a:spcPts val="0"/>
                        </a:spcBef>
                        <a:spcAft>
                          <a:spcPts val="0"/>
                        </a:spcAft>
                        <a:buNone/>
                      </a:pPr>
                      <a:r>
                        <a:rPr lang="en" sz="1100">
                          <a:solidFill>
                            <a:srgbClr val="657C2B"/>
                          </a:solidFill>
                          <a:latin typeface="Calibri"/>
                          <a:ea typeface="Calibri"/>
                          <a:cs typeface="Calibri"/>
                          <a:sym typeface="Calibri"/>
                        </a:rPr>
                        <a:t>Net Return</a:t>
                      </a:r>
                      <a:endParaRPr sz="1100">
                        <a:solidFill>
                          <a:srgbClr val="657C2B"/>
                        </a:solidFill>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1100">
                          <a:latin typeface="Calibri"/>
                          <a:ea typeface="Calibri"/>
                          <a:cs typeface="Calibri"/>
                          <a:sym typeface="Calibri"/>
                        </a:rPr>
                        <a:t>($</a:t>
                      </a:r>
                      <a:r>
                        <a:rPr lang="en" sz="1100">
                          <a:solidFill>
                            <a:schemeClr val="dk1"/>
                          </a:solidFill>
                          <a:latin typeface="Calibri"/>
                          <a:ea typeface="Calibri"/>
                          <a:cs typeface="Calibri"/>
                          <a:sym typeface="Calibri"/>
                        </a:rPr>
                        <a:t>337,070)</a:t>
                      </a:r>
                      <a:endParaRPr sz="1100">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1100">
                          <a:latin typeface="Calibri"/>
                          <a:ea typeface="Calibri"/>
                          <a:cs typeface="Calibri"/>
                          <a:sym typeface="Calibri"/>
                        </a:rPr>
                        <a:t>$1,875</a:t>
                      </a:r>
                      <a:r>
                        <a:rPr lang="en" sz="1100" baseline="30000">
                          <a:solidFill>
                            <a:schemeClr val="accent2"/>
                          </a:solidFill>
                          <a:latin typeface="Calibri"/>
                          <a:ea typeface="Calibri"/>
                          <a:cs typeface="Calibri"/>
                          <a:sym typeface="Calibri"/>
                        </a:rPr>
                        <a:t>[4]</a:t>
                      </a:r>
                      <a:endParaRPr sz="1100">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accent6"/>
                      </a:solidFill>
                      <a:prstDash val="solid"/>
                      <a:round/>
                      <a:headEnd type="none" w="sm" len="sm"/>
                      <a:tailEnd type="none" w="sm" len="sm"/>
                    </a:lnT>
                    <a:lnB w="19050" cap="flat" cmpd="sng">
                      <a:solidFill>
                        <a:srgbClr val="A1C448"/>
                      </a:solidFill>
                      <a:prstDash val="solid"/>
                      <a:round/>
                      <a:headEnd type="none" w="sm" len="sm"/>
                      <a:tailEnd type="none" w="sm" len="sm"/>
                    </a:lnB>
                  </a:tcPr>
                </a:tc>
                <a:extLst>
                  <a:ext uri="{0D108BD9-81ED-4DB2-BD59-A6C34878D82A}">
                    <a16:rowId xmlns:a16="http://schemas.microsoft.com/office/drawing/2014/main" val="10008"/>
                  </a:ext>
                </a:extLst>
              </a:tr>
              <a:tr h="331600">
                <a:tc>
                  <a:txBody>
                    <a:bodyPr/>
                    <a:lstStyle/>
                    <a:p>
                      <a:pPr marL="0" lvl="0" indent="0" algn="ctr" rtl="0">
                        <a:spcBef>
                          <a:spcPts val="0"/>
                        </a:spcBef>
                        <a:spcAft>
                          <a:spcPts val="0"/>
                        </a:spcAft>
                        <a:buNone/>
                      </a:pPr>
                      <a:r>
                        <a:rPr lang="en" sz="1100">
                          <a:solidFill>
                            <a:srgbClr val="657C2B"/>
                          </a:solidFill>
                          <a:latin typeface="Calibri"/>
                          <a:ea typeface="Calibri"/>
                          <a:cs typeface="Calibri"/>
                          <a:sym typeface="Calibri"/>
                        </a:rPr>
                        <a:t>Revenue</a:t>
                      </a:r>
                      <a:endParaRPr sz="1100">
                        <a:solidFill>
                          <a:srgbClr val="657C2B"/>
                        </a:solidFill>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1100">
                          <a:latin typeface="Calibri"/>
                          <a:ea typeface="Calibri"/>
                          <a:cs typeface="Calibri"/>
                          <a:sym typeface="Calibri"/>
                        </a:rPr>
                        <a:t>$5.9M</a:t>
                      </a:r>
                      <a:endParaRPr sz="1100">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1100">
                          <a:latin typeface="Calibri"/>
                          <a:ea typeface="Calibri"/>
                          <a:cs typeface="Calibri"/>
                          <a:sym typeface="Calibri"/>
                        </a:rPr>
                        <a:t>$6.3M</a:t>
                      </a:r>
                      <a:endParaRPr sz="1100">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extLst>
                  <a:ext uri="{0D108BD9-81ED-4DB2-BD59-A6C34878D82A}">
                    <a16:rowId xmlns:a16="http://schemas.microsoft.com/office/drawing/2014/main" val="10009"/>
                  </a:ext>
                </a:extLst>
              </a:tr>
              <a:tr h="331600">
                <a:tc>
                  <a:txBody>
                    <a:bodyPr/>
                    <a:lstStyle/>
                    <a:p>
                      <a:pPr marL="0" lvl="0" indent="0" algn="ctr" rtl="0">
                        <a:spcBef>
                          <a:spcPts val="0"/>
                        </a:spcBef>
                        <a:spcAft>
                          <a:spcPts val="0"/>
                        </a:spcAft>
                        <a:buNone/>
                      </a:pPr>
                      <a:r>
                        <a:rPr lang="en" sz="1100" b="1">
                          <a:solidFill>
                            <a:srgbClr val="657C2B"/>
                          </a:solidFill>
                          <a:latin typeface="Calibri"/>
                          <a:ea typeface="Calibri"/>
                          <a:cs typeface="Calibri"/>
                          <a:sym typeface="Calibri"/>
                        </a:rPr>
                        <a:t>ROI</a:t>
                      </a:r>
                      <a:endParaRPr sz="1100" b="1">
                        <a:solidFill>
                          <a:srgbClr val="657C2B"/>
                        </a:solidFill>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3810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1100">
                          <a:latin typeface="Calibri"/>
                          <a:ea typeface="Calibri"/>
                          <a:cs typeface="Calibri"/>
                          <a:sym typeface="Calibri"/>
                        </a:rPr>
                        <a:t>-92.20%</a:t>
                      </a:r>
                      <a:endParaRPr sz="1100">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3810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1100">
                          <a:latin typeface="Calibri"/>
                          <a:ea typeface="Calibri"/>
                          <a:cs typeface="Calibri"/>
                          <a:sym typeface="Calibri"/>
                        </a:rPr>
                        <a:t>1.07%</a:t>
                      </a:r>
                      <a:endParaRPr sz="1100">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38100" cap="flat" cmpd="sng">
                      <a:solidFill>
                        <a:srgbClr val="A1C448"/>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
        <p:nvSpPr>
          <p:cNvPr id="1103" name="Google Shape;1103;p67"/>
          <p:cNvSpPr txBox="1"/>
          <p:nvPr/>
        </p:nvSpPr>
        <p:spPr>
          <a:xfrm>
            <a:off x="5190200" y="4385350"/>
            <a:ext cx="3954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600">
                <a:solidFill>
                  <a:schemeClr val="dk1"/>
                </a:solidFill>
              </a:rPr>
              <a:t>[1] “Microsoft 365 for business”, Microsoft (</a:t>
            </a:r>
            <a:r>
              <a:rPr lang="en" sz="600" u="sng">
                <a:solidFill>
                  <a:srgbClr val="1155CC"/>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https://www.microsoft.com/en-us/microsoft-365/business?ms.officeurl=business%3fms.officeurl%3dbusiness&amp;rtc=1#coreui-heading-hiatrep</a:t>
            </a:r>
            <a:r>
              <a:rPr lang="en" sz="600">
                <a:solidFill>
                  <a:srgbClr val="080707"/>
                </a:solidFill>
                <a:latin typeface="Calibri"/>
                <a:ea typeface="Calibri"/>
                <a:cs typeface="Calibri"/>
                <a:sym typeface="Calibri"/>
              </a:rPr>
              <a:t>)</a:t>
            </a:r>
            <a:endParaRPr sz="600">
              <a:solidFill>
                <a:srgbClr val="080707"/>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600">
                <a:solidFill>
                  <a:srgbClr val="080707"/>
                </a:solidFill>
                <a:latin typeface="Calibri"/>
                <a:ea typeface="Calibri"/>
                <a:cs typeface="Calibri"/>
                <a:sym typeface="Calibri"/>
              </a:rPr>
              <a:t>[</a:t>
            </a:r>
            <a:r>
              <a:rPr lang="en" sz="600">
                <a:solidFill>
                  <a:schemeClr val="dk1"/>
                </a:solidFill>
                <a:latin typeface="Calibri"/>
                <a:ea typeface="Calibri"/>
                <a:cs typeface="Calibri"/>
                <a:sym typeface="Calibri"/>
              </a:rPr>
              <a:t>2] ”Google Cloud Pricing Calculator”, Google (</a:t>
            </a:r>
            <a:r>
              <a:rPr lang="en" sz="600" u="sng">
                <a:solidFill>
                  <a:srgbClr val="1155CC"/>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https://cloud.google.com/products/calculator#id=undefined</a:t>
            </a:r>
            <a:r>
              <a:rPr lang="en" sz="600">
                <a:solidFill>
                  <a:schemeClr val="dk1"/>
                </a:solidFill>
                <a:latin typeface="Calibri"/>
                <a:ea typeface="Calibri"/>
                <a:cs typeface="Calibri"/>
                <a:sym typeface="Calibri"/>
              </a:rPr>
              <a:t>)</a:t>
            </a:r>
            <a:endParaRPr sz="6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600">
                <a:solidFill>
                  <a:schemeClr val="dk1"/>
                </a:solidFill>
                <a:latin typeface="Calibri"/>
                <a:ea typeface="Calibri"/>
                <a:cs typeface="Calibri"/>
                <a:sym typeface="Calibri"/>
              </a:rPr>
              <a:t>[3] “Coursera for business”, Coursera (</a:t>
            </a:r>
            <a:r>
              <a:rPr lang="en" sz="600" u="sng">
                <a:solidFill>
                  <a:srgbClr val="1155CC"/>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https://www.coursera.org/business/compare-plans</a:t>
            </a:r>
            <a:r>
              <a:rPr lang="en" sz="600">
                <a:solidFill>
                  <a:schemeClr val="dk1"/>
                </a:solidFill>
                <a:latin typeface="Calibri"/>
                <a:ea typeface="Calibri"/>
                <a:cs typeface="Calibri"/>
                <a:sym typeface="Calibri"/>
              </a:rPr>
              <a:t>)</a:t>
            </a:r>
            <a:endParaRPr sz="6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600">
                <a:solidFill>
                  <a:schemeClr val="dk1"/>
                </a:solidFill>
                <a:latin typeface="Calibri"/>
                <a:ea typeface="Calibri"/>
                <a:cs typeface="Calibri"/>
                <a:sym typeface="Calibri"/>
              </a:rPr>
              <a:t>[4] User Story, Slides  24- 29</a:t>
            </a:r>
            <a:endParaRPr sz="600">
              <a:solidFill>
                <a:schemeClr val="dk1"/>
              </a:solidFill>
              <a:latin typeface="Calibri"/>
              <a:ea typeface="Calibri"/>
              <a:cs typeface="Calibri"/>
              <a:sym typeface="Calibri"/>
            </a:endParaRPr>
          </a:p>
        </p:txBody>
      </p:sp>
      <p:sp>
        <p:nvSpPr>
          <p:cNvPr id="1104" name="Google Shape;1104;p67"/>
          <p:cNvSpPr txBox="1"/>
          <p:nvPr/>
        </p:nvSpPr>
        <p:spPr>
          <a:xfrm>
            <a:off x="0" y="4774675"/>
            <a:ext cx="5492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chemeClr val="accent2"/>
                </a:solidFill>
                <a:latin typeface="Oxygen"/>
                <a:ea typeface="Oxygen"/>
                <a:cs typeface="Oxygen"/>
                <a:sym typeface="Oxygen"/>
              </a:rPr>
              <a:t>Development fee</a:t>
            </a:r>
            <a:r>
              <a:rPr lang="en" sz="800">
                <a:solidFill>
                  <a:schemeClr val="accent2"/>
                </a:solidFill>
                <a:latin typeface="Oxygen"/>
                <a:ea typeface="Oxygen"/>
                <a:cs typeface="Oxygen"/>
                <a:sym typeface="Oxygen"/>
              </a:rPr>
              <a:t> includes the salary of 5 people working on the project for 6 months including burden cost</a:t>
            </a:r>
            <a:endParaRPr sz="800">
              <a:solidFill>
                <a:schemeClr val="accent2"/>
              </a:solidFill>
              <a:latin typeface="Oxygen"/>
              <a:ea typeface="Oxygen"/>
              <a:cs typeface="Oxygen"/>
              <a:sym typeface="Oxygen"/>
            </a:endParaRPr>
          </a:p>
          <a:p>
            <a:pPr marL="0" lvl="0" indent="0" algn="l" rtl="0">
              <a:spcBef>
                <a:spcPts val="0"/>
              </a:spcBef>
              <a:spcAft>
                <a:spcPts val="0"/>
              </a:spcAft>
              <a:buNone/>
            </a:pPr>
            <a:r>
              <a:rPr lang="en" sz="800" b="1">
                <a:solidFill>
                  <a:schemeClr val="accent2"/>
                </a:solidFill>
                <a:latin typeface="Oxygen"/>
                <a:ea typeface="Oxygen"/>
                <a:cs typeface="Oxygen"/>
                <a:sym typeface="Oxygen"/>
              </a:rPr>
              <a:t>Maintenance fee </a:t>
            </a:r>
            <a:r>
              <a:rPr lang="en" sz="800">
                <a:solidFill>
                  <a:schemeClr val="accent2"/>
                </a:solidFill>
                <a:latin typeface="Oxygen"/>
                <a:ea typeface="Oxygen"/>
                <a:cs typeface="Oxygen"/>
                <a:sym typeface="Oxygen"/>
              </a:rPr>
              <a:t>includes the salary of 2 employees in ‘23 including burden cost.</a:t>
            </a:r>
            <a:endParaRPr sz="800">
              <a:solidFill>
                <a:schemeClr val="accent2"/>
              </a:solidFill>
              <a:latin typeface="Oxygen"/>
              <a:ea typeface="Oxygen"/>
              <a:cs typeface="Oxygen"/>
              <a:sym typeface="Oxygen"/>
            </a:endParaRPr>
          </a:p>
        </p:txBody>
      </p:sp>
      <p:sp>
        <p:nvSpPr>
          <p:cNvPr id="1105" name="Google Shape;1105;p67"/>
          <p:cNvSpPr txBox="1"/>
          <p:nvPr/>
        </p:nvSpPr>
        <p:spPr>
          <a:xfrm>
            <a:off x="89950" y="26475"/>
            <a:ext cx="885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Average</a:t>
            </a:r>
            <a:endParaRPr sz="1000">
              <a:latin typeface="Oxygen Light"/>
              <a:ea typeface="Oxygen Light"/>
              <a:cs typeface="Oxygen Light"/>
              <a:sym typeface="Oxygen 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pic>
        <p:nvPicPr>
          <p:cNvPr id="1110" name="Google Shape;1110;p68"/>
          <p:cNvPicPr preferRelativeResize="0"/>
          <p:nvPr/>
        </p:nvPicPr>
        <p:blipFill rotWithShape="1">
          <a:blip r:embed="rId3">
            <a:alphaModFix/>
          </a:blip>
          <a:srcRect l="910" t="-3929" r="-910" b="3929"/>
          <a:stretch/>
        </p:blipFill>
        <p:spPr>
          <a:xfrm rot="8100025">
            <a:off x="3334826" y="1470825"/>
            <a:ext cx="2536348" cy="2506984"/>
          </a:xfrm>
          <a:prstGeom prst="rect">
            <a:avLst/>
          </a:prstGeom>
          <a:noFill/>
          <a:ln>
            <a:noFill/>
          </a:ln>
        </p:spPr>
      </p:pic>
      <p:sp>
        <p:nvSpPr>
          <p:cNvPr id="1111" name="Google Shape;1111;p68"/>
          <p:cNvSpPr txBox="1"/>
          <p:nvPr/>
        </p:nvSpPr>
        <p:spPr>
          <a:xfrm>
            <a:off x="289025" y="329550"/>
            <a:ext cx="5403600" cy="606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rgbClr val="A1C448"/>
                </a:solidFill>
                <a:latin typeface="Abril Fatface"/>
                <a:ea typeface="Abril Fatface"/>
                <a:cs typeface="Abril Fatface"/>
                <a:sym typeface="Abril Fatface"/>
              </a:rPr>
              <a:t>Return on Value(ROV)</a:t>
            </a:r>
            <a:endParaRPr sz="2400">
              <a:solidFill>
                <a:srgbClr val="A1C448"/>
              </a:solidFill>
              <a:latin typeface="Abril Fatface"/>
              <a:ea typeface="Abril Fatface"/>
              <a:cs typeface="Abril Fatface"/>
              <a:sym typeface="Abril Fatface"/>
            </a:endParaRPr>
          </a:p>
        </p:txBody>
      </p:sp>
      <p:cxnSp>
        <p:nvCxnSpPr>
          <p:cNvPr id="1112" name="Google Shape;1112;p68"/>
          <p:cNvCxnSpPr/>
          <p:nvPr/>
        </p:nvCxnSpPr>
        <p:spPr>
          <a:xfrm rot="10800000" flipH="1">
            <a:off x="3618700" y="695575"/>
            <a:ext cx="5555100" cy="2400"/>
          </a:xfrm>
          <a:prstGeom prst="straightConnector1">
            <a:avLst/>
          </a:prstGeom>
          <a:noFill/>
          <a:ln w="76200" cap="flat" cmpd="sng">
            <a:solidFill>
              <a:srgbClr val="A1C448"/>
            </a:solidFill>
            <a:prstDash val="solid"/>
            <a:round/>
            <a:headEnd type="none" w="med" len="med"/>
            <a:tailEnd type="none" w="med" len="med"/>
          </a:ln>
        </p:spPr>
      </p:cxnSp>
      <p:cxnSp>
        <p:nvCxnSpPr>
          <p:cNvPr id="1113" name="Google Shape;1113;p68"/>
          <p:cNvCxnSpPr/>
          <p:nvPr/>
        </p:nvCxnSpPr>
        <p:spPr>
          <a:xfrm>
            <a:off x="3656100" y="2797716"/>
            <a:ext cx="564000" cy="4800"/>
          </a:xfrm>
          <a:prstGeom prst="straightConnector1">
            <a:avLst/>
          </a:prstGeom>
          <a:noFill/>
          <a:ln w="19050" cap="flat" cmpd="sng">
            <a:solidFill>
              <a:srgbClr val="A1C448"/>
            </a:solidFill>
            <a:prstDash val="solid"/>
            <a:round/>
            <a:headEnd type="oval" w="med" len="med"/>
            <a:tailEnd type="none" w="med" len="med"/>
          </a:ln>
        </p:spPr>
      </p:cxnSp>
      <p:cxnSp>
        <p:nvCxnSpPr>
          <p:cNvPr id="1114" name="Google Shape;1114;p68"/>
          <p:cNvCxnSpPr/>
          <p:nvPr/>
        </p:nvCxnSpPr>
        <p:spPr>
          <a:xfrm rot="10800000" flipH="1">
            <a:off x="3242875" y="4080675"/>
            <a:ext cx="1191900" cy="10500"/>
          </a:xfrm>
          <a:prstGeom prst="straightConnector1">
            <a:avLst/>
          </a:prstGeom>
          <a:noFill/>
          <a:ln w="19050" cap="flat" cmpd="sng">
            <a:solidFill>
              <a:srgbClr val="A1C448"/>
            </a:solidFill>
            <a:prstDash val="solid"/>
            <a:round/>
            <a:headEnd type="oval" w="med" len="med"/>
            <a:tailEnd type="none" w="med" len="med"/>
          </a:ln>
        </p:spPr>
      </p:cxnSp>
      <p:sp>
        <p:nvSpPr>
          <p:cNvPr id="1115" name="Google Shape;1115;p68"/>
          <p:cNvSpPr txBox="1"/>
          <p:nvPr/>
        </p:nvSpPr>
        <p:spPr>
          <a:xfrm>
            <a:off x="6119111" y="2115842"/>
            <a:ext cx="2052600" cy="28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657C2B"/>
                </a:solidFill>
                <a:latin typeface="Abril Fatface"/>
                <a:ea typeface="Abril Fatface"/>
                <a:cs typeface="Abril Fatface"/>
                <a:sym typeface="Abril Fatface"/>
              </a:rPr>
              <a:t>Customer Satisfaction</a:t>
            </a:r>
            <a:endParaRPr>
              <a:solidFill>
                <a:srgbClr val="657C2B"/>
              </a:solidFill>
              <a:latin typeface="Abril Fatface"/>
              <a:ea typeface="Abril Fatface"/>
              <a:cs typeface="Abril Fatface"/>
              <a:sym typeface="Abril Fatface"/>
            </a:endParaRPr>
          </a:p>
          <a:p>
            <a:pPr marL="0" lvl="0" indent="0" algn="ctr" rtl="0">
              <a:spcBef>
                <a:spcPts val="0"/>
              </a:spcBef>
              <a:spcAft>
                <a:spcPts val="0"/>
              </a:spcAft>
              <a:buClr>
                <a:schemeClr val="dk1"/>
              </a:buClr>
              <a:buSzPts val="1100"/>
              <a:buFont typeface="Arial"/>
              <a:buNone/>
            </a:pPr>
            <a:r>
              <a:rPr lang="en" sz="1100">
                <a:solidFill>
                  <a:schemeClr val="dk1"/>
                </a:solidFill>
                <a:latin typeface="Calibri"/>
                <a:ea typeface="Calibri"/>
                <a:cs typeface="Calibri"/>
                <a:sym typeface="Calibri"/>
              </a:rPr>
              <a:t>Reduced customer complaints</a:t>
            </a:r>
            <a:endParaRPr sz="1100">
              <a:solidFill>
                <a:schemeClr val="dk1"/>
              </a:solidFill>
              <a:latin typeface="Calibri"/>
              <a:ea typeface="Calibri"/>
              <a:cs typeface="Calibri"/>
              <a:sym typeface="Calibri"/>
            </a:endParaRPr>
          </a:p>
          <a:p>
            <a:pPr marL="0" lvl="0" indent="0" algn="ctr" rtl="0">
              <a:spcBef>
                <a:spcPts val="0"/>
              </a:spcBef>
              <a:spcAft>
                <a:spcPts val="0"/>
              </a:spcAft>
              <a:buNone/>
            </a:pPr>
            <a:r>
              <a:rPr lang="en" sz="1100">
                <a:solidFill>
                  <a:schemeClr val="dk1"/>
                </a:solidFill>
                <a:latin typeface="Calibri"/>
                <a:ea typeface="Calibri"/>
                <a:cs typeface="Calibri"/>
                <a:sym typeface="Calibri"/>
              </a:rPr>
              <a:t>Increased customer retention</a:t>
            </a:r>
            <a:endParaRPr>
              <a:solidFill>
                <a:srgbClr val="657C2B"/>
              </a:solidFill>
              <a:latin typeface="Abril Fatface"/>
              <a:ea typeface="Abril Fatface"/>
              <a:cs typeface="Abril Fatface"/>
              <a:sym typeface="Abril Fatface"/>
            </a:endParaRPr>
          </a:p>
        </p:txBody>
      </p:sp>
      <p:sp>
        <p:nvSpPr>
          <p:cNvPr id="1116" name="Google Shape;1116;p68"/>
          <p:cNvSpPr txBox="1"/>
          <p:nvPr/>
        </p:nvSpPr>
        <p:spPr>
          <a:xfrm>
            <a:off x="5842964" y="3268119"/>
            <a:ext cx="1913400" cy="28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657C2B"/>
                </a:solidFill>
                <a:latin typeface="Abril Fatface"/>
                <a:ea typeface="Abril Fatface"/>
                <a:cs typeface="Abril Fatface"/>
                <a:sym typeface="Abril Fatface"/>
              </a:rPr>
              <a:t>Faster Response</a:t>
            </a:r>
            <a:endParaRPr>
              <a:solidFill>
                <a:srgbClr val="657C2B"/>
              </a:solidFill>
              <a:latin typeface="Abril Fatface"/>
              <a:ea typeface="Abril Fatface"/>
              <a:cs typeface="Abril Fatface"/>
              <a:sym typeface="Abril Fatface"/>
            </a:endParaRPr>
          </a:p>
          <a:p>
            <a:pPr marL="0" lvl="0" indent="0" algn="ctr" rtl="0">
              <a:spcBef>
                <a:spcPts val="0"/>
              </a:spcBef>
              <a:spcAft>
                <a:spcPts val="0"/>
              </a:spcAft>
              <a:buNone/>
            </a:pPr>
            <a:r>
              <a:rPr lang="en" sz="1100">
                <a:solidFill>
                  <a:schemeClr val="dk1"/>
                </a:solidFill>
                <a:latin typeface="Calibri"/>
                <a:ea typeface="Calibri"/>
                <a:cs typeface="Calibri"/>
                <a:sym typeface="Calibri"/>
              </a:rPr>
              <a:t>High transaction speed</a:t>
            </a:r>
            <a:br>
              <a:rPr lang="en" sz="1100">
                <a:solidFill>
                  <a:schemeClr val="dk1"/>
                </a:solidFill>
                <a:latin typeface="Calibri"/>
                <a:ea typeface="Calibri"/>
                <a:cs typeface="Calibri"/>
                <a:sym typeface="Calibri"/>
              </a:rPr>
            </a:br>
            <a:r>
              <a:rPr lang="en" sz="1100">
                <a:solidFill>
                  <a:schemeClr val="dk1"/>
                </a:solidFill>
                <a:latin typeface="Calibri"/>
                <a:ea typeface="Calibri"/>
                <a:cs typeface="Calibri"/>
                <a:sym typeface="Calibri"/>
              </a:rPr>
              <a:t>Serve 300,000 simultaneous customers</a:t>
            </a:r>
            <a:r>
              <a:rPr lang="en" sz="1100" baseline="30000">
                <a:solidFill>
                  <a:schemeClr val="dk1"/>
                </a:solidFill>
                <a:latin typeface="Calibri"/>
                <a:ea typeface="Calibri"/>
                <a:cs typeface="Calibri"/>
                <a:sym typeface="Calibri"/>
              </a:rPr>
              <a:t>[5]</a:t>
            </a:r>
            <a:endParaRPr>
              <a:solidFill>
                <a:srgbClr val="657C2B"/>
              </a:solidFill>
              <a:latin typeface="Abril Fatface"/>
              <a:ea typeface="Abril Fatface"/>
              <a:cs typeface="Abril Fatface"/>
              <a:sym typeface="Abril Fatface"/>
            </a:endParaRPr>
          </a:p>
        </p:txBody>
      </p:sp>
      <p:sp>
        <p:nvSpPr>
          <p:cNvPr id="1117" name="Google Shape;1117;p68"/>
          <p:cNvSpPr txBox="1"/>
          <p:nvPr/>
        </p:nvSpPr>
        <p:spPr>
          <a:xfrm>
            <a:off x="998625" y="1289025"/>
            <a:ext cx="2333700" cy="111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657C2B"/>
                </a:solidFill>
                <a:latin typeface="Abril Fatface"/>
                <a:ea typeface="Abril Fatface"/>
                <a:cs typeface="Abril Fatface"/>
                <a:sym typeface="Abril Fatface"/>
              </a:rPr>
              <a:t>Increased Productivity</a:t>
            </a:r>
            <a:endParaRPr>
              <a:solidFill>
                <a:srgbClr val="657C2B"/>
              </a:solidFill>
              <a:latin typeface="Abril Fatface"/>
              <a:ea typeface="Abril Fatface"/>
              <a:cs typeface="Abril Fatface"/>
              <a:sym typeface="Abril Fatface"/>
            </a:endParaRPr>
          </a:p>
          <a:p>
            <a:pPr marL="0" lvl="0" indent="0" algn="ctr" rtl="0">
              <a:lnSpc>
                <a:spcPct val="115000"/>
              </a:lnSpc>
              <a:spcBef>
                <a:spcPts val="0"/>
              </a:spcBef>
              <a:spcAft>
                <a:spcPts val="0"/>
              </a:spcAft>
              <a:buClr>
                <a:schemeClr val="dk1"/>
              </a:buClr>
              <a:buSzPts val="1100"/>
              <a:buFont typeface="Arial"/>
              <a:buNone/>
            </a:pPr>
            <a:r>
              <a:rPr lang="en" sz="1100">
                <a:solidFill>
                  <a:schemeClr val="dk1"/>
                </a:solidFill>
                <a:latin typeface="Calibri"/>
                <a:ea typeface="Calibri"/>
                <a:cs typeface="Calibri"/>
                <a:sym typeface="Calibri"/>
              </a:rPr>
              <a:t>Work off central database</a:t>
            </a:r>
            <a:br>
              <a:rPr lang="en" sz="1100">
                <a:solidFill>
                  <a:schemeClr val="dk1"/>
                </a:solidFill>
                <a:latin typeface="Calibri"/>
                <a:ea typeface="Calibri"/>
                <a:cs typeface="Calibri"/>
                <a:sym typeface="Calibri"/>
              </a:rPr>
            </a:br>
            <a:r>
              <a:rPr lang="en" sz="1100">
                <a:solidFill>
                  <a:schemeClr val="dk1"/>
                </a:solidFill>
                <a:latin typeface="Calibri"/>
                <a:ea typeface="Calibri"/>
                <a:cs typeface="Calibri"/>
                <a:sym typeface="Calibri"/>
              </a:rPr>
              <a:t>Less time looking for current sheet</a:t>
            </a:r>
            <a:br>
              <a:rPr lang="en" sz="1100">
                <a:solidFill>
                  <a:schemeClr val="dk1"/>
                </a:solidFill>
                <a:latin typeface="Calibri"/>
                <a:ea typeface="Calibri"/>
                <a:cs typeface="Calibri"/>
                <a:sym typeface="Calibri"/>
              </a:rPr>
            </a:br>
            <a:r>
              <a:rPr lang="en" sz="1100">
                <a:solidFill>
                  <a:schemeClr val="dk1"/>
                </a:solidFill>
                <a:latin typeface="Calibri"/>
                <a:ea typeface="Calibri"/>
                <a:cs typeface="Calibri"/>
                <a:sym typeface="Calibri"/>
              </a:rPr>
              <a:t>Backup will reduce time to get database running</a:t>
            </a:r>
            <a:r>
              <a:rPr lang="en" sz="1100" baseline="30000">
                <a:solidFill>
                  <a:schemeClr val="dk1"/>
                </a:solidFill>
                <a:latin typeface="Calibri"/>
                <a:ea typeface="Calibri"/>
                <a:cs typeface="Calibri"/>
                <a:sym typeface="Calibri"/>
              </a:rPr>
              <a:t>[1][2]</a:t>
            </a:r>
            <a:endParaRPr sz="1100">
              <a:solidFill>
                <a:schemeClr val="dk1"/>
              </a:solidFill>
              <a:latin typeface="Calibri"/>
              <a:ea typeface="Calibri"/>
              <a:cs typeface="Calibri"/>
              <a:sym typeface="Calibri"/>
            </a:endParaRPr>
          </a:p>
          <a:p>
            <a:pPr marL="0" lvl="0" indent="0" algn="ctr" rtl="0">
              <a:spcBef>
                <a:spcPts val="1600"/>
              </a:spcBef>
              <a:spcAft>
                <a:spcPts val="0"/>
              </a:spcAft>
              <a:buNone/>
            </a:pPr>
            <a:endParaRPr>
              <a:solidFill>
                <a:srgbClr val="657C2B"/>
              </a:solidFill>
              <a:latin typeface="Abril Fatface"/>
              <a:ea typeface="Abril Fatface"/>
              <a:cs typeface="Abril Fatface"/>
              <a:sym typeface="Abril Fatface"/>
            </a:endParaRPr>
          </a:p>
        </p:txBody>
      </p:sp>
      <p:sp>
        <p:nvSpPr>
          <p:cNvPr id="1118" name="Google Shape;1118;p68"/>
          <p:cNvSpPr txBox="1"/>
          <p:nvPr/>
        </p:nvSpPr>
        <p:spPr>
          <a:xfrm>
            <a:off x="1632175" y="2480351"/>
            <a:ext cx="1913400" cy="104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657C2B"/>
                </a:solidFill>
                <a:latin typeface="Abril Fatface"/>
                <a:ea typeface="Abril Fatface"/>
                <a:cs typeface="Abril Fatface"/>
                <a:sym typeface="Abril Fatface"/>
              </a:rPr>
              <a:t>Consistent Delivery</a:t>
            </a:r>
            <a:endParaRPr>
              <a:solidFill>
                <a:srgbClr val="657C2B"/>
              </a:solidFill>
              <a:latin typeface="Abril Fatface"/>
              <a:ea typeface="Abril Fatface"/>
              <a:cs typeface="Abril Fatface"/>
              <a:sym typeface="Abril Fatface"/>
            </a:endParaRPr>
          </a:p>
          <a:p>
            <a:pPr marL="0" lvl="0" indent="0" algn="ctr" rtl="0">
              <a:lnSpc>
                <a:spcPct val="115000"/>
              </a:lnSpc>
              <a:spcBef>
                <a:spcPts val="0"/>
              </a:spcBef>
              <a:spcAft>
                <a:spcPts val="1600"/>
              </a:spcAft>
              <a:buNone/>
            </a:pPr>
            <a:r>
              <a:rPr lang="en" sz="1100">
                <a:solidFill>
                  <a:schemeClr val="dk1"/>
                </a:solidFill>
                <a:latin typeface="Calibri"/>
                <a:ea typeface="Calibri"/>
                <a:cs typeface="Calibri"/>
                <a:sym typeface="Calibri"/>
              </a:rPr>
              <a:t>High availability of database</a:t>
            </a:r>
            <a:br>
              <a:rPr lang="en" sz="1100" baseline="30000">
                <a:solidFill>
                  <a:schemeClr val="dk1"/>
                </a:solidFill>
                <a:latin typeface="Calibri"/>
                <a:ea typeface="Calibri"/>
                <a:cs typeface="Calibri"/>
                <a:sym typeface="Calibri"/>
              </a:rPr>
            </a:br>
            <a:r>
              <a:rPr lang="en" sz="1100">
                <a:solidFill>
                  <a:schemeClr val="dk1"/>
                </a:solidFill>
                <a:latin typeface="Calibri"/>
                <a:ea typeface="Calibri"/>
                <a:cs typeface="Calibri"/>
                <a:sym typeface="Calibri"/>
              </a:rPr>
              <a:t>Limiting system downtime and providing high quality service.</a:t>
            </a:r>
            <a:r>
              <a:rPr lang="en" sz="1100" baseline="30000">
                <a:solidFill>
                  <a:schemeClr val="dk1"/>
                </a:solidFill>
                <a:latin typeface="Calibri"/>
                <a:ea typeface="Calibri"/>
                <a:cs typeface="Calibri"/>
                <a:sym typeface="Calibri"/>
              </a:rPr>
              <a:t>[3][4]</a:t>
            </a:r>
            <a:endParaRPr>
              <a:solidFill>
                <a:srgbClr val="657C2B"/>
              </a:solidFill>
              <a:latin typeface="Abril Fatface"/>
              <a:ea typeface="Abril Fatface"/>
              <a:cs typeface="Abril Fatface"/>
              <a:sym typeface="Abril Fatface"/>
            </a:endParaRPr>
          </a:p>
        </p:txBody>
      </p:sp>
      <p:sp>
        <p:nvSpPr>
          <p:cNvPr id="1119" name="Google Shape;1119;p68"/>
          <p:cNvSpPr txBox="1"/>
          <p:nvPr/>
        </p:nvSpPr>
        <p:spPr>
          <a:xfrm>
            <a:off x="2075825" y="3602400"/>
            <a:ext cx="1223400" cy="1078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657C2B"/>
                </a:solidFill>
                <a:latin typeface="Abril Fatface"/>
                <a:ea typeface="Abril Fatface"/>
                <a:cs typeface="Abril Fatface"/>
                <a:sym typeface="Abril Fatface"/>
              </a:rPr>
              <a:t>Security</a:t>
            </a:r>
            <a:endParaRPr>
              <a:solidFill>
                <a:srgbClr val="657C2B"/>
              </a:solidFill>
              <a:latin typeface="Abril Fatface"/>
              <a:ea typeface="Abril Fatface"/>
              <a:cs typeface="Abril Fatface"/>
              <a:sym typeface="Abril Fatface"/>
            </a:endParaRPr>
          </a:p>
          <a:p>
            <a:pPr marL="0" lvl="0" indent="0" algn="ctr" rtl="0">
              <a:spcBef>
                <a:spcPts val="0"/>
              </a:spcBef>
              <a:spcAft>
                <a:spcPts val="0"/>
              </a:spcAft>
              <a:buClr>
                <a:schemeClr val="dk1"/>
              </a:buClr>
              <a:buSzPts val="1100"/>
              <a:buFont typeface="Arial"/>
              <a:buNone/>
            </a:pPr>
            <a:r>
              <a:rPr lang="en" sz="1100">
                <a:solidFill>
                  <a:schemeClr val="dk1"/>
                </a:solidFill>
                <a:latin typeface="Calibri"/>
                <a:ea typeface="Calibri"/>
                <a:cs typeface="Calibri"/>
                <a:sym typeface="Calibri"/>
              </a:rPr>
              <a:t>Authentication, Firewall, Encryption </a:t>
            </a:r>
            <a:r>
              <a:rPr lang="en" sz="1100" baseline="30000">
                <a:solidFill>
                  <a:schemeClr val="dk1"/>
                </a:solidFill>
                <a:latin typeface="Calibri"/>
                <a:ea typeface="Calibri"/>
                <a:cs typeface="Calibri"/>
                <a:sym typeface="Calibri"/>
              </a:rPr>
              <a:t>[6][7]</a:t>
            </a:r>
            <a:endParaRPr sz="1100">
              <a:solidFill>
                <a:schemeClr val="dk1"/>
              </a:solidFill>
              <a:latin typeface="Calibri"/>
              <a:ea typeface="Calibri"/>
              <a:cs typeface="Calibri"/>
              <a:sym typeface="Calibri"/>
            </a:endParaRPr>
          </a:p>
          <a:p>
            <a:pPr marL="0" lvl="0" indent="0" algn="ctr" rtl="0">
              <a:spcBef>
                <a:spcPts val="0"/>
              </a:spcBef>
              <a:spcAft>
                <a:spcPts val="0"/>
              </a:spcAft>
              <a:buNone/>
            </a:pPr>
            <a:endParaRPr>
              <a:solidFill>
                <a:srgbClr val="657C2B"/>
              </a:solidFill>
              <a:latin typeface="Abril Fatface"/>
              <a:ea typeface="Abril Fatface"/>
              <a:cs typeface="Abril Fatface"/>
              <a:sym typeface="Abril Fatface"/>
            </a:endParaRPr>
          </a:p>
        </p:txBody>
      </p:sp>
      <p:cxnSp>
        <p:nvCxnSpPr>
          <p:cNvPr id="1120" name="Google Shape;1120;p68"/>
          <p:cNvCxnSpPr/>
          <p:nvPr/>
        </p:nvCxnSpPr>
        <p:spPr>
          <a:xfrm rot="10800000">
            <a:off x="4810583" y="3446833"/>
            <a:ext cx="891300" cy="10800"/>
          </a:xfrm>
          <a:prstGeom prst="straightConnector1">
            <a:avLst/>
          </a:prstGeom>
          <a:noFill/>
          <a:ln w="19050" cap="flat" cmpd="sng">
            <a:solidFill>
              <a:srgbClr val="A1C448"/>
            </a:solidFill>
            <a:prstDash val="solid"/>
            <a:round/>
            <a:headEnd type="oval" w="med" len="med"/>
            <a:tailEnd type="none" w="med" len="med"/>
          </a:ln>
        </p:spPr>
      </p:cxnSp>
      <p:grpSp>
        <p:nvGrpSpPr>
          <p:cNvPr id="1121" name="Google Shape;1121;p68"/>
          <p:cNvGrpSpPr/>
          <p:nvPr/>
        </p:nvGrpSpPr>
        <p:grpSpPr>
          <a:xfrm>
            <a:off x="5920610" y="2244102"/>
            <a:ext cx="230698" cy="230698"/>
            <a:chOff x="5651375" y="3806450"/>
            <a:chExt cx="481825" cy="481825"/>
          </a:xfrm>
        </p:grpSpPr>
        <p:sp>
          <p:nvSpPr>
            <p:cNvPr id="1122" name="Google Shape;1122;p68"/>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D241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23" name="Google Shape;1123;p68"/>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D241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24" name="Google Shape;1124;p68"/>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D241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25" name="Google Shape;1125;p68"/>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D241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126" name="Google Shape;1126;p68"/>
          <p:cNvSpPr/>
          <p:nvPr/>
        </p:nvSpPr>
        <p:spPr>
          <a:xfrm>
            <a:off x="784441" y="1380256"/>
            <a:ext cx="285206" cy="283791"/>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D241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7" name="Google Shape;1127;p68"/>
          <p:cNvGrpSpPr/>
          <p:nvPr/>
        </p:nvGrpSpPr>
        <p:grpSpPr>
          <a:xfrm>
            <a:off x="1457817" y="2567712"/>
            <a:ext cx="230806" cy="229309"/>
            <a:chOff x="5049575" y="4993600"/>
            <a:chExt cx="482050" cy="478925"/>
          </a:xfrm>
        </p:grpSpPr>
        <p:sp>
          <p:nvSpPr>
            <p:cNvPr id="1128" name="Google Shape;1128;p68"/>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D241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29" name="Google Shape;1129;p68"/>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D241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30" name="Google Shape;1130;p68"/>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D241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31" name="Google Shape;1131;p68"/>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D241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132" name="Google Shape;1132;p68"/>
          <p:cNvGrpSpPr/>
          <p:nvPr/>
        </p:nvGrpSpPr>
        <p:grpSpPr>
          <a:xfrm>
            <a:off x="5853711" y="3321082"/>
            <a:ext cx="230810" cy="283779"/>
            <a:chOff x="-45673275" y="3937700"/>
            <a:chExt cx="299325" cy="300900"/>
          </a:xfrm>
        </p:grpSpPr>
        <p:sp>
          <p:nvSpPr>
            <p:cNvPr id="1133" name="Google Shape;1133;p68"/>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D241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8"/>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D241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8"/>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D241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8"/>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D241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8"/>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D241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8"/>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D241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 name="Google Shape;1139;p68"/>
          <p:cNvGrpSpPr/>
          <p:nvPr/>
        </p:nvGrpSpPr>
        <p:grpSpPr>
          <a:xfrm>
            <a:off x="1932174" y="3696611"/>
            <a:ext cx="230829" cy="229299"/>
            <a:chOff x="-3031325" y="3597450"/>
            <a:chExt cx="293825" cy="292250"/>
          </a:xfrm>
        </p:grpSpPr>
        <p:sp>
          <p:nvSpPr>
            <p:cNvPr id="1140" name="Google Shape;1140;p6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D241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D241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D241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D241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4" name="Google Shape;1144;p68"/>
          <p:cNvSpPr txBox="1"/>
          <p:nvPr/>
        </p:nvSpPr>
        <p:spPr>
          <a:xfrm>
            <a:off x="1632175" y="4333483"/>
            <a:ext cx="7586700" cy="1112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Clr>
                <a:schemeClr val="dk1"/>
              </a:buClr>
              <a:buSzPts val="1100"/>
              <a:buFont typeface="Arial"/>
              <a:buNone/>
            </a:pPr>
            <a:r>
              <a:rPr lang="en" sz="600">
                <a:solidFill>
                  <a:srgbClr val="080707"/>
                </a:solidFill>
                <a:latin typeface="Calibri"/>
                <a:ea typeface="Calibri"/>
                <a:cs typeface="Calibri"/>
                <a:sym typeface="Calibri"/>
              </a:rPr>
              <a:t>[1] “Chapter 7 Backup and Recovery”, MySQL (</a:t>
            </a:r>
            <a:r>
              <a:rPr lang="en" sz="600" u="sng">
                <a:solidFill>
                  <a:srgbClr val="1155CC"/>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https://dev.mysql.com/doc/refman/8.0/en/backup-and-recovery.htm</a:t>
            </a:r>
            <a:r>
              <a:rPr lang="en" sz="600" u="sng">
                <a:solidFill>
                  <a:srgbClr val="1A73E8"/>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l</a:t>
            </a:r>
            <a:r>
              <a:rPr lang="en" sz="600">
                <a:solidFill>
                  <a:schemeClr val="dk1"/>
                </a:solidFill>
                <a:latin typeface="Calibri"/>
                <a:ea typeface="Calibri"/>
                <a:cs typeface="Calibri"/>
                <a:sym typeface="Calibri"/>
              </a:rPr>
              <a:t>)</a:t>
            </a:r>
            <a:endParaRPr sz="600">
              <a:solidFill>
                <a:schemeClr val="dk1"/>
              </a:solidFill>
              <a:latin typeface="Calibri"/>
              <a:ea typeface="Calibri"/>
              <a:cs typeface="Calibri"/>
              <a:sym typeface="Calibri"/>
            </a:endParaRPr>
          </a:p>
          <a:p>
            <a:pPr marL="0" lvl="0" indent="0" algn="r" rtl="0">
              <a:lnSpc>
                <a:spcPct val="115000"/>
              </a:lnSpc>
              <a:spcBef>
                <a:spcPts val="0"/>
              </a:spcBef>
              <a:spcAft>
                <a:spcPts val="0"/>
              </a:spcAft>
              <a:buClr>
                <a:schemeClr val="dk1"/>
              </a:buClr>
              <a:buSzPts val="1100"/>
              <a:buFont typeface="Arial"/>
              <a:buNone/>
            </a:pPr>
            <a:r>
              <a:rPr lang="en" sz="600">
                <a:solidFill>
                  <a:srgbClr val="080707"/>
                </a:solidFill>
                <a:latin typeface="Calibri"/>
                <a:ea typeface="Calibri"/>
                <a:cs typeface="Calibri"/>
                <a:sym typeface="Calibri"/>
              </a:rPr>
              <a:t>[2] “GCI Achieves Carrier-grade Uptime and Slashes IT Costs with MySQL Enterprise Edition”,  (</a:t>
            </a:r>
            <a:r>
              <a:rPr lang="en" sz="600" u="sng">
                <a:solidFill>
                  <a:srgbClr val="1155CC"/>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https://www.mysql.com/why-mysql/case-studies/gci-carrier-grade-uptime-mysql.htm</a:t>
            </a:r>
            <a:r>
              <a:rPr lang="en" sz="600">
                <a:solidFill>
                  <a:schemeClr val="dk1"/>
                </a:solidFill>
                <a:latin typeface="Calibri"/>
                <a:ea typeface="Calibri"/>
                <a:cs typeface="Calibri"/>
                <a:sym typeface="Calibri"/>
              </a:rPr>
              <a:t>)</a:t>
            </a:r>
            <a:endParaRPr sz="600">
              <a:solidFill>
                <a:srgbClr val="080707"/>
              </a:solidFill>
              <a:latin typeface="Calibri"/>
              <a:ea typeface="Calibri"/>
              <a:cs typeface="Calibri"/>
              <a:sym typeface="Calibri"/>
            </a:endParaRPr>
          </a:p>
          <a:p>
            <a:pPr marL="0" lvl="0" indent="0" algn="r" rtl="0">
              <a:lnSpc>
                <a:spcPct val="115000"/>
              </a:lnSpc>
              <a:spcBef>
                <a:spcPts val="0"/>
              </a:spcBef>
              <a:spcAft>
                <a:spcPts val="0"/>
              </a:spcAft>
              <a:buClr>
                <a:schemeClr val="dk1"/>
              </a:buClr>
              <a:buSzPts val="1100"/>
              <a:buFont typeface="Arial"/>
              <a:buNone/>
            </a:pPr>
            <a:r>
              <a:rPr lang="en" sz="600">
                <a:solidFill>
                  <a:schemeClr val="dk1"/>
                </a:solidFill>
                <a:latin typeface="Calibri"/>
                <a:ea typeface="Calibri"/>
                <a:cs typeface="Calibri"/>
                <a:sym typeface="Calibri"/>
              </a:rPr>
              <a:t>[3] “LINE Enhances Database Availability, Scalability, and Security with MySQL”,</a:t>
            </a:r>
            <a:r>
              <a:rPr lang="en" sz="600">
                <a:solidFill>
                  <a:srgbClr val="1A73E8"/>
                </a:solidFill>
                <a:latin typeface="Calibri"/>
                <a:ea typeface="Calibri"/>
                <a:cs typeface="Calibri"/>
                <a:sym typeface="Calibri"/>
              </a:rPr>
              <a:t> </a:t>
            </a:r>
            <a:r>
              <a:rPr lang="en" sz="600">
                <a:solidFill>
                  <a:schemeClr val="dk1"/>
                </a:solidFill>
                <a:latin typeface="Calibri"/>
                <a:ea typeface="Calibri"/>
                <a:cs typeface="Calibri"/>
                <a:sym typeface="Calibri"/>
              </a:rPr>
              <a:t>(</a:t>
            </a:r>
            <a:r>
              <a:rPr lang="en" sz="600" u="sng">
                <a:solidFill>
                  <a:srgbClr val="1155CC"/>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https://www.mysql.com/why-mysql/case-studies/line-database-availability-scalability-security-mysql.htm</a:t>
            </a:r>
            <a:r>
              <a:rPr lang="en" sz="600" u="sng">
                <a:solidFill>
                  <a:srgbClr val="1A73E8"/>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l</a:t>
            </a:r>
            <a:r>
              <a:rPr lang="en" sz="600">
                <a:solidFill>
                  <a:schemeClr val="dk1"/>
                </a:solidFill>
                <a:latin typeface="Calibri"/>
                <a:ea typeface="Calibri"/>
                <a:cs typeface="Calibri"/>
                <a:sym typeface="Calibri"/>
              </a:rPr>
              <a:t>) </a:t>
            </a:r>
            <a:endParaRPr sz="600">
              <a:solidFill>
                <a:schemeClr val="dk1"/>
              </a:solidFill>
              <a:latin typeface="Calibri"/>
              <a:ea typeface="Calibri"/>
              <a:cs typeface="Calibri"/>
              <a:sym typeface="Calibri"/>
            </a:endParaRPr>
          </a:p>
          <a:p>
            <a:pPr marL="0" lvl="0" indent="0" algn="r" rtl="0">
              <a:lnSpc>
                <a:spcPct val="115000"/>
              </a:lnSpc>
              <a:spcBef>
                <a:spcPts val="0"/>
              </a:spcBef>
              <a:spcAft>
                <a:spcPts val="0"/>
              </a:spcAft>
              <a:buClr>
                <a:schemeClr val="dk1"/>
              </a:buClr>
              <a:buSzPts val="1100"/>
              <a:buFont typeface="Arial"/>
              <a:buNone/>
            </a:pPr>
            <a:r>
              <a:rPr lang="en" sz="600">
                <a:solidFill>
                  <a:srgbClr val="080707"/>
                </a:solidFill>
                <a:latin typeface="Calibri"/>
                <a:ea typeface="Calibri"/>
                <a:cs typeface="Calibri"/>
                <a:sym typeface="Calibri"/>
              </a:rPr>
              <a:t>[4] “France Billet Stakes Online Ticket Sales on High Availability of MySOL Enterprise Edition”, (</a:t>
            </a:r>
            <a:r>
              <a:rPr lang="en" sz="600" u="sng">
                <a:solidFill>
                  <a:srgbClr val="1155CC"/>
                </a:solidFill>
                <a:latin typeface="Calibri"/>
                <a:ea typeface="Calibri"/>
                <a:cs typeface="Calibri"/>
                <a:sym typeface="Calibri"/>
                <a:hlinkClick r:id="rId7">
                  <a:extLst>
                    <a:ext uri="{A12FA001-AC4F-418D-AE19-62706E023703}">
                      <ahyp:hlinkClr xmlns:ahyp="http://schemas.microsoft.com/office/drawing/2018/hyperlinkcolor" val="tx"/>
                    </a:ext>
                  </a:extLst>
                </a:hlinkClick>
              </a:rPr>
              <a:t>https://www.mysql.com/why-mysql/case-studies/france-billet-high-availability-mysql-enterprise-edition.html</a:t>
            </a:r>
            <a:r>
              <a:rPr lang="en" sz="600">
                <a:solidFill>
                  <a:schemeClr val="dk1"/>
                </a:solidFill>
                <a:latin typeface="Calibri"/>
                <a:ea typeface="Calibri"/>
                <a:cs typeface="Calibri"/>
                <a:sym typeface="Calibri"/>
              </a:rPr>
              <a:t> )</a:t>
            </a:r>
            <a:endParaRPr sz="600">
              <a:solidFill>
                <a:schemeClr val="dk1"/>
              </a:solidFill>
              <a:latin typeface="Calibri"/>
              <a:ea typeface="Calibri"/>
              <a:cs typeface="Calibri"/>
              <a:sym typeface="Calibri"/>
            </a:endParaRPr>
          </a:p>
          <a:p>
            <a:pPr marL="0" lvl="0" indent="0" algn="r" rtl="0">
              <a:lnSpc>
                <a:spcPct val="115000"/>
              </a:lnSpc>
              <a:spcBef>
                <a:spcPts val="0"/>
              </a:spcBef>
              <a:spcAft>
                <a:spcPts val="0"/>
              </a:spcAft>
              <a:buClr>
                <a:schemeClr val="dk1"/>
              </a:buClr>
              <a:buSzPts val="1100"/>
              <a:buFont typeface="Arial"/>
              <a:buNone/>
            </a:pPr>
            <a:r>
              <a:rPr lang="en" sz="600">
                <a:solidFill>
                  <a:srgbClr val="080707"/>
                </a:solidFill>
                <a:latin typeface="Calibri"/>
                <a:ea typeface="Calibri"/>
                <a:cs typeface="Calibri"/>
                <a:sym typeface="Calibri"/>
              </a:rPr>
              <a:t>[5] </a:t>
            </a:r>
            <a:r>
              <a:rPr lang="en" sz="600">
                <a:solidFill>
                  <a:schemeClr val="dk1"/>
                </a:solidFill>
                <a:latin typeface="Calibri"/>
                <a:ea typeface="Calibri"/>
                <a:cs typeface="Calibri"/>
                <a:sym typeface="Calibri"/>
              </a:rPr>
              <a:t>“Big Fish Games Triples Database Performance with MySQL Query Analyzer”, (</a:t>
            </a:r>
            <a:r>
              <a:rPr lang="en" sz="600" u="sng">
                <a:solidFill>
                  <a:srgbClr val="1155CC"/>
                </a:solidFill>
                <a:latin typeface="Calibri"/>
                <a:ea typeface="Calibri"/>
                <a:cs typeface="Calibri"/>
                <a:sym typeface="Calibri"/>
                <a:hlinkClick r:id="rId8">
                  <a:extLst>
                    <a:ext uri="{A12FA001-AC4F-418D-AE19-62706E023703}">
                      <ahyp:hlinkClr xmlns:ahyp="http://schemas.microsoft.com/office/drawing/2018/hyperlinkcolor" val="tx"/>
                    </a:ext>
                  </a:extLst>
                </a:hlinkClick>
              </a:rPr>
              <a:t>https://www.mysql.com/why-mysql/case-studies/big-fish-games-triples-performance-with-mysql-query-analyzer/</a:t>
            </a:r>
            <a:r>
              <a:rPr lang="en" sz="600">
                <a:solidFill>
                  <a:schemeClr val="dk1"/>
                </a:solidFill>
                <a:latin typeface="Calibri"/>
                <a:ea typeface="Calibri"/>
                <a:cs typeface="Calibri"/>
                <a:sym typeface="Calibri"/>
              </a:rPr>
              <a:t> )</a:t>
            </a:r>
            <a:endParaRPr sz="600">
              <a:solidFill>
                <a:schemeClr val="dk1"/>
              </a:solidFill>
              <a:latin typeface="Calibri"/>
              <a:ea typeface="Calibri"/>
              <a:cs typeface="Calibri"/>
              <a:sym typeface="Calibri"/>
            </a:endParaRPr>
          </a:p>
          <a:p>
            <a:pPr marL="0" lvl="0" indent="0" algn="r" rtl="0">
              <a:lnSpc>
                <a:spcPct val="115000"/>
              </a:lnSpc>
              <a:spcBef>
                <a:spcPts val="0"/>
              </a:spcBef>
              <a:spcAft>
                <a:spcPts val="0"/>
              </a:spcAft>
              <a:buClr>
                <a:schemeClr val="dk1"/>
              </a:buClr>
              <a:buSzPts val="1100"/>
              <a:buFont typeface="Arial"/>
              <a:buNone/>
            </a:pPr>
            <a:r>
              <a:rPr lang="en" sz="600">
                <a:solidFill>
                  <a:schemeClr val="dk1"/>
                </a:solidFill>
                <a:latin typeface="Calibri"/>
                <a:ea typeface="Calibri"/>
                <a:cs typeface="Calibri"/>
                <a:sym typeface="Calibri"/>
              </a:rPr>
              <a:t>[6]</a:t>
            </a:r>
            <a:r>
              <a:rPr lang="en" sz="600">
                <a:solidFill>
                  <a:srgbClr val="1A73E8"/>
                </a:solidFill>
                <a:latin typeface="Calibri"/>
                <a:ea typeface="Calibri"/>
                <a:cs typeface="Calibri"/>
                <a:sym typeface="Calibri"/>
              </a:rPr>
              <a:t> </a:t>
            </a:r>
            <a:r>
              <a:rPr lang="en" sz="600">
                <a:solidFill>
                  <a:srgbClr val="080707"/>
                </a:solidFill>
                <a:latin typeface="Calibri"/>
                <a:ea typeface="Calibri"/>
                <a:cs typeface="Calibri"/>
                <a:sym typeface="Calibri"/>
              </a:rPr>
              <a:t>“Digital14 relies on MySQL Enterprise Edition for Enhanced Security”, MySQL, (</a:t>
            </a:r>
            <a:r>
              <a:rPr lang="en" sz="600" u="sng">
                <a:solidFill>
                  <a:srgbClr val="1155CC"/>
                </a:solidFill>
                <a:latin typeface="Calibri"/>
                <a:ea typeface="Calibri"/>
                <a:cs typeface="Calibri"/>
                <a:sym typeface="Calibri"/>
                <a:hlinkClick r:id="rId9">
                  <a:extLst>
                    <a:ext uri="{A12FA001-AC4F-418D-AE19-62706E023703}">
                      <ahyp:hlinkClr xmlns:ahyp="http://schemas.microsoft.com/office/drawing/2018/hyperlinkcolor" val="tx"/>
                    </a:ext>
                  </a:extLst>
                </a:hlinkClick>
              </a:rPr>
              <a:t>https://www.mysql.com/why-mysql/case-studies/digital14-relies-mysql-security.html</a:t>
            </a:r>
            <a:r>
              <a:rPr lang="en" sz="600">
                <a:solidFill>
                  <a:srgbClr val="1155CC"/>
                </a:solidFill>
                <a:latin typeface="Calibri"/>
                <a:ea typeface="Calibri"/>
                <a:cs typeface="Calibri"/>
                <a:sym typeface="Calibri"/>
              </a:rPr>
              <a:t>)</a:t>
            </a:r>
            <a:endParaRPr sz="600">
              <a:solidFill>
                <a:srgbClr val="1155CC"/>
              </a:solidFill>
              <a:latin typeface="Calibri"/>
              <a:ea typeface="Calibri"/>
              <a:cs typeface="Calibri"/>
              <a:sym typeface="Calibri"/>
            </a:endParaRPr>
          </a:p>
          <a:p>
            <a:pPr marL="0" lvl="0" indent="0" algn="r" rtl="0">
              <a:lnSpc>
                <a:spcPct val="115000"/>
              </a:lnSpc>
              <a:spcBef>
                <a:spcPts val="0"/>
              </a:spcBef>
              <a:spcAft>
                <a:spcPts val="0"/>
              </a:spcAft>
              <a:buClr>
                <a:schemeClr val="dk1"/>
              </a:buClr>
              <a:buSzPts val="1100"/>
              <a:buFont typeface="Arial"/>
              <a:buNone/>
            </a:pPr>
            <a:r>
              <a:rPr lang="en" sz="600">
                <a:solidFill>
                  <a:srgbClr val="080707"/>
                </a:solidFill>
                <a:latin typeface="Calibri"/>
                <a:ea typeface="Calibri"/>
                <a:cs typeface="Calibri"/>
                <a:sym typeface="Calibri"/>
              </a:rPr>
              <a:t>[7] “Chapter 6 Security”, MySQL (</a:t>
            </a:r>
            <a:r>
              <a:rPr lang="en" sz="600" u="sng">
                <a:solidFill>
                  <a:srgbClr val="1155CC"/>
                </a:solidFill>
                <a:latin typeface="Calibri"/>
                <a:ea typeface="Calibri"/>
                <a:cs typeface="Calibri"/>
                <a:sym typeface="Calibri"/>
                <a:hlinkClick r:id="rId10">
                  <a:extLst>
                    <a:ext uri="{A12FA001-AC4F-418D-AE19-62706E023703}">
                      <ahyp:hlinkClr xmlns:ahyp="http://schemas.microsoft.com/office/drawing/2018/hyperlinkcolor" val="tx"/>
                    </a:ext>
                  </a:extLst>
                </a:hlinkClick>
              </a:rPr>
              <a:t>https://dev.mysql.com/doc/refman/8.0/en/security.html</a:t>
            </a:r>
            <a:r>
              <a:rPr lang="en" sz="600">
                <a:solidFill>
                  <a:srgbClr val="080707"/>
                </a:solidFill>
                <a:latin typeface="Calibri"/>
                <a:ea typeface="Calibri"/>
                <a:cs typeface="Calibri"/>
                <a:sym typeface="Calibri"/>
              </a:rPr>
              <a:t>) </a:t>
            </a:r>
            <a:endParaRPr sz="600">
              <a:solidFill>
                <a:srgbClr val="080707"/>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6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600">
              <a:solidFill>
                <a:srgbClr val="080707"/>
              </a:solidFill>
              <a:latin typeface="Calibri"/>
              <a:ea typeface="Calibri"/>
              <a:cs typeface="Calibri"/>
              <a:sym typeface="Calibri"/>
            </a:endParaRPr>
          </a:p>
        </p:txBody>
      </p:sp>
      <p:sp>
        <p:nvSpPr>
          <p:cNvPr id="1145" name="Google Shape;1145;p68"/>
          <p:cNvSpPr txBox="1"/>
          <p:nvPr/>
        </p:nvSpPr>
        <p:spPr>
          <a:xfrm>
            <a:off x="-7" y="9"/>
            <a:ext cx="885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Title</a:t>
            </a:r>
            <a:endParaRPr sz="1000">
              <a:latin typeface="Oxygen Light"/>
              <a:ea typeface="Oxygen Light"/>
              <a:cs typeface="Oxygen Light"/>
              <a:sym typeface="Oxygen Light"/>
            </a:endParaRPr>
          </a:p>
        </p:txBody>
      </p:sp>
      <p:cxnSp>
        <p:nvCxnSpPr>
          <p:cNvPr id="1146" name="Google Shape;1146;p68"/>
          <p:cNvCxnSpPr>
            <a:stCxn id="1117" idx="3"/>
          </p:cNvCxnSpPr>
          <p:nvPr/>
        </p:nvCxnSpPr>
        <p:spPr>
          <a:xfrm rot="10800000" flipH="1">
            <a:off x="3332325" y="1839375"/>
            <a:ext cx="1065600" cy="6000"/>
          </a:xfrm>
          <a:prstGeom prst="straightConnector1">
            <a:avLst/>
          </a:prstGeom>
          <a:noFill/>
          <a:ln w="19050" cap="flat" cmpd="sng">
            <a:solidFill>
              <a:schemeClr val="accent1"/>
            </a:solidFill>
            <a:prstDash val="solid"/>
            <a:round/>
            <a:headEnd type="oval" w="med" len="med"/>
            <a:tailEnd type="none" w="med" len="med"/>
          </a:ln>
        </p:spPr>
      </p:cxnSp>
      <p:cxnSp>
        <p:nvCxnSpPr>
          <p:cNvPr id="1147" name="Google Shape;1147;p68"/>
          <p:cNvCxnSpPr/>
          <p:nvPr/>
        </p:nvCxnSpPr>
        <p:spPr>
          <a:xfrm rot="10800000">
            <a:off x="4930773" y="2354058"/>
            <a:ext cx="891300" cy="10800"/>
          </a:xfrm>
          <a:prstGeom prst="straightConnector1">
            <a:avLst/>
          </a:prstGeom>
          <a:noFill/>
          <a:ln w="19050" cap="flat" cmpd="sng">
            <a:solidFill>
              <a:srgbClr val="A1C448"/>
            </a:solidFill>
            <a:prstDash val="solid"/>
            <a:round/>
            <a:headEnd type="oval" w="med" len="med"/>
            <a:tailEnd type="none" w="med" len="med"/>
          </a:ln>
        </p:spPr>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2" name="Google Shape;1152;p69"/>
          <p:cNvSpPr txBox="1"/>
          <p:nvPr/>
        </p:nvSpPr>
        <p:spPr>
          <a:xfrm>
            <a:off x="615225" y="333450"/>
            <a:ext cx="5403600" cy="606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rgbClr val="A1C448"/>
                </a:solidFill>
                <a:latin typeface="Abril Fatface"/>
                <a:ea typeface="Abril Fatface"/>
                <a:cs typeface="Abril Fatface"/>
                <a:sym typeface="Abril Fatface"/>
              </a:rPr>
              <a:t>Success Metrics</a:t>
            </a:r>
            <a:endParaRPr sz="2400">
              <a:solidFill>
                <a:srgbClr val="A1C448"/>
              </a:solidFill>
              <a:latin typeface="Abril Fatface"/>
              <a:ea typeface="Abril Fatface"/>
              <a:cs typeface="Abril Fatface"/>
              <a:sym typeface="Abril Fatface"/>
            </a:endParaRPr>
          </a:p>
        </p:txBody>
      </p:sp>
      <p:cxnSp>
        <p:nvCxnSpPr>
          <p:cNvPr id="1153" name="Google Shape;1153;p69"/>
          <p:cNvCxnSpPr/>
          <p:nvPr/>
        </p:nvCxnSpPr>
        <p:spPr>
          <a:xfrm>
            <a:off x="3361800" y="682775"/>
            <a:ext cx="5639700" cy="12600"/>
          </a:xfrm>
          <a:prstGeom prst="straightConnector1">
            <a:avLst/>
          </a:prstGeom>
          <a:noFill/>
          <a:ln w="76200" cap="flat" cmpd="sng">
            <a:solidFill>
              <a:srgbClr val="A1C448"/>
            </a:solidFill>
            <a:prstDash val="solid"/>
            <a:round/>
            <a:headEnd type="none" w="med" len="med"/>
            <a:tailEnd type="none" w="med" len="med"/>
          </a:ln>
        </p:spPr>
      </p:cxnSp>
      <p:graphicFrame>
        <p:nvGraphicFramePr>
          <p:cNvPr id="1154" name="Google Shape;1154;p69"/>
          <p:cNvGraphicFramePr/>
          <p:nvPr/>
        </p:nvGraphicFramePr>
        <p:xfrm>
          <a:off x="892150" y="1106910"/>
          <a:ext cx="3000000" cy="3000000"/>
        </p:xfrm>
        <a:graphic>
          <a:graphicData uri="http://schemas.openxmlformats.org/drawingml/2006/table">
            <a:tbl>
              <a:tblPr>
                <a:noFill/>
                <a:tableStyleId>{CDEAD7A0-B9C1-4A32-AF16-768B767F9DED}</a:tableStyleId>
              </a:tblPr>
              <a:tblGrid>
                <a:gridCol w="2829075">
                  <a:extLst>
                    <a:ext uri="{9D8B030D-6E8A-4147-A177-3AD203B41FA5}">
                      <a16:colId xmlns:a16="http://schemas.microsoft.com/office/drawing/2014/main" val="20000"/>
                    </a:ext>
                  </a:extLst>
                </a:gridCol>
                <a:gridCol w="4526200">
                  <a:extLst>
                    <a:ext uri="{9D8B030D-6E8A-4147-A177-3AD203B41FA5}">
                      <a16:colId xmlns:a16="http://schemas.microsoft.com/office/drawing/2014/main" val="20001"/>
                    </a:ext>
                  </a:extLst>
                </a:gridCol>
              </a:tblGrid>
              <a:tr h="305050">
                <a:tc>
                  <a:txBody>
                    <a:bodyPr/>
                    <a:lstStyle/>
                    <a:p>
                      <a:pPr marL="0" lvl="0" indent="0" algn="ctr" rtl="0">
                        <a:spcBef>
                          <a:spcPts val="0"/>
                        </a:spcBef>
                        <a:spcAft>
                          <a:spcPts val="0"/>
                        </a:spcAft>
                        <a:buNone/>
                      </a:pPr>
                      <a:r>
                        <a:rPr lang="en" sz="1000">
                          <a:solidFill>
                            <a:srgbClr val="D24141"/>
                          </a:solidFill>
                          <a:latin typeface="Abril Fatface"/>
                          <a:ea typeface="Abril Fatface"/>
                          <a:cs typeface="Abril Fatface"/>
                          <a:sym typeface="Abril Fatface"/>
                        </a:rPr>
                        <a:t>Criteria</a:t>
                      </a:r>
                      <a:endParaRPr sz="1000">
                        <a:solidFill>
                          <a:srgbClr val="D24141"/>
                        </a:solidFill>
                        <a:latin typeface="Abril Fatface"/>
                        <a:ea typeface="Abril Fatface"/>
                        <a:cs typeface="Abril Fatface"/>
                        <a:sym typeface="Abril Fatfac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1000">
                          <a:solidFill>
                            <a:srgbClr val="D24141"/>
                          </a:solidFill>
                          <a:latin typeface="Abril Fatface"/>
                          <a:ea typeface="Abril Fatface"/>
                          <a:cs typeface="Abril Fatface"/>
                          <a:sym typeface="Abril Fatface"/>
                        </a:rPr>
                        <a:t>Goal</a:t>
                      </a:r>
                      <a:endParaRPr sz="1000">
                        <a:solidFill>
                          <a:srgbClr val="D24141"/>
                        </a:solidFill>
                        <a:latin typeface="Abril Fatface"/>
                        <a:ea typeface="Abril Fatface"/>
                        <a:cs typeface="Abril Fatface"/>
                        <a:sym typeface="Abril Fatfac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extLst>
                  <a:ext uri="{0D108BD9-81ED-4DB2-BD59-A6C34878D82A}">
                    <a16:rowId xmlns:a16="http://schemas.microsoft.com/office/drawing/2014/main" val="10000"/>
                  </a:ext>
                </a:extLst>
              </a:tr>
              <a:tr h="323375">
                <a:tc>
                  <a:txBody>
                    <a:bodyPr/>
                    <a:lstStyle/>
                    <a:p>
                      <a:pPr marL="0" lvl="0" indent="0" algn="ctr" rtl="0">
                        <a:spcBef>
                          <a:spcPts val="0"/>
                        </a:spcBef>
                        <a:spcAft>
                          <a:spcPts val="0"/>
                        </a:spcAft>
                        <a:buNone/>
                      </a:pPr>
                      <a:r>
                        <a:rPr lang="en" sz="1000">
                          <a:solidFill>
                            <a:srgbClr val="657C2B"/>
                          </a:solidFill>
                          <a:latin typeface="Abril Fatface"/>
                          <a:ea typeface="Abril Fatface"/>
                          <a:cs typeface="Abril Fatface"/>
                          <a:sym typeface="Abril Fatface"/>
                        </a:rPr>
                        <a:t>Query Performance</a:t>
                      </a:r>
                      <a:endParaRPr sz="1000">
                        <a:solidFill>
                          <a:srgbClr val="657C2B"/>
                        </a:solidFill>
                        <a:latin typeface="Abril Fatface"/>
                        <a:ea typeface="Abril Fatface"/>
                        <a:cs typeface="Abril Fatface"/>
                        <a:sym typeface="Abril Fatfac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1100">
                          <a:latin typeface="Calibri"/>
                          <a:ea typeface="Calibri"/>
                          <a:cs typeface="Calibri"/>
                          <a:sym typeface="Calibri"/>
                        </a:rPr>
                        <a:t>200 msec</a:t>
                      </a:r>
                      <a:r>
                        <a:rPr lang="en" sz="1000" baseline="30000">
                          <a:solidFill>
                            <a:schemeClr val="dk1"/>
                          </a:solidFill>
                          <a:latin typeface="Calibri"/>
                          <a:ea typeface="Calibri"/>
                          <a:cs typeface="Calibri"/>
                          <a:sym typeface="Calibri"/>
                        </a:rPr>
                        <a:t>[1]</a:t>
                      </a:r>
                      <a:endParaRPr sz="1100">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extLst>
                  <a:ext uri="{0D108BD9-81ED-4DB2-BD59-A6C34878D82A}">
                    <a16:rowId xmlns:a16="http://schemas.microsoft.com/office/drawing/2014/main" val="10001"/>
                  </a:ext>
                </a:extLst>
              </a:tr>
              <a:tr h="316500">
                <a:tc>
                  <a:txBody>
                    <a:bodyPr/>
                    <a:lstStyle/>
                    <a:p>
                      <a:pPr marL="0" lvl="0" indent="0" algn="ctr" rtl="0">
                        <a:spcBef>
                          <a:spcPts val="0"/>
                        </a:spcBef>
                        <a:spcAft>
                          <a:spcPts val="0"/>
                        </a:spcAft>
                        <a:buNone/>
                      </a:pPr>
                      <a:r>
                        <a:rPr lang="en" sz="1000">
                          <a:solidFill>
                            <a:srgbClr val="657C2B"/>
                          </a:solidFill>
                          <a:latin typeface="Abril Fatface"/>
                          <a:ea typeface="Abril Fatface"/>
                          <a:cs typeface="Abril Fatface"/>
                          <a:sym typeface="Abril Fatface"/>
                        </a:rPr>
                        <a:t>API</a:t>
                      </a:r>
                      <a:r>
                        <a:rPr lang="en" sz="1000">
                          <a:latin typeface="Oxygen Light"/>
                          <a:ea typeface="Oxygen Light"/>
                          <a:cs typeface="Oxygen Light"/>
                          <a:sym typeface="Oxygen Light"/>
                        </a:rPr>
                        <a:t> </a:t>
                      </a:r>
                      <a:r>
                        <a:rPr lang="en" sz="1000">
                          <a:solidFill>
                            <a:srgbClr val="657C2B"/>
                          </a:solidFill>
                          <a:latin typeface="Abril Fatface"/>
                          <a:ea typeface="Abril Fatface"/>
                          <a:cs typeface="Abril Fatface"/>
                          <a:sym typeface="Abril Fatface"/>
                        </a:rPr>
                        <a:t>Response Time</a:t>
                      </a:r>
                      <a:endParaRPr sz="1000">
                        <a:solidFill>
                          <a:srgbClr val="657C2B"/>
                        </a:solidFill>
                        <a:latin typeface="Abril Fatface"/>
                        <a:ea typeface="Abril Fatface"/>
                        <a:cs typeface="Abril Fatface"/>
                        <a:sym typeface="Abril Fatfac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1100">
                          <a:latin typeface="Calibri"/>
                          <a:ea typeface="Calibri"/>
                          <a:cs typeface="Calibri"/>
                          <a:sym typeface="Calibri"/>
                        </a:rPr>
                        <a:t>1 second </a:t>
                      </a:r>
                      <a:endParaRPr sz="1100">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extLst>
                  <a:ext uri="{0D108BD9-81ED-4DB2-BD59-A6C34878D82A}">
                    <a16:rowId xmlns:a16="http://schemas.microsoft.com/office/drawing/2014/main" val="10002"/>
                  </a:ext>
                </a:extLst>
              </a:tr>
              <a:tr h="341825">
                <a:tc>
                  <a:txBody>
                    <a:bodyPr/>
                    <a:lstStyle/>
                    <a:p>
                      <a:pPr marL="0" lvl="0" indent="0" algn="ctr" rtl="0">
                        <a:spcBef>
                          <a:spcPts val="0"/>
                        </a:spcBef>
                        <a:spcAft>
                          <a:spcPts val="0"/>
                        </a:spcAft>
                        <a:buNone/>
                      </a:pPr>
                      <a:r>
                        <a:rPr lang="en" sz="1000">
                          <a:solidFill>
                            <a:srgbClr val="657C2B"/>
                          </a:solidFill>
                          <a:latin typeface="Abril Fatface"/>
                          <a:ea typeface="Abril Fatface"/>
                          <a:cs typeface="Abril Fatface"/>
                          <a:sym typeface="Abril Fatface"/>
                        </a:rPr>
                        <a:t>User and Query Conflicts</a:t>
                      </a:r>
                      <a:r>
                        <a:rPr lang="en" sz="900" baseline="30000">
                          <a:solidFill>
                            <a:schemeClr val="dk1"/>
                          </a:solidFill>
                          <a:latin typeface="Oxygen Light"/>
                          <a:ea typeface="Oxygen Light"/>
                          <a:cs typeface="Oxygen Light"/>
                          <a:sym typeface="Oxygen Light"/>
                        </a:rPr>
                        <a:t>[2]</a:t>
                      </a:r>
                      <a:endParaRPr sz="1000">
                        <a:solidFill>
                          <a:srgbClr val="657C2B"/>
                        </a:solidFill>
                        <a:latin typeface="Abril Fatface"/>
                        <a:ea typeface="Abril Fatface"/>
                        <a:cs typeface="Abril Fatface"/>
                        <a:sym typeface="Abril Fatfac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1100">
                          <a:latin typeface="Calibri"/>
                          <a:ea typeface="Calibri"/>
                          <a:cs typeface="Calibri"/>
                          <a:sym typeface="Calibri"/>
                        </a:rPr>
                        <a:t>Prevent inserts and updates from occurring while a read query is running</a:t>
                      </a:r>
                      <a:endParaRPr sz="1100">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extLst>
                  <a:ext uri="{0D108BD9-81ED-4DB2-BD59-A6C34878D82A}">
                    <a16:rowId xmlns:a16="http://schemas.microsoft.com/office/drawing/2014/main" val="10003"/>
                  </a:ext>
                </a:extLst>
              </a:tr>
              <a:tr h="357800">
                <a:tc>
                  <a:txBody>
                    <a:bodyPr/>
                    <a:lstStyle/>
                    <a:p>
                      <a:pPr marL="0" lvl="0" indent="0" algn="ctr" rtl="0">
                        <a:spcBef>
                          <a:spcPts val="0"/>
                        </a:spcBef>
                        <a:spcAft>
                          <a:spcPts val="0"/>
                        </a:spcAft>
                        <a:buNone/>
                      </a:pPr>
                      <a:r>
                        <a:rPr lang="en" sz="1000">
                          <a:solidFill>
                            <a:srgbClr val="657C2B"/>
                          </a:solidFill>
                          <a:latin typeface="Abril Fatface"/>
                          <a:ea typeface="Abril Fatface"/>
                          <a:cs typeface="Abril Fatface"/>
                          <a:sym typeface="Abril Fatface"/>
                        </a:rPr>
                        <a:t>Database Connections</a:t>
                      </a:r>
                      <a:r>
                        <a:rPr lang="en" sz="900" baseline="30000">
                          <a:solidFill>
                            <a:schemeClr val="dk1"/>
                          </a:solidFill>
                          <a:latin typeface="Oxygen Light"/>
                          <a:ea typeface="Oxygen Light"/>
                          <a:cs typeface="Oxygen Light"/>
                          <a:sym typeface="Oxygen Light"/>
                        </a:rPr>
                        <a:t>[4]</a:t>
                      </a:r>
                      <a:endParaRPr sz="1000">
                        <a:solidFill>
                          <a:srgbClr val="657C2B"/>
                        </a:solidFill>
                        <a:latin typeface="Abril Fatface"/>
                        <a:ea typeface="Abril Fatface"/>
                        <a:cs typeface="Abril Fatface"/>
                        <a:sym typeface="Abril Fatfac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1100">
                          <a:latin typeface="Calibri"/>
                          <a:ea typeface="Calibri"/>
                          <a:cs typeface="Calibri"/>
                          <a:sym typeface="Calibri"/>
                        </a:rPr>
                        <a:t>Automatic closure of db connections after retrieving query</a:t>
                      </a:r>
                      <a:endParaRPr sz="1100">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extLst>
                  <a:ext uri="{0D108BD9-81ED-4DB2-BD59-A6C34878D82A}">
                    <a16:rowId xmlns:a16="http://schemas.microsoft.com/office/drawing/2014/main" val="10004"/>
                  </a:ext>
                </a:extLst>
              </a:tr>
              <a:tr h="301825">
                <a:tc>
                  <a:txBody>
                    <a:bodyPr/>
                    <a:lstStyle/>
                    <a:p>
                      <a:pPr marL="0" lvl="0" indent="0" algn="ctr" rtl="0">
                        <a:spcBef>
                          <a:spcPts val="0"/>
                        </a:spcBef>
                        <a:spcAft>
                          <a:spcPts val="0"/>
                        </a:spcAft>
                        <a:buNone/>
                      </a:pPr>
                      <a:r>
                        <a:rPr lang="en" sz="1000">
                          <a:solidFill>
                            <a:srgbClr val="657C2B"/>
                          </a:solidFill>
                          <a:latin typeface="Abril Fatface"/>
                          <a:ea typeface="Abril Fatface"/>
                          <a:cs typeface="Abril Fatface"/>
                          <a:sym typeface="Abril Fatface"/>
                        </a:rPr>
                        <a:t>Bugs</a:t>
                      </a:r>
                      <a:endParaRPr sz="1000">
                        <a:solidFill>
                          <a:srgbClr val="657C2B"/>
                        </a:solidFill>
                        <a:latin typeface="Abril Fatface"/>
                        <a:ea typeface="Abril Fatface"/>
                        <a:cs typeface="Abril Fatface"/>
                        <a:sym typeface="Abril Fatfac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1100">
                          <a:latin typeface="Calibri"/>
                          <a:ea typeface="Calibri"/>
                          <a:cs typeface="Calibri"/>
                          <a:sym typeface="Calibri"/>
                        </a:rPr>
                        <a:t>No High Priority &amp; High Severity outstanding bugs</a:t>
                      </a:r>
                      <a:endParaRPr sz="1100">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extLst>
                  <a:ext uri="{0D108BD9-81ED-4DB2-BD59-A6C34878D82A}">
                    <a16:rowId xmlns:a16="http://schemas.microsoft.com/office/drawing/2014/main" val="10005"/>
                  </a:ext>
                </a:extLst>
              </a:tr>
              <a:tr h="332025">
                <a:tc>
                  <a:txBody>
                    <a:bodyPr/>
                    <a:lstStyle/>
                    <a:p>
                      <a:pPr marL="0" lvl="0" indent="0" algn="ctr" rtl="0">
                        <a:spcBef>
                          <a:spcPts val="0"/>
                        </a:spcBef>
                        <a:spcAft>
                          <a:spcPts val="0"/>
                        </a:spcAft>
                        <a:buNone/>
                      </a:pPr>
                      <a:r>
                        <a:rPr lang="en" sz="1000">
                          <a:solidFill>
                            <a:srgbClr val="657C2B"/>
                          </a:solidFill>
                          <a:latin typeface="Abril Fatface"/>
                          <a:ea typeface="Abril Fatface"/>
                          <a:cs typeface="Abril Fatface"/>
                          <a:sym typeface="Abril Fatface"/>
                        </a:rPr>
                        <a:t>Project Delivered Within Budget</a:t>
                      </a:r>
                      <a:r>
                        <a:rPr lang="en" sz="900" baseline="30000">
                          <a:solidFill>
                            <a:schemeClr val="dk1"/>
                          </a:solidFill>
                          <a:latin typeface="Oxygen Light"/>
                          <a:ea typeface="Oxygen Light"/>
                          <a:cs typeface="Oxygen Light"/>
                          <a:sym typeface="Oxygen Light"/>
                        </a:rPr>
                        <a:t>[3]</a:t>
                      </a:r>
                      <a:endParaRPr sz="1000">
                        <a:solidFill>
                          <a:srgbClr val="657C2B"/>
                        </a:solidFill>
                        <a:latin typeface="Abril Fatface"/>
                        <a:ea typeface="Abril Fatface"/>
                        <a:cs typeface="Abril Fatface"/>
                        <a:sym typeface="Abril Fatfac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1100">
                          <a:latin typeface="Calibri"/>
                          <a:ea typeface="Calibri"/>
                          <a:cs typeface="Calibri"/>
                          <a:sym typeface="Calibri"/>
                        </a:rPr>
                        <a:t>&lt; than the proposed budget: </a:t>
                      </a:r>
                      <a:r>
                        <a:rPr lang="en" sz="1000">
                          <a:solidFill>
                            <a:schemeClr val="dk1"/>
                          </a:solidFill>
                          <a:latin typeface="Calibri"/>
                          <a:ea typeface="Calibri"/>
                          <a:cs typeface="Calibri"/>
                          <a:sym typeface="Calibri"/>
                        </a:rPr>
                        <a:t>$648,070</a:t>
                      </a:r>
                      <a:endParaRPr sz="1100">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extLst>
                  <a:ext uri="{0D108BD9-81ED-4DB2-BD59-A6C34878D82A}">
                    <a16:rowId xmlns:a16="http://schemas.microsoft.com/office/drawing/2014/main" val="10006"/>
                  </a:ext>
                </a:extLst>
              </a:tr>
              <a:tr h="345750">
                <a:tc>
                  <a:txBody>
                    <a:bodyPr/>
                    <a:lstStyle/>
                    <a:p>
                      <a:pPr marL="0" lvl="0" indent="0" algn="ctr" rtl="0">
                        <a:spcBef>
                          <a:spcPts val="0"/>
                        </a:spcBef>
                        <a:spcAft>
                          <a:spcPts val="0"/>
                        </a:spcAft>
                        <a:buNone/>
                      </a:pPr>
                      <a:r>
                        <a:rPr lang="en" sz="1000">
                          <a:solidFill>
                            <a:srgbClr val="657C2B"/>
                          </a:solidFill>
                          <a:latin typeface="Abril Fatface"/>
                          <a:ea typeface="Abril Fatface"/>
                          <a:cs typeface="Abril Fatface"/>
                          <a:sym typeface="Abril Fatface"/>
                        </a:rPr>
                        <a:t>Project Delivered on Time</a:t>
                      </a:r>
                      <a:r>
                        <a:rPr lang="en" sz="900" baseline="30000">
                          <a:solidFill>
                            <a:schemeClr val="dk1"/>
                          </a:solidFill>
                          <a:latin typeface="Oxygen Light"/>
                          <a:ea typeface="Oxygen Light"/>
                          <a:cs typeface="Oxygen Light"/>
                          <a:sym typeface="Oxygen Light"/>
                        </a:rPr>
                        <a:t>[3]</a:t>
                      </a:r>
                      <a:endParaRPr sz="1000">
                        <a:solidFill>
                          <a:srgbClr val="657C2B"/>
                        </a:solidFill>
                        <a:latin typeface="Abril Fatface"/>
                        <a:ea typeface="Abril Fatface"/>
                        <a:cs typeface="Abril Fatface"/>
                        <a:sym typeface="Abril Fatfac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1100">
                          <a:latin typeface="Calibri"/>
                          <a:ea typeface="Calibri"/>
                          <a:cs typeface="Calibri"/>
                          <a:sym typeface="Calibri"/>
                        </a:rPr>
                        <a:t>Dec 28, 2022</a:t>
                      </a:r>
                      <a:endParaRPr sz="1100">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extLst>
                  <a:ext uri="{0D108BD9-81ED-4DB2-BD59-A6C34878D82A}">
                    <a16:rowId xmlns:a16="http://schemas.microsoft.com/office/drawing/2014/main" val="10007"/>
                  </a:ext>
                </a:extLst>
              </a:tr>
              <a:tr h="390100">
                <a:tc>
                  <a:txBody>
                    <a:bodyPr/>
                    <a:lstStyle/>
                    <a:p>
                      <a:pPr marL="0" lvl="0" indent="0" algn="ctr" rtl="0">
                        <a:lnSpc>
                          <a:spcPct val="115000"/>
                        </a:lnSpc>
                        <a:spcBef>
                          <a:spcPts val="0"/>
                        </a:spcBef>
                        <a:spcAft>
                          <a:spcPts val="0"/>
                        </a:spcAft>
                        <a:buNone/>
                      </a:pPr>
                      <a:r>
                        <a:rPr lang="en" sz="1000">
                          <a:solidFill>
                            <a:srgbClr val="657C2B"/>
                          </a:solidFill>
                          <a:latin typeface="Abril Fatface"/>
                          <a:ea typeface="Abril Fatface"/>
                          <a:cs typeface="Abril Fatface"/>
                          <a:sym typeface="Abril Fatface"/>
                        </a:rPr>
                        <a:t>Improved productivity</a:t>
                      </a:r>
                      <a:r>
                        <a:rPr lang="en" sz="900" baseline="30000">
                          <a:solidFill>
                            <a:schemeClr val="dk1"/>
                          </a:solidFill>
                          <a:latin typeface="Oxygen Light"/>
                          <a:ea typeface="Oxygen Light"/>
                          <a:cs typeface="Oxygen Light"/>
                          <a:sym typeface="Oxygen Light"/>
                        </a:rPr>
                        <a:t>[3]</a:t>
                      </a:r>
                      <a:endParaRPr sz="1100">
                        <a:solidFill>
                          <a:srgbClr val="212121"/>
                        </a:solidFill>
                        <a:highlight>
                          <a:srgbClr val="FFFFFF"/>
                        </a:highlight>
                        <a:latin typeface="Montserrat"/>
                        <a:ea typeface="Montserrat"/>
                        <a:cs typeface="Montserrat"/>
                        <a:sym typeface="Montserrat"/>
                      </a:endParaRPr>
                    </a:p>
                    <a:p>
                      <a:pPr marL="0" lvl="0" indent="0" algn="ctr" rtl="0">
                        <a:spcBef>
                          <a:spcPts val="0"/>
                        </a:spcBef>
                        <a:spcAft>
                          <a:spcPts val="0"/>
                        </a:spcAft>
                        <a:buNone/>
                      </a:pPr>
                      <a:endParaRPr sz="1000">
                        <a:solidFill>
                          <a:srgbClr val="657C2B"/>
                        </a:solidFill>
                        <a:latin typeface="Abril Fatface"/>
                        <a:ea typeface="Abril Fatface"/>
                        <a:cs typeface="Abril Fatface"/>
                        <a:sym typeface="Abril Fatfac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3810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1100">
                          <a:latin typeface="Calibri"/>
                          <a:ea typeface="Calibri"/>
                          <a:cs typeface="Calibri"/>
                          <a:sym typeface="Calibri"/>
                        </a:rPr>
                        <a:t>80% time analyzing data and 20% time gathering data</a:t>
                      </a:r>
                      <a:r>
                        <a:rPr lang="en" sz="1000" baseline="30000">
                          <a:solidFill>
                            <a:schemeClr val="dk1"/>
                          </a:solidFill>
                          <a:latin typeface="Calibri"/>
                          <a:ea typeface="Calibri"/>
                          <a:cs typeface="Calibri"/>
                          <a:sym typeface="Calibri"/>
                        </a:rPr>
                        <a:t>[3]</a:t>
                      </a:r>
                      <a:endParaRPr sz="1100">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38100" cap="flat" cmpd="sng">
                      <a:solidFill>
                        <a:srgbClr val="A1C448"/>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1155" name="Google Shape;1155;p69"/>
          <p:cNvSpPr txBox="1"/>
          <p:nvPr/>
        </p:nvSpPr>
        <p:spPr>
          <a:xfrm>
            <a:off x="0" y="4617000"/>
            <a:ext cx="8247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600">
                <a:solidFill>
                  <a:schemeClr val="dk1"/>
                </a:solidFill>
                <a:latin typeface="Calibri"/>
                <a:ea typeface="Calibri"/>
                <a:cs typeface="Calibri"/>
                <a:sym typeface="Calibri"/>
              </a:rPr>
              <a:t>[1] Linoff, G. Stackoverflow. 26 Jun 2014. (</a:t>
            </a:r>
            <a:r>
              <a:rPr lang="en" sz="600" u="sng">
                <a:solidFill>
                  <a:srgbClr val="1155CC"/>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https://stackoverflow.com/questions/24429350/what-is-a-good-healthy-mysql-query-execution-time</a:t>
            </a:r>
            <a:r>
              <a:rPr lang="en" sz="600">
                <a:solidFill>
                  <a:srgbClr val="1155CC"/>
                </a:solidFill>
                <a:latin typeface="Calibri"/>
                <a:ea typeface="Calibri"/>
                <a:cs typeface="Calibri"/>
                <a:sym typeface="Calibri"/>
              </a:rPr>
              <a:t> </a:t>
            </a:r>
            <a:r>
              <a:rPr lang="en" sz="600">
                <a:solidFill>
                  <a:schemeClr val="dk1"/>
                </a:solidFill>
                <a:latin typeface="Calibri"/>
                <a:ea typeface="Calibri"/>
                <a:cs typeface="Calibri"/>
                <a:sym typeface="Calibri"/>
              </a:rPr>
              <a:t>)</a:t>
            </a:r>
            <a:endParaRPr sz="6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600">
                <a:solidFill>
                  <a:schemeClr val="dk1"/>
                </a:solidFill>
                <a:latin typeface="Calibri"/>
                <a:ea typeface="Calibri"/>
                <a:cs typeface="Calibri"/>
                <a:sym typeface="Calibri"/>
              </a:rPr>
              <a:t>[2] Habib, O. “</a:t>
            </a:r>
            <a:r>
              <a:rPr lang="en" sz="600">
                <a:solidFill>
                  <a:srgbClr val="19212B"/>
                </a:solidFill>
                <a:latin typeface="Calibri"/>
                <a:ea typeface="Calibri"/>
                <a:cs typeface="Calibri"/>
                <a:sym typeface="Calibri"/>
              </a:rPr>
              <a:t>Top 6 Database Performance Metrics to Monitor in Enterprise Applications” AppDynamics. 23 Dec 2015. (</a:t>
            </a:r>
            <a:r>
              <a:rPr lang="en" sz="600" u="sng">
                <a:solidFill>
                  <a:srgbClr val="1155CC"/>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https://www.appdynamics.com/blog/engineering/top-6-database-performance-metrics-to-monitor-in-enterprise-applications/</a:t>
            </a:r>
            <a:r>
              <a:rPr lang="en" sz="600">
                <a:solidFill>
                  <a:schemeClr val="dk1"/>
                </a:solidFill>
                <a:latin typeface="Calibri"/>
                <a:ea typeface="Calibri"/>
                <a:cs typeface="Calibri"/>
                <a:sym typeface="Calibri"/>
              </a:rPr>
              <a:t>)</a:t>
            </a:r>
            <a:endParaRPr sz="6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600">
                <a:solidFill>
                  <a:schemeClr val="dk1"/>
                </a:solidFill>
                <a:latin typeface="Calibri"/>
                <a:ea typeface="Calibri"/>
                <a:cs typeface="Calibri"/>
                <a:sym typeface="Calibri"/>
              </a:rPr>
              <a:t>[3] “Data Warehouse Success Measures” EWSolutions. 02 Jun 2021. (</a:t>
            </a:r>
            <a:r>
              <a:rPr lang="en" sz="600" u="sng">
                <a:solidFill>
                  <a:srgbClr val="1155CC"/>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https://www.ewsolutions.com/data-warehouse-success-measures/</a:t>
            </a:r>
            <a:r>
              <a:rPr lang="en" sz="600">
                <a:solidFill>
                  <a:schemeClr val="dk1"/>
                </a:solidFill>
                <a:latin typeface="Calibri"/>
                <a:ea typeface="Calibri"/>
                <a:cs typeface="Calibri"/>
                <a:sym typeface="Calibri"/>
              </a:rPr>
              <a:t>)</a:t>
            </a:r>
            <a:endParaRPr sz="6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600">
                <a:solidFill>
                  <a:schemeClr val="dk1"/>
                </a:solidFill>
                <a:latin typeface="Calibri"/>
                <a:ea typeface="Calibri"/>
                <a:cs typeface="Calibri"/>
                <a:sym typeface="Calibri"/>
              </a:rPr>
              <a:t>[4] Key Database Performance Metrics You Must Track Regularly” Ubiq Bi. 10 Aug 2020. (</a:t>
            </a:r>
            <a:r>
              <a:rPr lang="en" sz="600" u="sng">
                <a:solidFill>
                  <a:srgbClr val="1155CC"/>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https://ubiq.co/analytics-blog/key-database-performance-metrics-must-track-regularly/</a:t>
            </a:r>
            <a:r>
              <a:rPr lang="en" sz="600">
                <a:solidFill>
                  <a:schemeClr val="dk1"/>
                </a:solidFill>
                <a:latin typeface="Calibri"/>
                <a:ea typeface="Calibri"/>
                <a:cs typeface="Calibri"/>
                <a:sym typeface="Calibri"/>
              </a:rPr>
              <a:t>)</a:t>
            </a:r>
            <a:endParaRPr sz="600">
              <a:solidFill>
                <a:schemeClr val="dk1"/>
              </a:solidFill>
              <a:latin typeface="Calibri"/>
              <a:ea typeface="Calibri"/>
              <a:cs typeface="Calibri"/>
              <a:sym typeface="Calibri"/>
            </a:endParaRPr>
          </a:p>
          <a:p>
            <a:pPr marL="0" lvl="0" indent="0" algn="l" rtl="0">
              <a:spcBef>
                <a:spcPts val="0"/>
              </a:spcBef>
              <a:spcAft>
                <a:spcPts val="0"/>
              </a:spcAft>
              <a:buNone/>
            </a:pPr>
            <a:endParaRPr sz="600">
              <a:latin typeface="Calibri"/>
              <a:ea typeface="Calibri"/>
              <a:cs typeface="Calibri"/>
              <a:sym typeface="Calibri"/>
            </a:endParaRPr>
          </a:p>
        </p:txBody>
      </p:sp>
      <p:sp>
        <p:nvSpPr>
          <p:cNvPr id="1156" name="Google Shape;1156;p69"/>
          <p:cNvSpPr txBox="1"/>
          <p:nvPr/>
        </p:nvSpPr>
        <p:spPr>
          <a:xfrm>
            <a:off x="89950" y="26475"/>
            <a:ext cx="885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Simple</a:t>
            </a:r>
            <a:endParaRPr sz="1000">
              <a:latin typeface="Oxygen Light"/>
              <a:ea typeface="Oxygen Light"/>
              <a:cs typeface="Oxygen Light"/>
              <a:sym typeface="Oxygen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1" name="Google Shape;1161;p70"/>
          <p:cNvSpPr txBox="1"/>
          <p:nvPr/>
        </p:nvSpPr>
        <p:spPr>
          <a:xfrm>
            <a:off x="615225" y="333450"/>
            <a:ext cx="5403600" cy="606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rgbClr val="A1C448"/>
                </a:solidFill>
                <a:latin typeface="Abril Fatface"/>
                <a:ea typeface="Abril Fatface"/>
                <a:cs typeface="Abril Fatface"/>
                <a:sym typeface="Abril Fatface"/>
              </a:rPr>
              <a:t>Risk  Management</a:t>
            </a:r>
            <a:endParaRPr sz="2400">
              <a:solidFill>
                <a:srgbClr val="A1C448"/>
              </a:solidFill>
              <a:latin typeface="Abril Fatface"/>
              <a:ea typeface="Abril Fatface"/>
              <a:cs typeface="Abril Fatface"/>
              <a:sym typeface="Abril Fatface"/>
            </a:endParaRPr>
          </a:p>
        </p:txBody>
      </p:sp>
      <p:cxnSp>
        <p:nvCxnSpPr>
          <p:cNvPr id="1162" name="Google Shape;1162;p70"/>
          <p:cNvCxnSpPr/>
          <p:nvPr/>
        </p:nvCxnSpPr>
        <p:spPr>
          <a:xfrm>
            <a:off x="3632950" y="694725"/>
            <a:ext cx="5368500" cy="600"/>
          </a:xfrm>
          <a:prstGeom prst="straightConnector1">
            <a:avLst/>
          </a:prstGeom>
          <a:noFill/>
          <a:ln w="76200" cap="flat" cmpd="sng">
            <a:solidFill>
              <a:srgbClr val="A1C448"/>
            </a:solidFill>
            <a:prstDash val="solid"/>
            <a:round/>
            <a:headEnd type="none" w="med" len="med"/>
            <a:tailEnd type="none" w="med" len="med"/>
          </a:ln>
        </p:spPr>
      </p:cxnSp>
      <p:sp>
        <p:nvSpPr>
          <p:cNvPr id="1163" name="Google Shape;1163;p70"/>
          <p:cNvSpPr txBox="1"/>
          <p:nvPr/>
        </p:nvSpPr>
        <p:spPr>
          <a:xfrm>
            <a:off x="867950" y="2090550"/>
            <a:ext cx="367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xygen Light"/>
              <a:ea typeface="Oxygen Light"/>
              <a:cs typeface="Oxygen Light"/>
              <a:sym typeface="Oxygen Light"/>
            </a:endParaRPr>
          </a:p>
        </p:txBody>
      </p:sp>
      <p:graphicFrame>
        <p:nvGraphicFramePr>
          <p:cNvPr id="1164" name="Google Shape;1164;p70"/>
          <p:cNvGraphicFramePr/>
          <p:nvPr/>
        </p:nvGraphicFramePr>
        <p:xfrm>
          <a:off x="615225" y="957165"/>
          <a:ext cx="3000000" cy="3000000"/>
        </p:xfrm>
        <a:graphic>
          <a:graphicData uri="http://schemas.openxmlformats.org/drawingml/2006/table">
            <a:tbl>
              <a:tblPr>
                <a:noFill/>
                <a:tableStyleId>{CDEAD7A0-B9C1-4A32-AF16-768B767F9DED}</a:tableStyleId>
              </a:tblPr>
              <a:tblGrid>
                <a:gridCol w="2643625">
                  <a:extLst>
                    <a:ext uri="{9D8B030D-6E8A-4147-A177-3AD203B41FA5}">
                      <a16:colId xmlns:a16="http://schemas.microsoft.com/office/drawing/2014/main" val="20000"/>
                    </a:ext>
                  </a:extLst>
                </a:gridCol>
                <a:gridCol w="1410825">
                  <a:extLst>
                    <a:ext uri="{9D8B030D-6E8A-4147-A177-3AD203B41FA5}">
                      <a16:colId xmlns:a16="http://schemas.microsoft.com/office/drawing/2014/main" val="20001"/>
                    </a:ext>
                  </a:extLst>
                </a:gridCol>
                <a:gridCol w="3155275">
                  <a:extLst>
                    <a:ext uri="{9D8B030D-6E8A-4147-A177-3AD203B41FA5}">
                      <a16:colId xmlns:a16="http://schemas.microsoft.com/office/drawing/2014/main" val="20002"/>
                    </a:ext>
                  </a:extLst>
                </a:gridCol>
                <a:gridCol w="896350">
                  <a:extLst>
                    <a:ext uri="{9D8B030D-6E8A-4147-A177-3AD203B41FA5}">
                      <a16:colId xmlns:a16="http://schemas.microsoft.com/office/drawing/2014/main" val="20003"/>
                    </a:ext>
                  </a:extLst>
                </a:gridCol>
              </a:tblGrid>
              <a:tr h="324275">
                <a:tc>
                  <a:txBody>
                    <a:bodyPr/>
                    <a:lstStyle/>
                    <a:p>
                      <a:pPr marL="0" lvl="0" indent="0" algn="ctr" rtl="0">
                        <a:spcBef>
                          <a:spcPts val="0"/>
                        </a:spcBef>
                        <a:spcAft>
                          <a:spcPts val="0"/>
                        </a:spcAft>
                        <a:buNone/>
                      </a:pPr>
                      <a:endParaRPr sz="800">
                        <a:solidFill>
                          <a:srgbClr val="D24141"/>
                        </a:solidFill>
                        <a:latin typeface="Oxygen"/>
                        <a:ea typeface="Oxygen"/>
                        <a:cs typeface="Oxygen"/>
                        <a:sym typeface="Oxygen"/>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rgbClr val="A1C448"/>
                      </a:solidFill>
                      <a:prstDash val="solid"/>
                      <a:round/>
                      <a:headEnd type="none" w="sm" len="sm"/>
                      <a:tailEnd type="none" w="sm" len="sm"/>
                    </a:lnT>
                    <a:lnB w="28575"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900" b="1">
                          <a:solidFill>
                            <a:srgbClr val="D24141"/>
                          </a:solidFill>
                          <a:latin typeface="Calibri"/>
                          <a:ea typeface="Calibri"/>
                          <a:cs typeface="Calibri"/>
                          <a:sym typeface="Calibri"/>
                        </a:rPr>
                        <a:t>Impact Severity</a:t>
                      </a:r>
                      <a:endParaRPr sz="900" b="1">
                        <a:solidFill>
                          <a:srgbClr val="D24141"/>
                        </a:solidFill>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rgbClr val="A1C448"/>
                      </a:solidFill>
                      <a:prstDash val="solid"/>
                      <a:round/>
                      <a:headEnd type="none" w="sm" len="sm"/>
                      <a:tailEnd type="none" w="sm" len="sm"/>
                    </a:lnT>
                    <a:lnB w="28575"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900" b="1">
                          <a:solidFill>
                            <a:srgbClr val="D24141"/>
                          </a:solidFill>
                          <a:latin typeface="Calibri"/>
                          <a:ea typeface="Calibri"/>
                          <a:cs typeface="Calibri"/>
                          <a:sym typeface="Calibri"/>
                        </a:rPr>
                        <a:t>Control / Mitigation Strategy</a:t>
                      </a:r>
                      <a:endParaRPr sz="900" b="1">
                        <a:solidFill>
                          <a:srgbClr val="D24141"/>
                        </a:solidFill>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rgbClr val="A1C448"/>
                      </a:solidFill>
                      <a:prstDash val="solid"/>
                      <a:round/>
                      <a:headEnd type="none" w="sm" len="sm"/>
                      <a:tailEnd type="none" w="sm" len="sm"/>
                    </a:lnT>
                    <a:lnB w="28575"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900" b="1">
                          <a:solidFill>
                            <a:srgbClr val="D24141"/>
                          </a:solidFill>
                          <a:latin typeface="Calibri"/>
                          <a:ea typeface="Calibri"/>
                          <a:cs typeface="Calibri"/>
                          <a:sym typeface="Calibri"/>
                        </a:rPr>
                        <a:t>Residual Risk</a:t>
                      </a:r>
                      <a:endParaRPr sz="900" b="1">
                        <a:solidFill>
                          <a:srgbClr val="D24141"/>
                        </a:solidFill>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rgbClr val="A1C448"/>
                      </a:solidFill>
                      <a:prstDash val="solid"/>
                      <a:round/>
                      <a:headEnd type="none" w="sm" len="sm"/>
                      <a:tailEnd type="none" w="sm" len="sm"/>
                    </a:lnT>
                    <a:lnB w="28575" cap="flat" cmpd="sng">
                      <a:solidFill>
                        <a:srgbClr val="A1C448"/>
                      </a:solidFill>
                      <a:prstDash val="solid"/>
                      <a:round/>
                      <a:headEnd type="none" w="sm" len="sm"/>
                      <a:tailEnd type="none" w="sm" len="sm"/>
                    </a:lnB>
                  </a:tcPr>
                </a:tc>
                <a:extLst>
                  <a:ext uri="{0D108BD9-81ED-4DB2-BD59-A6C34878D82A}">
                    <a16:rowId xmlns:a16="http://schemas.microsoft.com/office/drawing/2014/main" val="10000"/>
                  </a:ext>
                </a:extLst>
              </a:tr>
              <a:tr h="286375">
                <a:tc>
                  <a:txBody>
                    <a:bodyPr/>
                    <a:lstStyle/>
                    <a:p>
                      <a:pPr marL="0" lvl="0" indent="0" algn="ctr" rtl="0">
                        <a:spcBef>
                          <a:spcPts val="0"/>
                        </a:spcBef>
                        <a:spcAft>
                          <a:spcPts val="0"/>
                        </a:spcAft>
                        <a:buNone/>
                      </a:pPr>
                      <a:r>
                        <a:rPr lang="en" sz="900" b="1">
                          <a:solidFill>
                            <a:srgbClr val="D24141"/>
                          </a:solidFill>
                          <a:latin typeface="Calibri"/>
                          <a:ea typeface="Calibri"/>
                          <a:cs typeface="Calibri"/>
                          <a:sym typeface="Calibri"/>
                        </a:rPr>
                        <a:t>Tech risks</a:t>
                      </a:r>
                      <a:endParaRPr sz="900" b="1">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l" rtl="0">
                        <a:spcBef>
                          <a:spcPts val="0"/>
                        </a:spcBef>
                        <a:spcAft>
                          <a:spcPts val="0"/>
                        </a:spcAft>
                        <a:buNone/>
                      </a:pPr>
                      <a:endParaRPr sz="900">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endParaRPr sz="900">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endParaRPr sz="900">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extLst>
                  <a:ext uri="{0D108BD9-81ED-4DB2-BD59-A6C34878D82A}">
                    <a16:rowId xmlns:a16="http://schemas.microsoft.com/office/drawing/2014/main" val="10001"/>
                  </a:ext>
                </a:extLst>
              </a:tr>
              <a:tr h="441450">
                <a:tc>
                  <a:txBody>
                    <a:bodyPr/>
                    <a:lstStyle/>
                    <a:p>
                      <a:pPr marL="0" lvl="0" indent="0" algn="ctr" rtl="0">
                        <a:spcBef>
                          <a:spcPts val="0"/>
                        </a:spcBef>
                        <a:spcAft>
                          <a:spcPts val="0"/>
                        </a:spcAft>
                        <a:buNone/>
                      </a:pPr>
                      <a:r>
                        <a:rPr lang="en" sz="900">
                          <a:latin typeface="Calibri"/>
                          <a:ea typeface="Calibri"/>
                          <a:cs typeface="Calibri"/>
                          <a:sym typeface="Calibri"/>
                        </a:rPr>
                        <a:t>Data loss risk</a:t>
                      </a:r>
                      <a:endParaRPr sz="900">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900">
                          <a:latin typeface="Calibri"/>
                          <a:ea typeface="Calibri"/>
                          <a:cs typeface="Calibri"/>
                          <a:sym typeface="Calibri"/>
                        </a:rPr>
                        <a:t>Catastrophic</a:t>
                      </a:r>
                      <a:endParaRPr sz="900">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900">
                          <a:solidFill>
                            <a:schemeClr val="dk1"/>
                          </a:solidFill>
                          <a:latin typeface="Calibri"/>
                          <a:ea typeface="Calibri"/>
                          <a:cs typeface="Calibri"/>
                          <a:sym typeface="Calibri"/>
                        </a:rPr>
                        <a:t>Automated daily backups</a:t>
                      </a:r>
                      <a:endParaRPr sz="900">
                        <a:solidFill>
                          <a:schemeClr val="dk1"/>
                        </a:solidFill>
                        <a:latin typeface="Calibri"/>
                        <a:ea typeface="Calibri"/>
                        <a:cs typeface="Calibri"/>
                        <a:sym typeface="Calibri"/>
                      </a:endParaRPr>
                    </a:p>
                    <a:p>
                      <a:pPr marL="0" lvl="0" indent="0" algn="ctr" rtl="0">
                        <a:spcBef>
                          <a:spcPts val="0"/>
                        </a:spcBef>
                        <a:spcAft>
                          <a:spcPts val="0"/>
                        </a:spcAft>
                        <a:buNone/>
                      </a:pPr>
                      <a:r>
                        <a:rPr lang="en" sz="900">
                          <a:solidFill>
                            <a:schemeClr val="dk1"/>
                          </a:solidFill>
                          <a:latin typeface="Calibri"/>
                          <a:ea typeface="Calibri"/>
                          <a:cs typeface="Calibri"/>
                          <a:sym typeface="Calibri"/>
                        </a:rPr>
                        <a:t>Automated weekly full backup</a:t>
                      </a:r>
                      <a:r>
                        <a:rPr lang="en" sz="900" baseline="30000">
                          <a:latin typeface="Calibri"/>
                          <a:ea typeface="Calibri"/>
                          <a:cs typeface="Calibri"/>
                          <a:sym typeface="Calibri"/>
                        </a:rPr>
                        <a:t>[4]</a:t>
                      </a:r>
                      <a:endParaRPr sz="900" baseline="30000">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900">
                          <a:solidFill>
                            <a:schemeClr val="dk1"/>
                          </a:solidFill>
                          <a:latin typeface="Calibri"/>
                          <a:ea typeface="Calibri"/>
                          <a:cs typeface="Calibri"/>
                          <a:sym typeface="Calibri"/>
                        </a:rPr>
                        <a:t>Critical</a:t>
                      </a:r>
                      <a:endParaRPr sz="900">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extLst>
                  <a:ext uri="{0D108BD9-81ED-4DB2-BD59-A6C34878D82A}">
                    <a16:rowId xmlns:a16="http://schemas.microsoft.com/office/drawing/2014/main" val="10002"/>
                  </a:ext>
                </a:extLst>
              </a:tr>
              <a:tr h="441450">
                <a:tc>
                  <a:txBody>
                    <a:bodyPr/>
                    <a:lstStyle/>
                    <a:p>
                      <a:pPr marL="0" lvl="0" indent="0" algn="ctr" rtl="0">
                        <a:spcBef>
                          <a:spcPts val="0"/>
                        </a:spcBef>
                        <a:spcAft>
                          <a:spcPts val="0"/>
                        </a:spcAft>
                        <a:buNone/>
                      </a:pPr>
                      <a:r>
                        <a:rPr lang="en" sz="900">
                          <a:latin typeface="Calibri"/>
                          <a:ea typeface="Calibri"/>
                          <a:cs typeface="Calibri"/>
                          <a:sym typeface="Calibri"/>
                        </a:rPr>
                        <a:t>Extended downtime risk</a:t>
                      </a:r>
                      <a:endParaRPr sz="900">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900">
                          <a:solidFill>
                            <a:schemeClr val="dk1"/>
                          </a:solidFill>
                          <a:latin typeface="Calibri"/>
                          <a:ea typeface="Calibri"/>
                          <a:cs typeface="Calibri"/>
                          <a:sym typeface="Calibri"/>
                        </a:rPr>
                        <a:t>Catastrophic</a:t>
                      </a:r>
                      <a:endParaRPr sz="900">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900">
                          <a:solidFill>
                            <a:schemeClr val="dk1"/>
                          </a:solidFill>
                          <a:latin typeface="Calibri"/>
                          <a:ea typeface="Calibri"/>
                          <a:cs typeface="Calibri"/>
                          <a:sym typeface="Calibri"/>
                        </a:rPr>
                        <a:t>Redundant server</a:t>
                      </a:r>
                      <a:endParaRPr sz="900">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900">
                          <a:solidFill>
                            <a:schemeClr val="dk1"/>
                          </a:solidFill>
                          <a:latin typeface="Calibri"/>
                          <a:ea typeface="Calibri"/>
                          <a:cs typeface="Calibri"/>
                          <a:sym typeface="Calibri"/>
                        </a:rPr>
                        <a:t>Critical</a:t>
                      </a:r>
                      <a:endParaRPr sz="900">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extLst>
                  <a:ext uri="{0D108BD9-81ED-4DB2-BD59-A6C34878D82A}">
                    <a16:rowId xmlns:a16="http://schemas.microsoft.com/office/drawing/2014/main" val="10003"/>
                  </a:ext>
                </a:extLst>
              </a:tr>
              <a:tr h="370650">
                <a:tc>
                  <a:txBody>
                    <a:bodyPr/>
                    <a:lstStyle/>
                    <a:p>
                      <a:pPr marL="0" lvl="0" indent="0" algn="ctr" rtl="0">
                        <a:spcBef>
                          <a:spcPts val="0"/>
                        </a:spcBef>
                        <a:spcAft>
                          <a:spcPts val="0"/>
                        </a:spcAft>
                        <a:buNone/>
                      </a:pPr>
                      <a:r>
                        <a:rPr lang="en" sz="900">
                          <a:latin typeface="Calibri"/>
                          <a:ea typeface="Calibri"/>
                          <a:cs typeface="Calibri"/>
                          <a:sym typeface="Calibri"/>
                        </a:rPr>
                        <a:t>Data corruption risk</a:t>
                      </a:r>
                      <a:endParaRPr sz="900">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900">
                          <a:solidFill>
                            <a:schemeClr val="dk1"/>
                          </a:solidFill>
                          <a:latin typeface="Calibri"/>
                          <a:ea typeface="Calibri"/>
                          <a:cs typeface="Calibri"/>
                          <a:sym typeface="Calibri"/>
                        </a:rPr>
                        <a:t>Catastrophic</a:t>
                      </a:r>
                      <a:endParaRPr sz="900">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900">
                          <a:solidFill>
                            <a:schemeClr val="dk1"/>
                          </a:solidFill>
                          <a:latin typeface="Calibri"/>
                          <a:ea typeface="Calibri"/>
                          <a:cs typeface="Calibri"/>
                          <a:sym typeface="Calibri"/>
                        </a:rPr>
                        <a:t>Automated daily backups</a:t>
                      </a:r>
                      <a:endParaRPr sz="900">
                        <a:solidFill>
                          <a:schemeClr val="dk1"/>
                        </a:solidFill>
                        <a:latin typeface="Calibri"/>
                        <a:ea typeface="Calibri"/>
                        <a:cs typeface="Calibri"/>
                        <a:sym typeface="Calibri"/>
                      </a:endParaRPr>
                    </a:p>
                    <a:p>
                      <a:pPr marL="0" lvl="0" indent="0" algn="ctr" rtl="0">
                        <a:spcBef>
                          <a:spcPts val="0"/>
                        </a:spcBef>
                        <a:spcAft>
                          <a:spcPts val="0"/>
                        </a:spcAft>
                        <a:buNone/>
                      </a:pPr>
                      <a:r>
                        <a:rPr lang="en" sz="900">
                          <a:solidFill>
                            <a:schemeClr val="dk1"/>
                          </a:solidFill>
                          <a:latin typeface="Calibri"/>
                          <a:ea typeface="Calibri"/>
                          <a:cs typeface="Calibri"/>
                          <a:sym typeface="Calibri"/>
                        </a:rPr>
                        <a:t>Automated weekly full backup</a:t>
                      </a:r>
                      <a:r>
                        <a:rPr lang="en" sz="900" baseline="30000">
                          <a:solidFill>
                            <a:schemeClr val="dk1"/>
                          </a:solidFill>
                          <a:latin typeface="Calibri"/>
                          <a:ea typeface="Calibri"/>
                          <a:cs typeface="Calibri"/>
                          <a:sym typeface="Calibri"/>
                        </a:rPr>
                        <a:t>[4]</a:t>
                      </a:r>
                      <a:endParaRPr sz="900" baseline="30000">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900">
                          <a:solidFill>
                            <a:schemeClr val="dk1"/>
                          </a:solidFill>
                          <a:latin typeface="Calibri"/>
                          <a:ea typeface="Calibri"/>
                          <a:cs typeface="Calibri"/>
                          <a:sym typeface="Calibri"/>
                        </a:rPr>
                        <a:t>Critical</a:t>
                      </a:r>
                      <a:endParaRPr sz="900">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extLst>
                  <a:ext uri="{0D108BD9-81ED-4DB2-BD59-A6C34878D82A}">
                    <a16:rowId xmlns:a16="http://schemas.microsoft.com/office/drawing/2014/main" val="10004"/>
                  </a:ext>
                </a:extLst>
              </a:tr>
              <a:tr h="370650">
                <a:tc>
                  <a:txBody>
                    <a:bodyPr/>
                    <a:lstStyle/>
                    <a:p>
                      <a:pPr marL="0" lvl="0" indent="0" algn="ctr" rtl="0">
                        <a:spcBef>
                          <a:spcPts val="0"/>
                        </a:spcBef>
                        <a:spcAft>
                          <a:spcPts val="0"/>
                        </a:spcAft>
                        <a:buNone/>
                      </a:pPr>
                      <a:r>
                        <a:rPr lang="en" sz="900" b="1">
                          <a:solidFill>
                            <a:srgbClr val="D24141"/>
                          </a:solidFill>
                          <a:latin typeface="Calibri"/>
                          <a:ea typeface="Calibri"/>
                          <a:cs typeface="Calibri"/>
                          <a:sym typeface="Calibri"/>
                        </a:rPr>
                        <a:t>Management Risks</a:t>
                      </a:r>
                      <a:endParaRPr sz="900" b="1">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l" rtl="0">
                        <a:spcBef>
                          <a:spcPts val="0"/>
                        </a:spcBef>
                        <a:spcAft>
                          <a:spcPts val="0"/>
                        </a:spcAft>
                        <a:buNone/>
                      </a:pPr>
                      <a:endParaRPr sz="900">
                        <a:solidFill>
                          <a:schemeClr val="dk1"/>
                        </a:solidFill>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endParaRPr sz="900">
                        <a:solidFill>
                          <a:schemeClr val="dk1"/>
                        </a:solidFill>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endParaRPr sz="900">
                        <a:solidFill>
                          <a:schemeClr val="dk1"/>
                        </a:solidFill>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extLst>
                  <a:ext uri="{0D108BD9-81ED-4DB2-BD59-A6C34878D82A}">
                    <a16:rowId xmlns:a16="http://schemas.microsoft.com/office/drawing/2014/main" val="10005"/>
                  </a:ext>
                </a:extLst>
              </a:tr>
              <a:tr h="370650">
                <a:tc>
                  <a:txBody>
                    <a:bodyPr/>
                    <a:lstStyle/>
                    <a:p>
                      <a:pPr marL="0" lvl="0" indent="0" algn="ctr" rtl="0">
                        <a:spcBef>
                          <a:spcPts val="0"/>
                        </a:spcBef>
                        <a:spcAft>
                          <a:spcPts val="0"/>
                        </a:spcAft>
                        <a:buNone/>
                      </a:pPr>
                      <a:r>
                        <a:rPr lang="en" sz="900">
                          <a:latin typeface="Calibri"/>
                          <a:ea typeface="Calibri"/>
                          <a:cs typeface="Calibri"/>
                          <a:sym typeface="Calibri"/>
                        </a:rPr>
                        <a:t>Potential workforce shortage</a:t>
                      </a:r>
                      <a:endParaRPr sz="900">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900">
                          <a:solidFill>
                            <a:schemeClr val="dk1"/>
                          </a:solidFill>
                          <a:latin typeface="Calibri"/>
                          <a:ea typeface="Calibri"/>
                          <a:cs typeface="Calibri"/>
                          <a:sym typeface="Calibri"/>
                        </a:rPr>
                        <a:t>Moderate</a:t>
                      </a:r>
                      <a:endParaRPr sz="90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None/>
                      </a:pPr>
                      <a:endParaRPr sz="900">
                        <a:solidFill>
                          <a:schemeClr val="dk1"/>
                        </a:solidFill>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900">
                          <a:latin typeface="Calibri"/>
                          <a:ea typeface="Calibri"/>
                          <a:cs typeface="Calibri"/>
                          <a:sym typeface="Calibri"/>
                        </a:rPr>
                        <a:t>I</a:t>
                      </a:r>
                      <a:r>
                        <a:rPr lang="en" sz="900">
                          <a:solidFill>
                            <a:schemeClr val="dk1"/>
                          </a:solidFill>
                          <a:latin typeface="Calibri"/>
                          <a:ea typeface="Calibri"/>
                          <a:cs typeface="Calibri"/>
                          <a:sym typeface="Calibri"/>
                        </a:rPr>
                        <a:t>ncentivize workers with benefits</a:t>
                      </a:r>
                      <a:r>
                        <a:rPr lang="en" sz="900" baseline="30000">
                          <a:solidFill>
                            <a:schemeClr val="dk1"/>
                          </a:solidFill>
                          <a:latin typeface="Calibri"/>
                          <a:ea typeface="Calibri"/>
                          <a:cs typeface="Calibri"/>
                          <a:sym typeface="Calibri"/>
                        </a:rPr>
                        <a:t>[1]</a:t>
                      </a:r>
                      <a:endParaRPr sz="900" baseline="30000">
                        <a:solidFill>
                          <a:schemeClr val="dk1"/>
                        </a:solidFill>
                        <a:latin typeface="Calibri"/>
                        <a:ea typeface="Calibri"/>
                        <a:cs typeface="Calibri"/>
                        <a:sym typeface="Calibri"/>
                      </a:endParaRPr>
                    </a:p>
                    <a:p>
                      <a:pPr marL="0" lvl="0" indent="0" algn="ctr" rtl="0">
                        <a:spcBef>
                          <a:spcPts val="0"/>
                        </a:spcBef>
                        <a:spcAft>
                          <a:spcPts val="0"/>
                        </a:spcAft>
                        <a:buNone/>
                      </a:pPr>
                      <a:r>
                        <a:rPr lang="en" sz="900">
                          <a:solidFill>
                            <a:schemeClr val="dk1"/>
                          </a:solidFill>
                          <a:latin typeface="Calibri"/>
                          <a:ea typeface="Calibri"/>
                          <a:cs typeface="Calibri"/>
                          <a:sym typeface="Calibri"/>
                        </a:rPr>
                        <a:t>Implement Reskilling and Upskilling Initiatives</a:t>
                      </a:r>
                      <a:r>
                        <a:rPr lang="en" sz="900" baseline="30000">
                          <a:solidFill>
                            <a:schemeClr val="dk1"/>
                          </a:solidFill>
                          <a:latin typeface="Calibri"/>
                          <a:ea typeface="Calibri"/>
                          <a:cs typeface="Calibri"/>
                          <a:sym typeface="Calibri"/>
                        </a:rPr>
                        <a:t>[2]</a:t>
                      </a:r>
                      <a:endParaRPr sz="900">
                        <a:solidFill>
                          <a:schemeClr val="dk1"/>
                        </a:solidFill>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900">
                          <a:solidFill>
                            <a:schemeClr val="dk1"/>
                          </a:solidFill>
                          <a:latin typeface="Calibri"/>
                          <a:ea typeface="Calibri"/>
                          <a:cs typeface="Calibri"/>
                          <a:sym typeface="Calibri"/>
                        </a:rPr>
                        <a:t>Low</a:t>
                      </a:r>
                      <a:endParaRPr sz="900">
                        <a:solidFill>
                          <a:schemeClr val="dk1"/>
                        </a:solidFill>
                        <a:latin typeface="Calibri"/>
                        <a:ea typeface="Calibri"/>
                        <a:cs typeface="Calibri"/>
                        <a:sym typeface="Calibri"/>
                      </a:endParaRPr>
                    </a:p>
                    <a:p>
                      <a:pPr marL="0" lvl="0" indent="0" algn="ctr" rtl="0">
                        <a:spcBef>
                          <a:spcPts val="0"/>
                        </a:spcBef>
                        <a:spcAft>
                          <a:spcPts val="0"/>
                        </a:spcAft>
                        <a:buNone/>
                      </a:pPr>
                      <a:endParaRPr sz="900">
                        <a:solidFill>
                          <a:schemeClr val="dk1"/>
                        </a:solidFill>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extLst>
                  <a:ext uri="{0D108BD9-81ED-4DB2-BD59-A6C34878D82A}">
                    <a16:rowId xmlns:a16="http://schemas.microsoft.com/office/drawing/2014/main" val="10006"/>
                  </a:ext>
                </a:extLst>
              </a:tr>
              <a:tr h="370650">
                <a:tc>
                  <a:txBody>
                    <a:bodyPr/>
                    <a:lstStyle/>
                    <a:p>
                      <a:pPr marL="0" lvl="0" indent="0" algn="ctr" rtl="0">
                        <a:spcBef>
                          <a:spcPts val="0"/>
                        </a:spcBef>
                        <a:spcAft>
                          <a:spcPts val="0"/>
                        </a:spcAft>
                        <a:buNone/>
                      </a:pPr>
                      <a:r>
                        <a:rPr lang="en" sz="900">
                          <a:latin typeface="Calibri"/>
                          <a:ea typeface="Calibri"/>
                          <a:cs typeface="Calibri"/>
                          <a:sym typeface="Calibri"/>
                        </a:rPr>
                        <a:t>Time management</a:t>
                      </a:r>
                      <a:endParaRPr sz="900">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sz="900">
                          <a:latin typeface="Calibri"/>
                          <a:ea typeface="Calibri"/>
                          <a:cs typeface="Calibri"/>
                          <a:sym typeface="Calibri"/>
                        </a:rPr>
                        <a:t>Moderate</a:t>
                      </a:r>
                      <a:endParaRPr sz="900">
                        <a:solidFill>
                          <a:schemeClr val="dk1"/>
                        </a:solidFill>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900">
                          <a:solidFill>
                            <a:schemeClr val="dk1"/>
                          </a:solidFill>
                          <a:latin typeface="Calibri"/>
                          <a:ea typeface="Calibri"/>
                          <a:cs typeface="Calibri"/>
                          <a:sym typeface="Calibri"/>
                        </a:rPr>
                        <a:t>Close monitoring of roadmap</a:t>
                      </a:r>
                      <a:endParaRPr sz="900">
                        <a:solidFill>
                          <a:schemeClr val="dk1"/>
                        </a:solidFill>
                        <a:latin typeface="Calibri"/>
                        <a:ea typeface="Calibri"/>
                        <a:cs typeface="Calibri"/>
                        <a:sym typeface="Calibri"/>
                      </a:endParaRPr>
                    </a:p>
                    <a:p>
                      <a:pPr marL="0" lvl="0" indent="0" algn="ctr" rtl="0">
                        <a:spcBef>
                          <a:spcPts val="0"/>
                        </a:spcBef>
                        <a:spcAft>
                          <a:spcPts val="0"/>
                        </a:spcAft>
                        <a:buNone/>
                      </a:pPr>
                      <a:r>
                        <a:rPr lang="en" sz="900">
                          <a:solidFill>
                            <a:schemeClr val="dk1"/>
                          </a:solidFill>
                          <a:latin typeface="Calibri"/>
                          <a:ea typeface="Calibri"/>
                          <a:cs typeface="Calibri"/>
                          <a:sym typeface="Calibri"/>
                        </a:rPr>
                        <a:t>Setting shorter sprints</a:t>
                      </a:r>
                      <a:endParaRPr sz="900">
                        <a:solidFill>
                          <a:schemeClr val="dk1"/>
                        </a:solidFill>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900">
                          <a:solidFill>
                            <a:schemeClr val="dk1"/>
                          </a:solidFill>
                          <a:latin typeface="Calibri"/>
                          <a:ea typeface="Calibri"/>
                          <a:cs typeface="Calibri"/>
                          <a:sym typeface="Calibri"/>
                        </a:rPr>
                        <a:t>Low</a:t>
                      </a:r>
                      <a:endParaRPr sz="900">
                        <a:solidFill>
                          <a:schemeClr val="dk1"/>
                        </a:solidFill>
                        <a:latin typeface="Calibri"/>
                        <a:ea typeface="Calibri"/>
                        <a:cs typeface="Calibri"/>
                        <a:sym typeface="Calibri"/>
                      </a:endParaRPr>
                    </a:p>
                    <a:p>
                      <a:pPr marL="0" lvl="0" indent="0" algn="ctr" rtl="0">
                        <a:spcBef>
                          <a:spcPts val="0"/>
                        </a:spcBef>
                        <a:spcAft>
                          <a:spcPts val="0"/>
                        </a:spcAft>
                        <a:buNone/>
                      </a:pPr>
                      <a:endParaRPr sz="900">
                        <a:solidFill>
                          <a:schemeClr val="dk1"/>
                        </a:solidFill>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19050" cap="flat" cmpd="sng">
                      <a:solidFill>
                        <a:srgbClr val="A1C448"/>
                      </a:solidFill>
                      <a:prstDash val="solid"/>
                      <a:round/>
                      <a:headEnd type="none" w="sm" len="sm"/>
                      <a:tailEnd type="none" w="sm" len="sm"/>
                    </a:lnB>
                  </a:tcPr>
                </a:tc>
                <a:extLst>
                  <a:ext uri="{0D108BD9-81ED-4DB2-BD59-A6C34878D82A}">
                    <a16:rowId xmlns:a16="http://schemas.microsoft.com/office/drawing/2014/main" val="10007"/>
                  </a:ext>
                </a:extLst>
              </a:tr>
              <a:tr h="370650">
                <a:tc>
                  <a:txBody>
                    <a:bodyPr/>
                    <a:lstStyle/>
                    <a:p>
                      <a:pPr marL="0" lvl="0" indent="0" algn="ctr" rtl="0">
                        <a:spcBef>
                          <a:spcPts val="0"/>
                        </a:spcBef>
                        <a:spcAft>
                          <a:spcPts val="0"/>
                        </a:spcAft>
                        <a:buNone/>
                      </a:pPr>
                      <a:r>
                        <a:rPr lang="en" sz="900">
                          <a:latin typeface="Calibri"/>
                          <a:ea typeface="Calibri"/>
                          <a:cs typeface="Calibri"/>
                          <a:sym typeface="Calibri"/>
                        </a:rPr>
                        <a:t>Cost budgeting/control</a:t>
                      </a:r>
                      <a:endParaRPr sz="900">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28575"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None/>
                      </a:pPr>
                      <a:r>
                        <a:rPr lang="en" sz="900">
                          <a:latin typeface="Calibri"/>
                          <a:ea typeface="Calibri"/>
                          <a:cs typeface="Calibri"/>
                          <a:sym typeface="Calibri"/>
                        </a:rPr>
                        <a:t>Critical</a:t>
                      </a:r>
                      <a:endParaRPr sz="900">
                        <a:solidFill>
                          <a:schemeClr val="dk1"/>
                        </a:solidFill>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28575" cap="flat" cmpd="sng">
                      <a:solidFill>
                        <a:srgbClr val="A1C448"/>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sz="900">
                          <a:solidFill>
                            <a:schemeClr val="dk1"/>
                          </a:solidFill>
                          <a:latin typeface="Calibri"/>
                          <a:ea typeface="Calibri"/>
                          <a:cs typeface="Calibri"/>
                          <a:sym typeface="Calibri"/>
                        </a:rPr>
                        <a:t>Sticking to the planned budget</a:t>
                      </a:r>
                      <a:endParaRPr sz="90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None/>
                      </a:pPr>
                      <a:r>
                        <a:rPr lang="en" sz="900">
                          <a:solidFill>
                            <a:schemeClr val="dk1"/>
                          </a:solidFill>
                          <a:latin typeface="Calibri"/>
                          <a:ea typeface="Calibri"/>
                          <a:cs typeface="Calibri"/>
                          <a:sym typeface="Calibri"/>
                        </a:rPr>
                        <a:t>Record costs and calculate metrics</a:t>
                      </a:r>
                      <a:r>
                        <a:rPr lang="en" sz="900" baseline="30000">
                          <a:solidFill>
                            <a:schemeClr val="dk1"/>
                          </a:solidFill>
                          <a:latin typeface="Calibri"/>
                          <a:ea typeface="Calibri"/>
                          <a:cs typeface="Calibri"/>
                          <a:sym typeface="Calibri"/>
                        </a:rPr>
                        <a:t>[3]</a:t>
                      </a:r>
                      <a:endParaRPr sz="900">
                        <a:solidFill>
                          <a:schemeClr val="dk1"/>
                        </a:solidFill>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28575" cap="flat" cmpd="sng">
                      <a:solidFill>
                        <a:srgbClr val="A1C448"/>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900">
                          <a:solidFill>
                            <a:schemeClr val="dk1"/>
                          </a:solidFill>
                          <a:latin typeface="Calibri"/>
                          <a:ea typeface="Calibri"/>
                          <a:cs typeface="Calibri"/>
                          <a:sym typeface="Calibri"/>
                        </a:rPr>
                        <a:t>Moderate</a:t>
                      </a:r>
                      <a:endParaRPr sz="900">
                        <a:solidFill>
                          <a:schemeClr val="dk1"/>
                        </a:solidFill>
                        <a:latin typeface="Calibri"/>
                        <a:ea typeface="Calibri"/>
                        <a:cs typeface="Calibri"/>
                        <a:sym typeface="Calibri"/>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rgbClr val="A1C448"/>
                      </a:solidFill>
                      <a:prstDash val="solid"/>
                      <a:round/>
                      <a:headEnd type="none" w="sm" len="sm"/>
                      <a:tailEnd type="none" w="sm" len="sm"/>
                    </a:lnT>
                    <a:lnB w="28575" cap="flat" cmpd="sng">
                      <a:solidFill>
                        <a:srgbClr val="A1C448"/>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1165" name="Google Shape;1165;p70"/>
          <p:cNvSpPr txBox="1"/>
          <p:nvPr/>
        </p:nvSpPr>
        <p:spPr>
          <a:xfrm>
            <a:off x="-83150" y="4640975"/>
            <a:ext cx="72597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600">
                <a:solidFill>
                  <a:schemeClr val="dk1"/>
                </a:solidFill>
                <a:latin typeface="Calibri"/>
                <a:ea typeface="Calibri"/>
                <a:cs typeface="Calibri"/>
                <a:sym typeface="Calibri"/>
              </a:rPr>
              <a:t>[1] “5 ways to navigate the labor shortage and mitigate risk”, Liberty Mutual Insurance, Jan 28, 2022,  (</a:t>
            </a:r>
            <a:r>
              <a:rPr lang="en" sz="600" u="sng">
                <a:solidFill>
                  <a:srgbClr val="1155CC"/>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https://business.libertymutual.com/insights/5-ways-to-navigate-the-labor-shortage-and-mitigate-risk/</a:t>
            </a:r>
            <a:r>
              <a:rPr lang="en" sz="600">
                <a:solidFill>
                  <a:schemeClr val="dk1"/>
                </a:solidFill>
                <a:latin typeface="Calibri"/>
                <a:ea typeface="Calibri"/>
                <a:cs typeface="Calibri"/>
                <a:sym typeface="Calibri"/>
              </a:rPr>
              <a:t>)</a:t>
            </a:r>
            <a:endParaRPr sz="6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600">
                <a:latin typeface="Calibri"/>
                <a:ea typeface="Calibri"/>
                <a:cs typeface="Calibri"/>
                <a:sym typeface="Calibri"/>
              </a:rPr>
              <a:t>[2] “How to Manage a Staffing Shortage.” Monster.com, 17 Dec. 2021, (</a:t>
            </a:r>
            <a:r>
              <a:rPr lang="en" sz="600" u="sng">
                <a:solidFill>
                  <a:srgbClr val="1155CC"/>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https://hiring.monster.com/resources/workforce-management/employee-retention-strategies/how-to-manage-a-staffing-shortage/</a:t>
            </a:r>
            <a:r>
              <a:rPr lang="en" sz="600">
                <a:solidFill>
                  <a:srgbClr val="1A73E8"/>
                </a:solidFill>
                <a:latin typeface="Calibri"/>
                <a:ea typeface="Calibri"/>
                <a:cs typeface="Calibri"/>
                <a:sym typeface="Calibri"/>
              </a:rPr>
              <a:t> </a:t>
            </a:r>
            <a:r>
              <a:rPr lang="en" sz="600">
                <a:latin typeface="Calibri"/>
                <a:ea typeface="Calibri"/>
                <a:cs typeface="Calibri"/>
                <a:sym typeface="Calibri"/>
              </a:rPr>
              <a:t>) </a:t>
            </a:r>
            <a:endParaRPr sz="600">
              <a:solidFill>
                <a:schemeClr val="dk1"/>
              </a:solidFill>
              <a:latin typeface="Calibri"/>
              <a:ea typeface="Calibri"/>
              <a:cs typeface="Calibri"/>
              <a:sym typeface="Calibri"/>
            </a:endParaRPr>
          </a:p>
          <a:p>
            <a:pPr marL="0" lvl="0" indent="0" algn="l" rtl="0">
              <a:spcBef>
                <a:spcPts val="0"/>
              </a:spcBef>
              <a:spcAft>
                <a:spcPts val="0"/>
              </a:spcAft>
              <a:buNone/>
            </a:pPr>
            <a:r>
              <a:rPr lang="en" sz="600">
                <a:solidFill>
                  <a:schemeClr val="dk1"/>
                </a:solidFill>
                <a:latin typeface="Calibri"/>
                <a:ea typeface="Calibri"/>
                <a:cs typeface="Calibri"/>
                <a:sym typeface="Calibri"/>
              </a:rPr>
              <a:t>[3] “How to Manage Cost in Project Management.” Planview.com, 24 May 2021, ( </a:t>
            </a:r>
            <a:r>
              <a:rPr lang="en" sz="600" u="sng">
                <a:solidFill>
                  <a:srgbClr val="1155CC"/>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https://blog.planview.com/manage-cost-project-management/</a:t>
            </a:r>
            <a:r>
              <a:rPr lang="en" sz="600">
                <a:solidFill>
                  <a:schemeClr val="dk1"/>
                </a:solidFill>
                <a:latin typeface="Calibri"/>
                <a:ea typeface="Calibri"/>
                <a:cs typeface="Calibri"/>
                <a:sym typeface="Calibri"/>
              </a:rPr>
              <a:t>)</a:t>
            </a:r>
            <a:endParaRPr sz="6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600">
                <a:solidFill>
                  <a:schemeClr val="dk1"/>
                </a:solidFill>
                <a:latin typeface="Calibri"/>
                <a:ea typeface="Calibri"/>
                <a:cs typeface="Calibri"/>
                <a:sym typeface="Calibri"/>
              </a:rPr>
              <a:t>[4] “Chapter 7 Backup and Recovery”, MySQL (</a:t>
            </a:r>
            <a:r>
              <a:rPr lang="en" sz="600" u="sng">
                <a:solidFill>
                  <a:srgbClr val="1155CC"/>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https://dev.mysql.com/doc/refman/8.0/en/backup-types.html</a:t>
            </a:r>
            <a:r>
              <a:rPr lang="en" sz="600">
                <a:solidFill>
                  <a:srgbClr val="1155CC"/>
                </a:solidFill>
                <a:latin typeface="Calibri"/>
                <a:ea typeface="Calibri"/>
                <a:cs typeface="Calibri"/>
                <a:sym typeface="Calibri"/>
              </a:rPr>
              <a:t> </a:t>
            </a:r>
            <a:r>
              <a:rPr lang="en" sz="600">
                <a:solidFill>
                  <a:schemeClr val="dk1"/>
                </a:solidFill>
                <a:latin typeface="Calibri"/>
                <a:ea typeface="Calibri"/>
                <a:cs typeface="Calibri"/>
                <a:sym typeface="Calibri"/>
              </a:rPr>
              <a:t>)</a:t>
            </a:r>
            <a:endParaRPr sz="600">
              <a:solidFill>
                <a:schemeClr val="dk1"/>
              </a:solidFill>
              <a:latin typeface="Calibri"/>
              <a:ea typeface="Calibri"/>
              <a:cs typeface="Calibri"/>
              <a:sym typeface="Calibri"/>
            </a:endParaRPr>
          </a:p>
          <a:p>
            <a:pPr marL="0" lvl="0" indent="0" algn="l" rtl="0">
              <a:spcBef>
                <a:spcPts val="0"/>
              </a:spcBef>
              <a:spcAft>
                <a:spcPts val="0"/>
              </a:spcAft>
              <a:buNone/>
            </a:pPr>
            <a:endParaRPr sz="600">
              <a:latin typeface="Calibri"/>
              <a:ea typeface="Calibri"/>
              <a:cs typeface="Calibri"/>
              <a:sym typeface="Calibri"/>
            </a:endParaRPr>
          </a:p>
          <a:p>
            <a:pPr marL="0" lvl="0" indent="0" algn="l" rtl="0">
              <a:spcBef>
                <a:spcPts val="0"/>
              </a:spcBef>
              <a:spcAft>
                <a:spcPts val="0"/>
              </a:spcAft>
              <a:buNone/>
            </a:pPr>
            <a:endParaRPr sz="600">
              <a:latin typeface="Calibri"/>
              <a:ea typeface="Calibri"/>
              <a:cs typeface="Calibri"/>
              <a:sym typeface="Calibri"/>
            </a:endParaRPr>
          </a:p>
        </p:txBody>
      </p:sp>
      <p:sp>
        <p:nvSpPr>
          <p:cNvPr id="1166" name="Google Shape;1166;p70"/>
          <p:cNvSpPr txBox="1"/>
          <p:nvPr/>
        </p:nvSpPr>
        <p:spPr>
          <a:xfrm>
            <a:off x="89950" y="26475"/>
            <a:ext cx="885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Simple</a:t>
            </a:r>
            <a:endParaRPr sz="1000">
              <a:latin typeface="Oxygen Light"/>
              <a:ea typeface="Oxygen Light"/>
              <a:cs typeface="Oxygen Light"/>
              <a:sym typeface="Oxygen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6"/>
          <p:cNvSpPr txBox="1"/>
          <p:nvPr/>
        </p:nvSpPr>
        <p:spPr>
          <a:xfrm>
            <a:off x="615225" y="333450"/>
            <a:ext cx="5403600" cy="606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rgbClr val="A1C448"/>
                </a:solidFill>
                <a:latin typeface="Abril Fatface"/>
                <a:ea typeface="Abril Fatface"/>
                <a:cs typeface="Abril Fatface"/>
                <a:sym typeface="Abril Fatface"/>
              </a:rPr>
              <a:t>OBJECTIVE</a:t>
            </a:r>
            <a:endParaRPr sz="2400">
              <a:solidFill>
                <a:srgbClr val="A1C448"/>
              </a:solidFill>
              <a:latin typeface="Abril Fatface"/>
              <a:ea typeface="Abril Fatface"/>
              <a:cs typeface="Abril Fatface"/>
              <a:sym typeface="Abril Fatface"/>
            </a:endParaRPr>
          </a:p>
        </p:txBody>
      </p:sp>
      <p:sp>
        <p:nvSpPr>
          <p:cNvPr id="193" name="Google Shape;193;p26"/>
          <p:cNvSpPr txBox="1"/>
          <p:nvPr/>
        </p:nvSpPr>
        <p:spPr>
          <a:xfrm>
            <a:off x="790950" y="2241025"/>
            <a:ext cx="2112000" cy="236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latin typeface="Oxygen"/>
                <a:ea typeface="Oxygen"/>
                <a:cs typeface="Oxygen"/>
                <a:sym typeface="Oxygen"/>
              </a:rPr>
              <a:t>Technical</a:t>
            </a:r>
            <a:endParaRPr>
              <a:solidFill>
                <a:schemeClr val="accent1"/>
              </a:solidFill>
              <a:latin typeface="Oxygen"/>
              <a:ea typeface="Oxygen"/>
              <a:cs typeface="Oxygen"/>
              <a:sym typeface="Oxygen"/>
            </a:endParaRPr>
          </a:p>
          <a:p>
            <a:pPr marL="0" lvl="0" indent="0" algn="ctr" rtl="0">
              <a:spcBef>
                <a:spcPts val="0"/>
              </a:spcBef>
              <a:spcAft>
                <a:spcPts val="0"/>
              </a:spcAft>
              <a:buClr>
                <a:schemeClr val="dk1"/>
              </a:buClr>
              <a:buSzPts val="1100"/>
              <a:buFont typeface="Arial"/>
              <a:buNone/>
            </a:pPr>
            <a:endParaRPr>
              <a:solidFill>
                <a:schemeClr val="accent1"/>
              </a:solidFill>
              <a:latin typeface="Oxygen"/>
              <a:ea typeface="Oxygen"/>
              <a:cs typeface="Oxygen"/>
              <a:sym typeface="Oxygen"/>
            </a:endParaRPr>
          </a:p>
          <a:p>
            <a:pPr marL="0" lvl="0" indent="0" algn="ctr" rtl="0">
              <a:lnSpc>
                <a:spcPct val="115000"/>
              </a:lnSpc>
              <a:spcBef>
                <a:spcPts val="0"/>
              </a:spcBef>
              <a:spcAft>
                <a:spcPts val="0"/>
              </a:spcAft>
              <a:buNone/>
            </a:pPr>
            <a:r>
              <a:rPr lang="en" sz="1000">
                <a:latin typeface="Oxygen"/>
                <a:ea typeface="Oxygen"/>
                <a:cs typeface="Oxygen"/>
                <a:sym typeface="Oxygen"/>
              </a:rPr>
              <a:t>Easily</a:t>
            </a:r>
            <a:r>
              <a:rPr lang="en" sz="1000" baseline="30000">
                <a:latin typeface="Oxygen"/>
                <a:ea typeface="Oxygen"/>
                <a:cs typeface="Oxygen"/>
                <a:sym typeface="Oxygen"/>
              </a:rPr>
              <a:t>[1]</a:t>
            </a:r>
            <a:r>
              <a:rPr lang="en" sz="1000">
                <a:latin typeface="Oxygen"/>
                <a:ea typeface="Oxygen"/>
                <a:cs typeface="Oxygen"/>
                <a:sym typeface="Oxygen"/>
              </a:rPr>
              <a:t> e</a:t>
            </a:r>
            <a:r>
              <a:rPr lang="en" sz="1000">
                <a:solidFill>
                  <a:srgbClr val="000000"/>
                </a:solidFill>
                <a:latin typeface="Oxygen"/>
                <a:ea typeface="Oxygen"/>
                <a:cs typeface="Oxygen"/>
                <a:sym typeface="Oxygen"/>
              </a:rPr>
              <a:t>xtract data from the database to perform analytics and visualize it to generate useful insights.</a:t>
            </a:r>
            <a:endParaRPr sz="1000">
              <a:solidFill>
                <a:srgbClr val="000000"/>
              </a:solidFill>
              <a:latin typeface="Oxygen"/>
              <a:ea typeface="Oxygen"/>
              <a:cs typeface="Oxygen"/>
              <a:sym typeface="Oxygen"/>
            </a:endParaRPr>
          </a:p>
          <a:p>
            <a:pPr marL="0" lvl="0" indent="0" algn="ctr" rtl="0">
              <a:lnSpc>
                <a:spcPct val="115000"/>
              </a:lnSpc>
              <a:spcBef>
                <a:spcPts val="1600"/>
              </a:spcBef>
              <a:spcAft>
                <a:spcPts val="1600"/>
              </a:spcAft>
              <a:buNone/>
            </a:pPr>
            <a:r>
              <a:rPr lang="en" sz="1000">
                <a:solidFill>
                  <a:srgbClr val="000000"/>
                </a:solidFill>
                <a:latin typeface="Oxygen"/>
                <a:ea typeface="Oxygen"/>
                <a:cs typeface="Oxygen"/>
                <a:sym typeface="Oxygen"/>
              </a:rPr>
              <a:t>By implementing new strategies revenues is expected to increase by 0.5%</a:t>
            </a:r>
            <a:r>
              <a:rPr lang="en" sz="1000" baseline="30000">
                <a:solidFill>
                  <a:srgbClr val="000000"/>
                </a:solidFill>
                <a:latin typeface="Oxygen"/>
                <a:ea typeface="Oxygen"/>
                <a:cs typeface="Oxygen"/>
                <a:sym typeface="Oxygen"/>
              </a:rPr>
              <a:t>[</a:t>
            </a:r>
            <a:r>
              <a:rPr lang="en" sz="1000" baseline="30000">
                <a:latin typeface="Oxygen"/>
                <a:ea typeface="Oxygen"/>
                <a:cs typeface="Oxygen"/>
                <a:sym typeface="Oxygen"/>
              </a:rPr>
              <a:t>2</a:t>
            </a:r>
            <a:r>
              <a:rPr lang="en" sz="1000" baseline="30000">
                <a:solidFill>
                  <a:srgbClr val="000000"/>
                </a:solidFill>
                <a:latin typeface="Oxygen"/>
                <a:ea typeface="Oxygen"/>
                <a:cs typeface="Oxygen"/>
                <a:sym typeface="Oxygen"/>
              </a:rPr>
              <a:t>]</a:t>
            </a:r>
            <a:endParaRPr sz="1000" baseline="30000">
              <a:solidFill>
                <a:srgbClr val="000000"/>
              </a:solidFill>
              <a:latin typeface="Oxygen"/>
              <a:ea typeface="Oxygen"/>
              <a:cs typeface="Oxygen"/>
              <a:sym typeface="Oxygen"/>
            </a:endParaRPr>
          </a:p>
        </p:txBody>
      </p:sp>
      <p:sp>
        <p:nvSpPr>
          <p:cNvPr id="194" name="Google Shape;194;p26"/>
          <p:cNvSpPr txBox="1"/>
          <p:nvPr/>
        </p:nvSpPr>
        <p:spPr>
          <a:xfrm>
            <a:off x="3207750" y="2241025"/>
            <a:ext cx="2682000" cy="173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latin typeface="Oxygen"/>
                <a:ea typeface="Oxygen"/>
                <a:cs typeface="Oxygen"/>
                <a:sym typeface="Oxygen"/>
              </a:rPr>
              <a:t>Social</a:t>
            </a:r>
            <a:endParaRPr>
              <a:solidFill>
                <a:schemeClr val="accent1"/>
              </a:solidFill>
              <a:latin typeface="Oxygen"/>
              <a:ea typeface="Oxygen"/>
              <a:cs typeface="Oxygen"/>
              <a:sym typeface="Oxygen"/>
            </a:endParaRPr>
          </a:p>
          <a:p>
            <a:pPr marL="0" lvl="0" indent="0" algn="ctr" rtl="0">
              <a:spcBef>
                <a:spcPts val="0"/>
              </a:spcBef>
              <a:spcAft>
                <a:spcPts val="0"/>
              </a:spcAft>
              <a:buClr>
                <a:schemeClr val="dk1"/>
              </a:buClr>
              <a:buSzPts val="1100"/>
              <a:buFont typeface="Arial"/>
              <a:buNone/>
            </a:pPr>
            <a:endParaRPr>
              <a:solidFill>
                <a:schemeClr val="accent1"/>
              </a:solidFill>
              <a:latin typeface="Oxygen"/>
              <a:ea typeface="Oxygen"/>
              <a:cs typeface="Oxygen"/>
              <a:sym typeface="Oxygen"/>
            </a:endParaRPr>
          </a:p>
          <a:p>
            <a:pPr marL="0" lvl="0" indent="0" algn="ctr" rtl="0">
              <a:spcBef>
                <a:spcPts val="0"/>
              </a:spcBef>
              <a:spcAft>
                <a:spcPts val="0"/>
              </a:spcAft>
              <a:buNone/>
            </a:pPr>
            <a:r>
              <a:rPr lang="en" sz="1000">
                <a:latin typeface="Oxygen"/>
                <a:ea typeface="Oxygen"/>
                <a:cs typeface="Oxygen"/>
                <a:sym typeface="Oxygen"/>
              </a:rPr>
              <a:t>We proud ourselves in being a Tech for Good Business and w</a:t>
            </a:r>
            <a:r>
              <a:rPr lang="en" sz="1000">
                <a:solidFill>
                  <a:srgbClr val="000000"/>
                </a:solidFill>
                <a:latin typeface="Oxygen"/>
                <a:ea typeface="Oxygen"/>
                <a:cs typeface="Oxygen"/>
                <a:sym typeface="Oxygen"/>
              </a:rPr>
              <a:t>e aim at reducing food wastage </a:t>
            </a:r>
            <a:r>
              <a:rPr lang="en" sz="1000">
                <a:solidFill>
                  <a:schemeClr val="dk1"/>
                </a:solidFill>
                <a:latin typeface="Oxygen"/>
                <a:ea typeface="Oxygen"/>
                <a:cs typeface="Oxygen"/>
                <a:sym typeface="Oxygen"/>
              </a:rPr>
              <a:t>further </a:t>
            </a:r>
            <a:r>
              <a:rPr lang="en" sz="1000">
                <a:solidFill>
                  <a:srgbClr val="000000"/>
                </a:solidFill>
                <a:latin typeface="Oxygen"/>
                <a:ea typeface="Oxygen"/>
                <a:cs typeface="Oxygen"/>
                <a:sym typeface="Oxygen"/>
              </a:rPr>
              <a:t>by upgrading our social reach and expanding to </a:t>
            </a:r>
            <a:r>
              <a:rPr lang="en" sz="1000">
                <a:solidFill>
                  <a:schemeClr val="dk1"/>
                </a:solidFill>
                <a:latin typeface="Oxygen"/>
                <a:ea typeface="Oxygen"/>
                <a:cs typeface="Oxygen"/>
                <a:sym typeface="Oxygen"/>
              </a:rPr>
              <a:t>new neighborhoods</a:t>
            </a:r>
            <a:r>
              <a:rPr lang="en" sz="1000">
                <a:solidFill>
                  <a:srgbClr val="000000"/>
                </a:solidFill>
                <a:latin typeface="Oxygen"/>
                <a:ea typeface="Oxygen"/>
                <a:cs typeface="Oxygen"/>
                <a:sym typeface="Oxygen"/>
              </a:rPr>
              <a:t> with the help of </a:t>
            </a:r>
            <a:r>
              <a:rPr lang="en" sz="1000">
                <a:latin typeface="Oxygen"/>
                <a:ea typeface="Oxygen"/>
                <a:cs typeface="Oxygen"/>
                <a:sym typeface="Oxygen"/>
              </a:rPr>
              <a:t>SQL </a:t>
            </a:r>
            <a:r>
              <a:rPr lang="en" sz="1000">
                <a:solidFill>
                  <a:srgbClr val="000000"/>
                </a:solidFill>
                <a:latin typeface="Oxygen"/>
                <a:ea typeface="Oxygen"/>
                <a:cs typeface="Oxygen"/>
                <a:sym typeface="Oxygen"/>
              </a:rPr>
              <a:t>database</a:t>
            </a:r>
            <a:r>
              <a:rPr lang="en" sz="1000" baseline="30000">
                <a:solidFill>
                  <a:srgbClr val="000000"/>
                </a:solidFill>
                <a:latin typeface="Oxygen"/>
                <a:ea typeface="Oxygen"/>
                <a:cs typeface="Oxygen"/>
                <a:sym typeface="Oxygen"/>
              </a:rPr>
              <a:t>[</a:t>
            </a:r>
            <a:r>
              <a:rPr lang="en" sz="1000" baseline="30000">
                <a:latin typeface="Oxygen"/>
                <a:ea typeface="Oxygen"/>
                <a:cs typeface="Oxygen"/>
                <a:sym typeface="Oxygen"/>
              </a:rPr>
              <a:t>3</a:t>
            </a:r>
            <a:r>
              <a:rPr lang="en" sz="1000" baseline="30000">
                <a:solidFill>
                  <a:srgbClr val="000000"/>
                </a:solidFill>
                <a:latin typeface="Oxygen"/>
                <a:ea typeface="Oxygen"/>
                <a:cs typeface="Oxygen"/>
                <a:sym typeface="Oxygen"/>
              </a:rPr>
              <a:t>]</a:t>
            </a:r>
            <a:r>
              <a:rPr lang="en" sz="1000">
                <a:latin typeface="Oxygen"/>
                <a:ea typeface="Oxygen"/>
                <a:cs typeface="Oxygen"/>
                <a:sym typeface="Oxygen"/>
              </a:rPr>
              <a:t>.</a:t>
            </a:r>
            <a:endParaRPr sz="1000">
              <a:solidFill>
                <a:srgbClr val="000000"/>
              </a:solidFill>
              <a:latin typeface="Oxygen"/>
              <a:ea typeface="Oxygen"/>
              <a:cs typeface="Oxygen"/>
              <a:sym typeface="Oxygen"/>
            </a:endParaRPr>
          </a:p>
          <a:p>
            <a:pPr marL="0" lvl="0" indent="0" algn="l" rtl="0">
              <a:spcBef>
                <a:spcPts val="0"/>
              </a:spcBef>
              <a:spcAft>
                <a:spcPts val="0"/>
              </a:spcAft>
              <a:buNone/>
            </a:pPr>
            <a:endParaRPr sz="1000">
              <a:solidFill>
                <a:srgbClr val="000000"/>
              </a:solidFill>
              <a:latin typeface="Oxygen"/>
              <a:ea typeface="Oxygen"/>
              <a:cs typeface="Oxygen"/>
              <a:sym typeface="Oxygen"/>
            </a:endParaRPr>
          </a:p>
          <a:p>
            <a:pPr marL="0" lvl="0" indent="0" algn="ctr" rtl="0">
              <a:spcBef>
                <a:spcPts val="0"/>
              </a:spcBef>
              <a:spcAft>
                <a:spcPts val="0"/>
              </a:spcAft>
              <a:buNone/>
            </a:pPr>
            <a:r>
              <a:rPr lang="en" sz="1000">
                <a:solidFill>
                  <a:srgbClr val="000000"/>
                </a:solidFill>
                <a:latin typeface="Oxygen"/>
                <a:ea typeface="Oxygen"/>
                <a:cs typeface="Oxygen"/>
                <a:sym typeface="Oxygen"/>
              </a:rPr>
              <a:t>Improvement in the marketing strategy is expected to increase the revenue by 2.5%</a:t>
            </a:r>
            <a:r>
              <a:rPr lang="en" sz="1000" baseline="30000">
                <a:solidFill>
                  <a:srgbClr val="000000"/>
                </a:solidFill>
                <a:latin typeface="Oxygen"/>
                <a:ea typeface="Oxygen"/>
                <a:cs typeface="Oxygen"/>
                <a:sym typeface="Oxygen"/>
              </a:rPr>
              <a:t>[</a:t>
            </a:r>
            <a:r>
              <a:rPr lang="en" sz="1000" baseline="30000">
                <a:latin typeface="Oxygen"/>
                <a:ea typeface="Oxygen"/>
                <a:cs typeface="Oxygen"/>
                <a:sym typeface="Oxygen"/>
              </a:rPr>
              <a:t>4</a:t>
            </a:r>
            <a:r>
              <a:rPr lang="en" sz="1000" baseline="30000">
                <a:solidFill>
                  <a:srgbClr val="000000"/>
                </a:solidFill>
                <a:latin typeface="Oxygen"/>
                <a:ea typeface="Oxygen"/>
                <a:cs typeface="Oxygen"/>
                <a:sym typeface="Oxygen"/>
              </a:rPr>
              <a:t>]</a:t>
            </a:r>
            <a:endParaRPr sz="1000" baseline="30000">
              <a:solidFill>
                <a:srgbClr val="000000"/>
              </a:solidFill>
              <a:latin typeface="Oxygen"/>
              <a:ea typeface="Oxygen"/>
              <a:cs typeface="Oxygen"/>
              <a:sym typeface="Oxygen"/>
            </a:endParaRPr>
          </a:p>
          <a:p>
            <a:pPr marL="0" lvl="0" indent="0" algn="ctr" rtl="0">
              <a:spcBef>
                <a:spcPts val="0"/>
              </a:spcBef>
              <a:spcAft>
                <a:spcPts val="0"/>
              </a:spcAft>
              <a:buNone/>
            </a:pPr>
            <a:endParaRPr sz="1000">
              <a:solidFill>
                <a:srgbClr val="000000"/>
              </a:solidFill>
              <a:latin typeface="Oxygen"/>
              <a:ea typeface="Oxygen"/>
              <a:cs typeface="Oxygen"/>
              <a:sym typeface="Oxygen"/>
            </a:endParaRPr>
          </a:p>
        </p:txBody>
      </p:sp>
      <p:sp>
        <p:nvSpPr>
          <p:cNvPr id="195" name="Google Shape;195;p26"/>
          <p:cNvSpPr txBox="1"/>
          <p:nvPr/>
        </p:nvSpPr>
        <p:spPr>
          <a:xfrm>
            <a:off x="6194550" y="2241025"/>
            <a:ext cx="2158500" cy="153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accent1"/>
                </a:solidFill>
                <a:latin typeface="Oxygen"/>
                <a:ea typeface="Oxygen"/>
                <a:cs typeface="Oxygen"/>
                <a:sym typeface="Oxygen"/>
              </a:rPr>
              <a:t>Financial</a:t>
            </a:r>
            <a:endParaRPr>
              <a:solidFill>
                <a:schemeClr val="accent1"/>
              </a:solidFill>
              <a:latin typeface="Oxygen"/>
              <a:ea typeface="Oxygen"/>
              <a:cs typeface="Oxygen"/>
              <a:sym typeface="Oxygen"/>
            </a:endParaRPr>
          </a:p>
          <a:p>
            <a:pPr marL="0" lvl="0" indent="0" algn="ctr" rtl="0">
              <a:spcBef>
                <a:spcPts val="0"/>
              </a:spcBef>
              <a:spcAft>
                <a:spcPts val="0"/>
              </a:spcAft>
              <a:buClr>
                <a:schemeClr val="dk1"/>
              </a:buClr>
              <a:buSzPts val="1100"/>
              <a:buFont typeface="Arial"/>
              <a:buNone/>
            </a:pPr>
            <a:endParaRPr>
              <a:solidFill>
                <a:schemeClr val="accent1"/>
              </a:solidFill>
              <a:latin typeface="Oxygen"/>
              <a:ea typeface="Oxygen"/>
              <a:cs typeface="Oxygen"/>
              <a:sym typeface="Oxygen"/>
            </a:endParaRPr>
          </a:p>
          <a:p>
            <a:pPr marL="0" lvl="0" indent="0" algn="ctr" rtl="0">
              <a:spcBef>
                <a:spcPts val="0"/>
              </a:spcBef>
              <a:spcAft>
                <a:spcPts val="0"/>
              </a:spcAft>
              <a:buNone/>
            </a:pPr>
            <a:r>
              <a:rPr lang="en" sz="1000">
                <a:latin typeface="Oxygen"/>
                <a:ea typeface="Oxygen"/>
                <a:cs typeface="Oxygen"/>
                <a:sym typeface="Oxygen"/>
              </a:rPr>
              <a:t>Getting economic stability </a:t>
            </a:r>
            <a:r>
              <a:rPr lang="en" sz="1000">
                <a:solidFill>
                  <a:schemeClr val="dk1"/>
                </a:solidFill>
                <a:latin typeface="Oxygen"/>
                <a:ea typeface="Oxygen"/>
                <a:cs typeface="Oxygen"/>
                <a:sym typeface="Oxygen"/>
              </a:rPr>
              <a:t>by attracting more investors resulting in increased profits.</a:t>
            </a:r>
            <a:endParaRPr sz="1000">
              <a:solidFill>
                <a:schemeClr val="dk1"/>
              </a:solidFill>
              <a:latin typeface="Oxygen"/>
              <a:ea typeface="Oxygen"/>
              <a:cs typeface="Oxygen"/>
              <a:sym typeface="Oxygen"/>
            </a:endParaRPr>
          </a:p>
          <a:p>
            <a:pPr marL="0" lvl="0" indent="0" algn="ctr" rtl="0">
              <a:spcBef>
                <a:spcPts val="0"/>
              </a:spcBef>
              <a:spcAft>
                <a:spcPts val="0"/>
              </a:spcAft>
              <a:buNone/>
            </a:pPr>
            <a:endParaRPr sz="1000">
              <a:solidFill>
                <a:schemeClr val="dk1"/>
              </a:solidFill>
              <a:latin typeface="Oxygen"/>
              <a:ea typeface="Oxygen"/>
              <a:cs typeface="Oxygen"/>
              <a:sym typeface="Oxygen"/>
            </a:endParaRPr>
          </a:p>
          <a:p>
            <a:pPr marL="0" lvl="0" indent="0" algn="ctr" rtl="0">
              <a:spcBef>
                <a:spcPts val="0"/>
              </a:spcBef>
              <a:spcAft>
                <a:spcPts val="0"/>
              </a:spcAft>
              <a:buNone/>
            </a:pPr>
            <a:r>
              <a:rPr lang="en" sz="1000">
                <a:solidFill>
                  <a:schemeClr val="dk1"/>
                </a:solidFill>
                <a:latin typeface="Oxygen"/>
                <a:ea typeface="Oxygen"/>
                <a:cs typeface="Oxygen"/>
                <a:sym typeface="Oxygen"/>
              </a:rPr>
              <a:t>To increase total revenue by 10% annually for the next 5 years</a:t>
            </a:r>
            <a:endParaRPr sz="1000">
              <a:solidFill>
                <a:schemeClr val="dk1"/>
              </a:solidFill>
              <a:latin typeface="Oxygen"/>
              <a:ea typeface="Oxygen"/>
              <a:cs typeface="Oxygen"/>
              <a:sym typeface="Oxygen"/>
            </a:endParaRPr>
          </a:p>
        </p:txBody>
      </p:sp>
      <p:cxnSp>
        <p:nvCxnSpPr>
          <p:cNvPr id="196" name="Google Shape;196;p26"/>
          <p:cNvCxnSpPr/>
          <p:nvPr/>
        </p:nvCxnSpPr>
        <p:spPr>
          <a:xfrm rot="10800000" flipH="1">
            <a:off x="2585603" y="686725"/>
            <a:ext cx="6512400" cy="8700"/>
          </a:xfrm>
          <a:prstGeom prst="straightConnector1">
            <a:avLst/>
          </a:prstGeom>
          <a:noFill/>
          <a:ln w="76200" cap="flat" cmpd="sng">
            <a:solidFill>
              <a:srgbClr val="A1C448"/>
            </a:solidFill>
            <a:prstDash val="solid"/>
            <a:round/>
            <a:headEnd type="none" w="med" len="med"/>
            <a:tailEnd type="none" w="med" len="med"/>
          </a:ln>
        </p:spPr>
      </p:cxnSp>
      <p:grpSp>
        <p:nvGrpSpPr>
          <p:cNvPr id="197" name="Google Shape;197;p26"/>
          <p:cNvGrpSpPr/>
          <p:nvPr/>
        </p:nvGrpSpPr>
        <p:grpSpPr>
          <a:xfrm>
            <a:off x="1633926" y="1556650"/>
            <a:ext cx="541583" cy="465249"/>
            <a:chOff x="2676100" y="832575"/>
            <a:chExt cx="483125" cy="483125"/>
          </a:xfrm>
        </p:grpSpPr>
        <p:sp>
          <p:nvSpPr>
            <p:cNvPr id="198" name="Google Shape;198;p26"/>
            <p:cNvSpPr/>
            <p:nvPr/>
          </p:nvSpPr>
          <p:spPr>
            <a:xfrm>
              <a:off x="2676100" y="832575"/>
              <a:ext cx="483125" cy="483125"/>
            </a:xfrm>
            <a:custGeom>
              <a:avLst/>
              <a:gdLst/>
              <a:ahLst/>
              <a:cxnLst/>
              <a:rect l="l" t="t" r="r" b="b"/>
              <a:pathLst>
                <a:path w="19325" h="19325" extrusionOk="0">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solidFill>
              <a:srgbClr val="657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Calibri"/>
                <a:ea typeface="Calibri"/>
                <a:cs typeface="Calibri"/>
                <a:sym typeface="Calibri"/>
              </a:endParaRPr>
            </a:p>
          </p:txBody>
        </p:sp>
        <p:sp>
          <p:nvSpPr>
            <p:cNvPr id="199" name="Google Shape;199;p26"/>
            <p:cNvSpPr/>
            <p:nvPr/>
          </p:nvSpPr>
          <p:spPr>
            <a:xfrm>
              <a:off x="2762000" y="918475"/>
              <a:ext cx="311400" cy="311400"/>
            </a:xfrm>
            <a:custGeom>
              <a:avLst/>
              <a:gdLst/>
              <a:ahLst/>
              <a:cxnLst/>
              <a:rect l="l" t="t" r="r" b="b"/>
              <a:pathLst>
                <a:path w="12456" h="12456" extrusionOk="0">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solidFill>
              <a:srgbClr val="657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Calibri"/>
                <a:ea typeface="Calibri"/>
                <a:cs typeface="Calibri"/>
                <a:sym typeface="Calibri"/>
              </a:endParaRPr>
            </a:p>
          </p:txBody>
        </p:sp>
        <p:sp>
          <p:nvSpPr>
            <p:cNvPr id="200" name="Google Shape;200;p26"/>
            <p:cNvSpPr/>
            <p:nvPr/>
          </p:nvSpPr>
          <p:spPr>
            <a:xfrm>
              <a:off x="2814665" y="975075"/>
              <a:ext cx="206025" cy="198150"/>
            </a:xfrm>
            <a:custGeom>
              <a:avLst/>
              <a:gdLst/>
              <a:ahLst/>
              <a:cxnLst/>
              <a:rect l="l" t="t" r="r" b="b"/>
              <a:pathLst>
                <a:path w="8241" h="7926" extrusionOk="0">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solidFill>
              <a:srgbClr val="657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latin typeface="Calibri"/>
                <a:ea typeface="Calibri"/>
                <a:cs typeface="Calibri"/>
                <a:sym typeface="Calibri"/>
              </a:endParaRPr>
            </a:p>
          </p:txBody>
        </p:sp>
      </p:grpSp>
      <p:grpSp>
        <p:nvGrpSpPr>
          <p:cNvPr id="201" name="Google Shape;201;p26"/>
          <p:cNvGrpSpPr/>
          <p:nvPr/>
        </p:nvGrpSpPr>
        <p:grpSpPr>
          <a:xfrm>
            <a:off x="4306198" y="1554485"/>
            <a:ext cx="486786" cy="432139"/>
            <a:chOff x="-61784125" y="1931250"/>
            <a:chExt cx="316650" cy="317050"/>
          </a:xfrm>
        </p:grpSpPr>
        <p:sp>
          <p:nvSpPr>
            <p:cNvPr id="202" name="Google Shape;202;p26"/>
            <p:cNvSpPr/>
            <p:nvPr/>
          </p:nvSpPr>
          <p:spPr>
            <a:xfrm>
              <a:off x="-61688025" y="1931250"/>
              <a:ext cx="124450" cy="134300"/>
            </a:xfrm>
            <a:custGeom>
              <a:avLst/>
              <a:gdLst/>
              <a:ahLst/>
              <a:cxnLst/>
              <a:rect l="l" t="t" r="r" b="b"/>
              <a:pathLst>
                <a:path w="4978" h="5372" extrusionOk="0">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rgbClr val="657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03" name="Google Shape;203;p26"/>
            <p:cNvSpPr/>
            <p:nvPr/>
          </p:nvSpPr>
          <p:spPr>
            <a:xfrm>
              <a:off x="-61784125" y="2113325"/>
              <a:ext cx="124450" cy="134975"/>
            </a:xfrm>
            <a:custGeom>
              <a:avLst/>
              <a:gdLst/>
              <a:ahLst/>
              <a:cxnLst/>
              <a:rect l="l" t="t" r="r" b="b"/>
              <a:pathLst>
                <a:path w="4978" h="5399"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rgbClr val="657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04" name="Google Shape;204;p26"/>
            <p:cNvSpPr/>
            <p:nvPr/>
          </p:nvSpPr>
          <p:spPr>
            <a:xfrm>
              <a:off x="-61591150" y="2113325"/>
              <a:ext cx="123675" cy="134175"/>
            </a:xfrm>
            <a:custGeom>
              <a:avLst/>
              <a:gdLst/>
              <a:ahLst/>
              <a:cxnLst/>
              <a:rect l="l" t="t" r="r" b="b"/>
              <a:pathLst>
                <a:path w="4947" h="5367"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rgbClr val="657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05" name="Google Shape;205;p26"/>
            <p:cNvSpPr/>
            <p:nvPr/>
          </p:nvSpPr>
          <p:spPr>
            <a:xfrm>
              <a:off x="-61677800" y="2072225"/>
              <a:ext cx="106350" cy="62450"/>
            </a:xfrm>
            <a:custGeom>
              <a:avLst/>
              <a:gdLst/>
              <a:ahLst/>
              <a:cxnLst/>
              <a:rect l="l" t="t" r="r" b="b"/>
              <a:pathLst>
                <a:path w="4254" h="2498" extrusionOk="0">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rgbClr val="657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grpSp>
      <p:grpSp>
        <p:nvGrpSpPr>
          <p:cNvPr id="206" name="Google Shape;206;p26"/>
          <p:cNvGrpSpPr/>
          <p:nvPr/>
        </p:nvGrpSpPr>
        <p:grpSpPr>
          <a:xfrm>
            <a:off x="7012386" y="1596310"/>
            <a:ext cx="533115" cy="432164"/>
            <a:chOff x="-62884425" y="4111775"/>
            <a:chExt cx="317425" cy="316650"/>
          </a:xfrm>
        </p:grpSpPr>
        <p:sp>
          <p:nvSpPr>
            <p:cNvPr id="207" name="Google Shape;207;p26"/>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08" name="Google Shape;208;p26"/>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grpSp>
      <p:sp>
        <p:nvSpPr>
          <p:cNvPr id="209" name="Google Shape;209;p26"/>
          <p:cNvSpPr txBox="1"/>
          <p:nvPr/>
        </p:nvSpPr>
        <p:spPr>
          <a:xfrm>
            <a:off x="6770400" y="4655250"/>
            <a:ext cx="24249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baseline="30000">
                <a:latin typeface="Calibri"/>
                <a:ea typeface="Calibri"/>
                <a:cs typeface="Calibri"/>
                <a:sym typeface="Calibri"/>
              </a:rPr>
              <a:t>[1] </a:t>
            </a:r>
            <a:r>
              <a:rPr lang="en" sz="600">
                <a:latin typeface="Calibri"/>
                <a:ea typeface="Calibri"/>
                <a:cs typeface="Calibri"/>
                <a:sym typeface="Calibri"/>
              </a:rPr>
              <a:t>For more content on ‘Easily’, please refer to slide 14, bullet point 1.</a:t>
            </a:r>
            <a:endParaRPr sz="6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600" baseline="30000">
                <a:solidFill>
                  <a:schemeClr val="dk1"/>
                </a:solidFill>
                <a:latin typeface="Calibri"/>
                <a:ea typeface="Calibri"/>
                <a:cs typeface="Calibri"/>
                <a:sym typeface="Calibri"/>
              </a:rPr>
              <a:t>[2]</a:t>
            </a:r>
            <a:r>
              <a:rPr lang="en" sz="600">
                <a:solidFill>
                  <a:schemeClr val="dk1"/>
                </a:solidFill>
                <a:latin typeface="Calibri"/>
                <a:ea typeface="Calibri"/>
                <a:cs typeface="Calibri"/>
                <a:sym typeface="Calibri"/>
              </a:rPr>
              <a:t>User story 4</a:t>
            </a:r>
            <a:endParaRPr sz="600">
              <a:latin typeface="Calibri"/>
              <a:ea typeface="Calibri"/>
              <a:cs typeface="Calibri"/>
              <a:sym typeface="Calibri"/>
            </a:endParaRPr>
          </a:p>
          <a:p>
            <a:pPr marL="0" lvl="0" indent="0" algn="l" rtl="0">
              <a:spcBef>
                <a:spcPts val="0"/>
              </a:spcBef>
              <a:spcAft>
                <a:spcPts val="0"/>
              </a:spcAft>
              <a:buNone/>
            </a:pPr>
            <a:r>
              <a:rPr lang="en" sz="600" baseline="30000">
                <a:latin typeface="Calibri"/>
                <a:ea typeface="Calibri"/>
                <a:cs typeface="Calibri"/>
                <a:sym typeface="Calibri"/>
              </a:rPr>
              <a:t>[3]</a:t>
            </a:r>
            <a:r>
              <a:rPr lang="en" sz="600">
                <a:latin typeface="Calibri"/>
                <a:ea typeface="Calibri"/>
                <a:cs typeface="Calibri"/>
                <a:sym typeface="Calibri"/>
              </a:rPr>
              <a:t>More information on slide 14</a:t>
            </a:r>
            <a:endParaRPr sz="600">
              <a:latin typeface="Calibri"/>
              <a:ea typeface="Calibri"/>
              <a:cs typeface="Calibri"/>
              <a:sym typeface="Calibri"/>
            </a:endParaRPr>
          </a:p>
          <a:p>
            <a:pPr marL="0" lvl="0" indent="0" algn="l" rtl="0">
              <a:spcBef>
                <a:spcPts val="0"/>
              </a:spcBef>
              <a:spcAft>
                <a:spcPts val="0"/>
              </a:spcAft>
              <a:buNone/>
            </a:pPr>
            <a:r>
              <a:rPr lang="en" sz="600" baseline="30000">
                <a:latin typeface="Calibri"/>
                <a:ea typeface="Calibri"/>
                <a:cs typeface="Calibri"/>
                <a:sym typeface="Calibri"/>
              </a:rPr>
              <a:t>[4] </a:t>
            </a:r>
            <a:r>
              <a:rPr lang="en" sz="600">
                <a:latin typeface="Calibri"/>
                <a:ea typeface="Calibri"/>
                <a:cs typeface="Calibri"/>
                <a:sym typeface="Calibri"/>
              </a:rPr>
              <a:t>User story 6</a:t>
            </a:r>
            <a:endParaRPr sz="600">
              <a:latin typeface="Calibri"/>
              <a:ea typeface="Calibri"/>
              <a:cs typeface="Calibri"/>
              <a:sym typeface="Calibri"/>
            </a:endParaRPr>
          </a:p>
          <a:p>
            <a:pPr marL="0" lvl="0" indent="0" algn="l" rtl="0">
              <a:spcBef>
                <a:spcPts val="0"/>
              </a:spcBef>
              <a:spcAft>
                <a:spcPts val="0"/>
              </a:spcAft>
              <a:buNone/>
            </a:pPr>
            <a:endParaRPr sz="800">
              <a:latin typeface="Oxygen Light"/>
              <a:ea typeface="Oxygen Light"/>
              <a:cs typeface="Oxygen Light"/>
              <a:sym typeface="Oxygen Light"/>
            </a:endParaRPr>
          </a:p>
        </p:txBody>
      </p:sp>
      <p:sp>
        <p:nvSpPr>
          <p:cNvPr id="210" name="Google Shape;210;p26"/>
          <p:cNvSpPr txBox="1"/>
          <p:nvPr/>
        </p:nvSpPr>
        <p:spPr>
          <a:xfrm>
            <a:off x="-62450" y="-49725"/>
            <a:ext cx="885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Simple</a:t>
            </a:r>
            <a:endParaRPr sz="1000">
              <a:latin typeface="Oxygen Light"/>
              <a:ea typeface="Oxygen Light"/>
              <a:cs typeface="Oxygen Light"/>
              <a:sym typeface="Oxygen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sp>
        <p:nvSpPr>
          <p:cNvPr id="1171" name="Google Shape;1171;p71"/>
          <p:cNvSpPr txBox="1"/>
          <p:nvPr/>
        </p:nvSpPr>
        <p:spPr>
          <a:xfrm>
            <a:off x="615225" y="333450"/>
            <a:ext cx="5403600" cy="606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rgbClr val="A1C448"/>
                </a:solidFill>
                <a:latin typeface="Abril Fatface"/>
                <a:ea typeface="Abril Fatface"/>
                <a:cs typeface="Abril Fatface"/>
                <a:sym typeface="Abril Fatface"/>
              </a:rPr>
              <a:t>Software Disaster</a:t>
            </a:r>
            <a:endParaRPr sz="2400">
              <a:solidFill>
                <a:srgbClr val="A1C448"/>
              </a:solidFill>
              <a:latin typeface="Abril Fatface"/>
              <a:ea typeface="Abril Fatface"/>
              <a:cs typeface="Abril Fatface"/>
              <a:sym typeface="Abril Fatface"/>
            </a:endParaRPr>
          </a:p>
        </p:txBody>
      </p:sp>
      <p:cxnSp>
        <p:nvCxnSpPr>
          <p:cNvPr id="1172" name="Google Shape;1172;p71"/>
          <p:cNvCxnSpPr/>
          <p:nvPr/>
        </p:nvCxnSpPr>
        <p:spPr>
          <a:xfrm>
            <a:off x="3632950" y="694725"/>
            <a:ext cx="5368500" cy="600"/>
          </a:xfrm>
          <a:prstGeom prst="straightConnector1">
            <a:avLst/>
          </a:prstGeom>
          <a:noFill/>
          <a:ln w="76200" cap="flat" cmpd="sng">
            <a:solidFill>
              <a:srgbClr val="A1C448"/>
            </a:solidFill>
            <a:prstDash val="solid"/>
            <a:round/>
            <a:headEnd type="none" w="med" len="med"/>
            <a:tailEnd type="none" w="med" len="med"/>
          </a:ln>
        </p:spPr>
      </p:cxnSp>
      <p:sp>
        <p:nvSpPr>
          <p:cNvPr id="1173" name="Google Shape;1173;p71"/>
          <p:cNvSpPr txBox="1"/>
          <p:nvPr/>
        </p:nvSpPr>
        <p:spPr>
          <a:xfrm>
            <a:off x="867950" y="2090550"/>
            <a:ext cx="367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xygen Light"/>
              <a:ea typeface="Oxygen Light"/>
              <a:cs typeface="Oxygen Light"/>
              <a:sym typeface="Oxygen Light"/>
            </a:endParaRPr>
          </a:p>
        </p:txBody>
      </p:sp>
      <p:sp>
        <p:nvSpPr>
          <p:cNvPr id="1174" name="Google Shape;1174;p71"/>
          <p:cNvSpPr txBox="1"/>
          <p:nvPr/>
        </p:nvSpPr>
        <p:spPr>
          <a:xfrm>
            <a:off x="615225" y="333450"/>
            <a:ext cx="2757300" cy="606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rgbClr val="A1C448"/>
                </a:solidFill>
                <a:latin typeface="Abril Fatface"/>
                <a:ea typeface="Abril Fatface"/>
                <a:cs typeface="Abril Fatface"/>
                <a:sym typeface="Abril Fatface"/>
              </a:rPr>
              <a:t>Software Disaster</a:t>
            </a:r>
            <a:endParaRPr sz="2400">
              <a:solidFill>
                <a:srgbClr val="A1C448"/>
              </a:solidFill>
              <a:latin typeface="Abril Fatface"/>
              <a:ea typeface="Abril Fatface"/>
              <a:cs typeface="Abril Fatface"/>
              <a:sym typeface="Abril Fatface"/>
            </a:endParaRPr>
          </a:p>
        </p:txBody>
      </p:sp>
      <p:cxnSp>
        <p:nvCxnSpPr>
          <p:cNvPr id="1175" name="Google Shape;1175;p71"/>
          <p:cNvCxnSpPr/>
          <p:nvPr/>
        </p:nvCxnSpPr>
        <p:spPr>
          <a:xfrm>
            <a:off x="3690325" y="694725"/>
            <a:ext cx="5241000" cy="600"/>
          </a:xfrm>
          <a:prstGeom prst="straightConnector1">
            <a:avLst/>
          </a:prstGeom>
          <a:noFill/>
          <a:ln w="76200" cap="flat" cmpd="sng">
            <a:solidFill>
              <a:srgbClr val="A1C448"/>
            </a:solidFill>
            <a:prstDash val="solid"/>
            <a:round/>
            <a:headEnd type="none" w="med" len="med"/>
            <a:tailEnd type="none" w="med" len="med"/>
          </a:ln>
        </p:spPr>
      </p:cxnSp>
      <p:sp>
        <p:nvSpPr>
          <p:cNvPr id="1176" name="Google Shape;1176;p71"/>
          <p:cNvSpPr txBox="1"/>
          <p:nvPr/>
        </p:nvSpPr>
        <p:spPr>
          <a:xfrm>
            <a:off x="615225" y="845955"/>
            <a:ext cx="3667800" cy="404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accent6"/>
                </a:solidFill>
                <a:latin typeface="Abril Fatface"/>
                <a:ea typeface="Abril Fatface"/>
                <a:cs typeface="Abril Fatface"/>
                <a:sym typeface="Abril Fatface"/>
              </a:rPr>
              <a:t>What could be the reasons for the software disaster?</a:t>
            </a:r>
            <a:r>
              <a:rPr lang="en" sz="1000">
                <a:solidFill>
                  <a:srgbClr val="657C2B"/>
                </a:solidFill>
                <a:latin typeface="Abril Fatface"/>
                <a:ea typeface="Abril Fatface"/>
                <a:cs typeface="Abril Fatface"/>
                <a:sym typeface="Abril Fatface"/>
              </a:rPr>
              <a:t> </a:t>
            </a:r>
            <a:r>
              <a:rPr lang="en" sz="1000" baseline="30000">
                <a:solidFill>
                  <a:srgbClr val="000000"/>
                </a:solidFill>
                <a:latin typeface="Oxygen Light"/>
                <a:ea typeface="Oxygen Light"/>
                <a:cs typeface="Oxygen Light"/>
                <a:sym typeface="Oxygen Light"/>
              </a:rPr>
              <a:t>[1][2]</a:t>
            </a:r>
            <a:endParaRPr sz="1000">
              <a:latin typeface="Oxygen Light"/>
              <a:ea typeface="Oxygen Light"/>
              <a:cs typeface="Oxygen Light"/>
              <a:sym typeface="Oxygen Light"/>
            </a:endParaRPr>
          </a:p>
          <a:p>
            <a:pPr marL="457200" lvl="0" indent="-298450" algn="l" rtl="0">
              <a:spcBef>
                <a:spcPts val="0"/>
              </a:spcBef>
              <a:spcAft>
                <a:spcPts val="0"/>
              </a:spcAft>
              <a:buClr>
                <a:srgbClr val="000000"/>
              </a:buClr>
              <a:buSzPts val="1100"/>
              <a:buFont typeface="Calibri"/>
              <a:buChar char="-"/>
            </a:pPr>
            <a:r>
              <a:rPr lang="en" sz="1100">
                <a:solidFill>
                  <a:srgbClr val="000000"/>
                </a:solidFill>
                <a:latin typeface="Calibri"/>
                <a:ea typeface="Calibri"/>
                <a:cs typeface="Calibri"/>
                <a:sym typeface="Calibri"/>
              </a:rPr>
              <a:t>External threats like malware and viruses</a:t>
            </a:r>
            <a:endParaRPr sz="1100">
              <a:solidFill>
                <a:srgbClr val="000000"/>
              </a:solidFill>
              <a:latin typeface="Calibri"/>
              <a:ea typeface="Calibri"/>
              <a:cs typeface="Calibri"/>
              <a:sym typeface="Calibri"/>
            </a:endParaRPr>
          </a:p>
          <a:p>
            <a:pPr marL="457200" lvl="0" indent="-298450" algn="l" rtl="0">
              <a:spcBef>
                <a:spcPts val="0"/>
              </a:spcBef>
              <a:spcAft>
                <a:spcPts val="0"/>
              </a:spcAft>
              <a:buClr>
                <a:srgbClr val="000000"/>
              </a:buClr>
              <a:buSzPts val="1100"/>
              <a:buFont typeface="Calibri"/>
              <a:buChar char="-"/>
            </a:pPr>
            <a:r>
              <a:rPr lang="en" sz="1100">
                <a:solidFill>
                  <a:srgbClr val="000000"/>
                </a:solidFill>
                <a:latin typeface="Calibri"/>
                <a:ea typeface="Calibri"/>
                <a:cs typeface="Calibri"/>
                <a:sym typeface="Calibri"/>
              </a:rPr>
              <a:t>Sudden power outages</a:t>
            </a:r>
            <a:endParaRPr sz="1100">
              <a:latin typeface="Calibri"/>
              <a:ea typeface="Calibri"/>
              <a:cs typeface="Calibri"/>
              <a:sym typeface="Calibri"/>
            </a:endParaRPr>
          </a:p>
          <a:p>
            <a:pPr marL="457200" lvl="0" indent="-298450" algn="l" rtl="0">
              <a:spcBef>
                <a:spcPts val="0"/>
              </a:spcBef>
              <a:spcAft>
                <a:spcPts val="0"/>
              </a:spcAft>
              <a:buClr>
                <a:srgbClr val="000000"/>
              </a:buClr>
              <a:buSzPts val="1100"/>
              <a:buFont typeface="Calibri"/>
              <a:buChar char="-"/>
            </a:pPr>
            <a:r>
              <a:rPr lang="en" sz="1100">
                <a:solidFill>
                  <a:srgbClr val="000000"/>
                </a:solidFill>
                <a:latin typeface="Calibri"/>
                <a:ea typeface="Calibri"/>
                <a:cs typeface="Calibri"/>
                <a:sym typeface="Calibri"/>
              </a:rPr>
              <a:t>Programming failures</a:t>
            </a:r>
            <a:endParaRPr sz="1100">
              <a:latin typeface="Calibri"/>
              <a:ea typeface="Calibri"/>
              <a:cs typeface="Calibri"/>
              <a:sym typeface="Calibri"/>
            </a:endParaRPr>
          </a:p>
          <a:p>
            <a:pPr marL="457200" lvl="0" indent="-298450" algn="l" rtl="0">
              <a:spcBef>
                <a:spcPts val="0"/>
              </a:spcBef>
              <a:spcAft>
                <a:spcPts val="0"/>
              </a:spcAft>
              <a:buSzPts val="1100"/>
              <a:buFont typeface="Calibri"/>
              <a:buChar char="-"/>
            </a:pPr>
            <a:r>
              <a:rPr lang="en" sz="1100">
                <a:latin typeface="Calibri"/>
                <a:ea typeface="Calibri"/>
                <a:cs typeface="Calibri"/>
                <a:sym typeface="Calibri"/>
              </a:rPr>
              <a:t>a user inadvertently deletes critical data</a:t>
            </a:r>
            <a:endParaRPr sz="1100">
              <a:latin typeface="Calibri"/>
              <a:ea typeface="Calibri"/>
              <a:cs typeface="Calibri"/>
              <a:sym typeface="Calibri"/>
            </a:endParaRPr>
          </a:p>
          <a:p>
            <a:pPr marL="457200" lvl="0" indent="-298450" algn="l" rtl="0">
              <a:spcBef>
                <a:spcPts val="0"/>
              </a:spcBef>
              <a:spcAft>
                <a:spcPts val="0"/>
              </a:spcAft>
              <a:buSzPts val="1100"/>
              <a:buFont typeface="Calibri"/>
              <a:buChar char="-"/>
            </a:pPr>
            <a:r>
              <a:rPr lang="en" sz="1100">
                <a:latin typeface="Calibri"/>
                <a:ea typeface="Calibri"/>
                <a:cs typeface="Calibri"/>
                <a:sym typeface="Calibri"/>
              </a:rPr>
              <a:t>a malware attack encrypts or destroys data</a:t>
            </a:r>
            <a:endParaRPr sz="1100">
              <a:latin typeface="Calibri"/>
              <a:ea typeface="Calibri"/>
              <a:cs typeface="Calibri"/>
              <a:sym typeface="Calibri"/>
            </a:endParaRPr>
          </a:p>
          <a:p>
            <a:pPr marL="457200" lvl="0" indent="-298450" algn="l" rtl="0">
              <a:spcBef>
                <a:spcPts val="0"/>
              </a:spcBef>
              <a:spcAft>
                <a:spcPts val="0"/>
              </a:spcAft>
              <a:buSzPts val="1100"/>
              <a:buFont typeface="Calibri"/>
              <a:buChar char="-"/>
            </a:pPr>
            <a:r>
              <a:rPr lang="en" sz="1100">
                <a:latin typeface="Calibri"/>
                <a:ea typeface="Calibri"/>
                <a:cs typeface="Calibri"/>
                <a:sym typeface="Calibri"/>
              </a:rPr>
              <a:t>a power failure causes data to become corrupted</a:t>
            </a:r>
            <a:endParaRPr sz="1100">
              <a:latin typeface="Calibri"/>
              <a:ea typeface="Calibri"/>
              <a:cs typeface="Calibri"/>
              <a:sym typeface="Calibri"/>
            </a:endParaRPr>
          </a:p>
          <a:p>
            <a:pPr marL="457200" lvl="0" indent="-298450" algn="l" rtl="0">
              <a:spcBef>
                <a:spcPts val="0"/>
              </a:spcBef>
              <a:spcAft>
                <a:spcPts val="0"/>
              </a:spcAft>
              <a:buSzPts val="1100"/>
              <a:buFont typeface="Calibri"/>
              <a:buChar char="-"/>
            </a:pPr>
            <a:r>
              <a:rPr lang="en" sz="1100">
                <a:latin typeface="Calibri"/>
                <a:ea typeface="Calibri"/>
                <a:cs typeface="Calibri"/>
                <a:sym typeface="Calibri"/>
              </a:rPr>
              <a:t>an earthquake destroys physical storage infrastructure</a:t>
            </a:r>
            <a:endParaRPr sz="1100">
              <a:latin typeface="Calibri"/>
              <a:ea typeface="Calibri"/>
              <a:cs typeface="Calibri"/>
              <a:sym typeface="Calibri"/>
            </a:endParaRPr>
          </a:p>
          <a:p>
            <a:pPr marL="457200" lvl="0" indent="-298450" algn="l" rtl="0">
              <a:spcBef>
                <a:spcPts val="0"/>
              </a:spcBef>
              <a:spcAft>
                <a:spcPts val="0"/>
              </a:spcAft>
              <a:buSzPts val="1100"/>
              <a:buFont typeface="Calibri"/>
              <a:buChar char="-"/>
            </a:pPr>
            <a:r>
              <a:rPr lang="en" sz="1100">
                <a:latin typeface="Calibri"/>
                <a:ea typeface="Calibri"/>
                <a:cs typeface="Calibri"/>
                <a:sym typeface="Calibri"/>
              </a:rPr>
              <a:t>software corruption leads to data loss or lack of availability</a:t>
            </a:r>
            <a:endParaRPr sz="1100">
              <a:latin typeface="Calibri"/>
              <a:ea typeface="Calibri"/>
              <a:cs typeface="Calibri"/>
              <a:sym typeface="Calibri"/>
            </a:endParaRPr>
          </a:p>
          <a:p>
            <a:pPr marL="457200" lvl="0" indent="-298450" algn="l" rtl="0">
              <a:spcBef>
                <a:spcPts val="0"/>
              </a:spcBef>
              <a:spcAft>
                <a:spcPts val="0"/>
              </a:spcAft>
              <a:buSzPts val="1100"/>
              <a:buFont typeface="Calibri"/>
              <a:buChar char="-"/>
            </a:pPr>
            <a:r>
              <a:rPr lang="en" sz="1100">
                <a:latin typeface="Calibri"/>
                <a:ea typeface="Calibri"/>
                <a:cs typeface="Calibri"/>
                <a:sym typeface="Calibri"/>
              </a:rPr>
              <a:t>a rogue employee steals a physical storage device.</a:t>
            </a:r>
            <a:endParaRPr sz="1100">
              <a:latin typeface="Calibri"/>
              <a:ea typeface="Calibri"/>
              <a:cs typeface="Calibri"/>
              <a:sym typeface="Calibri"/>
            </a:endParaRPr>
          </a:p>
          <a:p>
            <a:pPr marL="457200" lvl="0" indent="-298450" algn="l" rtl="0">
              <a:spcBef>
                <a:spcPts val="0"/>
              </a:spcBef>
              <a:spcAft>
                <a:spcPts val="0"/>
              </a:spcAft>
              <a:buSzPts val="1100"/>
              <a:buFont typeface="Calibri"/>
              <a:buChar char="-"/>
            </a:pPr>
            <a:r>
              <a:rPr lang="en" sz="1100">
                <a:latin typeface="Calibri"/>
                <a:ea typeface="Calibri"/>
                <a:cs typeface="Calibri"/>
                <a:sym typeface="Calibri"/>
              </a:rPr>
              <a:t>Hardware failures</a:t>
            </a:r>
            <a:endParaRPr sz="1100">
              <a:latin typeface="Calibri"/>
              <a:ea typeface="Calibri"/>
              <a:cs typeface="Calibri"/>
              <a:sym typeface="Calibri"/>
            </a:endParaRPr>
          </a:p>
          <a:p>
            <a:pPr marL="457200" lvl="0" indent="-298450" algn="l" rtl="0">
              <a:spcBef>
                <a:spcPts val="0"/>
              </a:spcBef>
              <a:spcAft>
                <a:spcPts val="0"/>
              </a:spcAft>
              <a:buSzPts val="1100"/>
              <a:buFont typeface="Calibri"/>
              <a:buChar char="-"/>
            </a:pPr>
            <a:r>
              <a:rPr lang="en" sz="1100">
                <a:latin typeface="Calibri"/>
                <a:ea typeface="Calibri"/>
                <a:cs typeface="Calibri"/>
                <a:sym typeface="Calibri"/>
              </a:rPr>
              <a:t>Corruptions in the database</a:t>
            </a:r>
            <a:endParaRPr sz="1100">
              <a:latin typeface="Calibri"/>
              <a:ea typeface="Calibri"/>
              <a:cs typeface="Calibri"/>
              <a:sym typeface="Calibri"/>
            </a:endParaRPr>
          </a:p>
          <a:p>
            <a:pPr marL="457200" lvl="0" indent="-298450" algn="l" rtl="0">
              <a:spcBef>
                <a:spcPts val="0"/>
              </a:spcBef>
              <a:spcAft>
                <a:spcPts val="0"/>
              </a:spcAft>
              <a:buSzPts val="1100"/>
              <a:buFont typeface="Calibri"/>
              <a:buChar char="-"/>
            </a:pPr>
            <a:r>
              <a:rPr lang="en" sz="1100">
                <a:latin typeface="Calibri"/>
                <a:ea typeface="Calibri"/>
                <a:cs typeface="Calibri"/>
                <a:sym typeface="Calibri"/>
              </a:rPr>
              <a:t>Manual errors</a:t>
            </a:r>
            <a:endParaRPr sz="1100">
              <a:latin typeface="Calibri"/>
              <a:ea typeface="Calibri"/>
              <a:cs typeface="Calibri"/>
              <a:sym typeface="Calibri"/>
            </a:endParaRPr>
          </a:p>
          <a:p>
            <a:pPr marL="457200" lvl="0" indent="-298450" algn="l" rtl="0">
              <a:spcBef>
                <a:spcPts val="0"/>
              </a:spcBef>
              <a:spcAft>
                <a:spcPts val="0"/>
              </a:spcAft>
              <a:buSzPts val="1100"/>
              <a:buFont typeface="Calibri"/>
              <a:buChar char="-"/>
            </a:pPr>
            <a:r>
              <a:rPr lang="en" sz="1100">
                <a:latin typeface="Calibri"/>
                <a:ea typeface="Calibri"/>
                <a:cs typeface="Calibri"/>
                <a:sym typeface="Calibri"/>
              </a:rPr>
              <a:t>Issues in SQL architecture</a:t>
            </a:r>
            <a:endParaRPr sz="1100">
              <a:latin typeface="Calibri"/>
              <a:ea typeface="Calibri"/>
              <a:cs typeface="Calibri"/>
              <a:sym typeface="Calibri"/>
            </a:endParaRPr>
          </a:p>
          <a:p>
            <a:pPr marL="0" lvl="0" indent="0" algn="l" rtl="0">
              <a:spcBef>
                <a:spcPts val="0"/>
              </a:spcBef>
              <a:spcAft>
                <a:spcPts val="0"/>
              </a:spcAft>
              <a:buNone/>
            </a:pPr>
            <a:r>
              <a:rPr lang="en" sz="1000">
                <a:solidFill>
                  <a:schemeClr val="accent6"/>
                </a:solidFill>
                <a:latin typeface="Abril Fatface"/>
                <a:ea typeface="Abril Fatface"/>
                <a:cs typeface="Abril Fatface"/>
                <a:sym typeface="Abril Fatface"/>
              </a:rPr>
              <a:t>Why do we need a software disaster strategy?</a:t>
            </a:r>
            <a:endParaRPr sz="1000">
              <a:solidFill>
                <a:schemeClr val="accent6"/>
              </a:solidFill>
              <a:latin typeface="Oxygen Light"/>
              <a:ea typeface="Oxygen Light"/>
              <a:cs typeface="Oxygen Light"/>
              <a:sym typeface="Oxygen Light"/>
            </a:endParaRPr>
          </a:p>
          <a:p>
            <a:pPr marL="0" lvl="0" indent="0" algn="l" rtl="0">
              <a:spcBef>
                <a:spcPts val="0"/>
              </a:spcBef>
              <a:spcAft>
                <a:spcPts val="0"/>
              </a:spcAft>
              <a:buNone/>
            </a:pPr>
            <a:r>
              <a:rPr lang="en" sz="1100">
                <a:solidFill>
                  <a:schemeClr val="dk1"/>
                </a:solidFill>
                <a:latin typeface="Calibri"/>
                <a:ea typeface="Calibri"/>
                <a:cs typeface="Calibri"/>
                <a:sym typeface="Calibri"/>
              </a:rPr>
              <a:t>To protect against data loss and service disruptions we need to implement a disaster recovery strategy that minimizes downtime and ensures the safe recovery of any affected data.</a:t>
            </a:r>
            <a:endParaRPr sz="1100">
              <a:solidFill>
                <a:schemeClr val="dk1"/>
              </a:solidFill>
              <a:latin typeface="Calibri"/>
              <a:ea typeface="Calibri"/>
              <a:cs typeface="Calibri"/>
              <a:sym typeface="Calibri"/>
            </a:endParaRPr>
          </a:p>
          <a:p>
            <a:pPr marL="0" lvl="0" indent="0" algn="l" rtl="0">
              <a:spcBef>
                <a:spcPts val="0"/>
              </a:spcBef>
              <a:spcAft>
                <a:spcPts val="0"/>
              </a:spcAft>
              <a:buNone/>
            </a:pPr>
            <a:r>
              <a:rPr lang="en" sz="1100">
                <a:solidFill>
                  <a:schemeClr val="dk1"/>
                </a:solidFill>
                <a:latin typeface="Calibri"/>
                <a:ea typeface="Calibri"/>
                <a:cs typeface="Calibri"/>
                <a:sym typeface="Calibri"/>
              </a:rPr>
              <a:t>The primary goal of a disaster recovery plan is to ensure business continuity if disaster strikes.</a:t>
            </a:r>
            <a:endParaRPr sz="1100">
              <a:latin typeface="Calibri"/>
              <a:ea typeface="Calibri"/>
              <a:cs typeface="Calibri"/>
              <a:sym typeface="Calibri"/>
            </a:endParaRPr>
          </a:p>
        </p:txBody>
      </p:sp>
      <p:sp>
        <p:nvSpPr>
          <p:cNvPr id="1177" name="Google Shape;1177;p71"/>
          <p:cNvSpPr txBox="1"/>
          <p:nvPr/>
        </p:nvSpPr>
        <p:spPr>
          <a:xfrm>
            <a:off x="5129175" y="939750"/>
            <a:ext cx="3188700" cy="401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chemeClr val="accent6"/>
                </a:solidFill>
                <a:latin typeface="Abril Fatface"/>
                <a:ea typeface="Abril Fatface"/>
                <a:cs typeface="Abril Fatface"/>
                <a:sym typeface="Abril Fatface"/>
              </a:rPr>
              <a:t>We have determined the following three metrics for software disaster strategy in our company:</a:t>
            </a:r>
            <a:endParaRPr sz="1000">
              <a:solidFill>
                <a:schemeClr val="accent6"/>
              </a:solidFill>
              <a:latin typeface="Oxygen Light"/>
              <a:ea typeface="Oxygen Light"/>
              <a:cs typeface="Oxygen Light"/>
              <a:sym typeface="Oxygen Light"/>
            </a:endParaRPr>
          </a:p>
          <a:p>
            <a:pPr marL="457200" lvl="0" indent="-298450" algn="l" rtl="0">
              <a:spcBef>
                <a:spcPts val="0"/>
              </a:spcBef>
              <a:spcAft>
                <a:spcPts val="0"/>
              </a:spcAft>
              <a:buClr>
                <a:srgbClr val="000000"/>
              </a:buClr>
              <a:buSzPts val="1100"/>
              <a:buFont typeface="Calibri"/>
              <a:buChar char="-"/>
            </a:pPr>
            <a:r>
              <a:rPr lang="en" sz="1100">
                <a:solidFill>
                  <a:srgbClr val="000000"/>
                </a:solidFill>
                <a:latin typeface="Calibri"/>
                <a:ea typeface="Calibri"/>
                <a:cs typeface="Calibri"/>
                <a:sym typeface="Calibri"/>
              </a:rPr>
              <a:t>Recovery Time Objective (RTO)</a:t>
            </a:r>
            <a:endParaRPr sz="1100">
              <a:solidFill>
                <a:srgbClr val="000000"/>
              </a:solidFill>
              <a:latin typeface="Calibri"/>
              <a:ea typeface="Calibri"/>
              <a:cs typeface="Calibri"/>
              <a:sym typeface="Calibri"/>
            </a:endParaRPr>
          </a:p>
          <a:p>
            <a:pPr marL="457200" lvl="0" indent="-298450" algn="l" rtl="0">
              <a:spcBef>
                <a:spcPts val="0"/>
              </a:spcBef>
              <a:spcAft>
                <a:spcPts val="0"/>
              </a:spcAft>
              <a:buClr>
                <a:srgbClr val="000000"/>
              </a:buClr>
              <a:buSzPts val="1100"/>
              <a:buFont typeface="Calibri"/>
              <a:buChar char="-"/>
            </a:pPr>
            <a:r>
              <a:rPr lang="en" sz="1100">
                <a:solidFill>
                  <a:srgbClr val="000000"/>
                </a:solidFill>
                <a:latin typeface="Calibri"/>
                <a:ea typeface="Calibri"/>
                <a:cs typeface="Calibri"/>
                <a:sym typeface="Calibri"/>
              </a:rPr>
              <a:t>Recovery Point Objective (RPO)</a:t>
            </a:r>
            <a:endParaRPr sz="1100">
              <a:solidFill>
                <a:srgbClr val="000000"/>
              </a:solidFill>
              <a:latin typeface="Calibri"/>
              <a:ea typeface="Calibri"/>
              <a:cs typeface="Calibri"/>
              <a:sym typeface="Calibri"/>
            </a:endParaRPr>
          </a:p>
          <a:p>
            <a:pPr marL="457200" lvl="0" indent="-298450" algn="l" rtl="0">
              <a:spcBef>
                <a:spcPts val="0"/>
              </a:spcBef>
              <a:spcAft>
                <a:spcPts val="0"/>
              </a:spcAft>
              <a:buClr>
                <a:srgbClr val="000000"/>
              </a:buClr>
              <a:buSzPts val="1100"/>
              <a:buFont typeface="Calibri"/>
              <a:buChar char="-"/>
            </a:pPr>
            <a:r>
              <a:rPr lang="en" sz="1100">
                <a:solidFill>
                  <a:srgbClr val="000000"/>
                </a:solidFill>
                <a:latin typeface="Calibri"/>
                <a:ea typeface="Calibri"/>
                <a:cs typeface="Calibri"/>
                <a:sym typeface="Calibri"/>
              </a:rPr>
              <a:t>Recovery Level Objective (RLO)</a:t>
            </a:r>
            <a:endParaRPr sz="1100">
              <a:solidFill>
                <a:srgbClr val="000000"/>
              </a:solidFill>
              <a:latin typeface="Calibri"/>
              <a:ea typeface="Calibri"/>
              <a:cs typeface="Calibri"/>
              <a:sym typeface="Calibri"/>
            </a:endParaRPr>
          </a:p>
          <a:p>
            <a:pPr marL="457200" lvl="0" indent="0" algn="l" rtl="0">
              <a:spcBef>
                <a:spcPts val="0"/>
              </a:spcBef>
              <a:spcAft>
                <a:spcPts val="0"/>
              </a:spcAft>
              <a:buNone/>
            </a:pPr>
            <a:endParaRPr sz="1100">
              <a:latin typeface="Calibri"/>
              <a:ea typeface="Calibri"/>
              <a:cs typeface="Calibri"/>
              <a:sym typeface="Calibri"/>
            </a:endParaRPr>
          </a:p>
          <a:p>
            <a:pPr marL="0" lvl="0" indent="0" algn="l" rtl="0">
              <a:spcBef>
                <a:spcPts val="0"/>
              </a:spcBef>
              <a:spcAft>
                <a:spcPts val="0"/>
              </a:spcAft>
              <a:buNone/>
            </a:pPr>
            <a:r>
              <a:rPr lang="en" sz="1000">
                <a:solidFill>
                  <a:schemeClr val="accent6"/>
                </a:solidFill>
                <a:latin typeface="Abril Fatface"/>
                <a:ea typeface="Abril Fatface"/>
                <a:cs typeface="Abril Fatface"/>
                <a:sym typeface="Abril Fatface"/>
              </a:rPr>
              <a:t>Our software disaster strategy</a:t>
            </a:r>
            <a:endParaRPr sz="1000">
              <a:solidFill>
                <a:schemeClr val="accent6"/>
              </a:solidFill>
              <a:latin typeface="Oxygen Light"/>
              <a:ea typeface="Oxygen Light"/>
              <a:cs typeface="Oxygen Light"/>
              <a:sym typeface="Oxygen Light"/>
            </a:endParaRPr>
          </a:p>
          <a:p>
            <a:pPr marL="457200" lvl="0" indent="-298450" algn="l" rtl="0">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Regular Database Backup</a:t>
            </a:r>
            <a:endParaRPr sz="1100">
              <a:solidFill>
                <a:schemeClr val="dk1"/>
              </a:solidFill>
              <a:latin typeface="Calibri"/>
              <a:ea typeface="Calibri"/>
              <a:cs typeface="Calibri"/>
              <a:sym typeface="Calibri"/>
            </a:endParaRPr>
          </a:p>
          <a:p>
            <a:pPr marL="457200" lvl="0" indent="0" algn="l" rtl="0">
              <a:spcBef>
                <a:spcPts val="0"/>
              </a:spcBef>
              <a:spcAft>
                <a:spcPts val="0"/>
              </a:spcAft>
              <a:buNone/>
            </a:pPr>
            <a:r>
              <a:rPr lang="en" sz="1100">
                <a:solidFill>
                  <a:schemeClr val="dk1"/>
                </a:solidFill>
                <a:latin typeface="Calibri"/>
                <a:ea typeface="Calibri"/>
                <a:cs typeface="Calibri"/>
                <a:sym typeface="Calibri"/>
              </a:rPr>
              <a:t>We have automated daily backups and automated weekly backup in place apart from differential database backup which takes places every minute. (User Story 5) </a:t>
            </a:r>
            <a:endParaRPr sz="1100">
              <a:solidFill>
                <a:schemeClr val="dk1"/>
              </a:solidFill>
              <a:latin typeface="Calibri"/>
              <a:ea typeface="Calibri"/>
              <a:cs typeface="Calibri"/>
              <a:sym typeface="Calibri"/>
            </a:endParaRPr>
          </a:p>
          <a:p>
            <a:pPr marL="457200" lvl="0" indent="-298450" algn="l" rtl="0">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SQL Server replication</a:t>
            </a:r>
            <a:endParaRPr sz="1100">
              <a:solidFill>
                <a:schemeClr val="dk1"/>
              </a:solidFill>
              <a:latin typeface="Calibri"/>
              <a:ea typeface="Calibri"/>
              <a:cs typeface="Calibri"/>
              <a:sym typeface="Calibri"/>
            </a:endParaRPr>
          </a:p>
          <a:p>
            <a:pPr marL="457200" lvl="0" indent="0" algn="l" rtl="0">
              <a:spcBef>
                <a:spcPts val="0"/>
              </a:spcBef>
              <a:spcAft>
                <a:spcPts val="0"/>
              </a:spcAft>
              <a:buNone/>
            </a:pPr>
            <a:r>
              <a:rPr lang="en" sz="1100">
                <a:solidFill>
                  <a:schemeClr val="dk1"/>
                </a:solidFill>
                <a:latin typeface="Calibri"/>
                <a:ea typeface="Calibri"/>
                <a:cs typeface="Calibri"/>
                <a:sym typeface="Calibri"/>
              </a:rPr>
              <a:t>Better approach while copying and distributing data &amp; database objects from one database to another and then keep those databases synchronized. (User Story 5)</a:t>
            </a:r>
            <a:endParaRPr sz="1100">
              <a:solidFill>
                <a:schemeClr val="dk1"/>
              </a:solidFill>
              <a:latin typeface="Calibri"/>
              <a:ea typeface="Calibri"/>
              <a:cs typeface="Calibri"/>
              <a:sym typeface="Calibri"/>
            </a:endParaRPr>
          </a:p>
          <a:p>
            <a:pPr marL="457200" lvl="0" indent="-298450" algn="l" rtl="0">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Log shipping</a:t>
            </a:r>
            <a:endParaRPr sz="1100">
              <a:solidFill>
                <a:schemeClr val="dk1"/>
              </a:solidFill>
              <a:latin typeface="Calibri"/>
              <a:ea typeface="Calibri"/>
              <a:cs typeface="Calibri"/>
              <a:sym typeface="Calibri"/>
            </a:endParaRPr>
          </a:p>
          <a:p>
            <a:pPr marL="457200" lvl="0" indent="0" algn="l" rtl="0">
              <a:spcBef>
                <a:spcPts val="0"/>
              </a:spcBef>
              <a:spcAft>
                <a:spcPts val="0"/>
              </a:spcAft>
              <a:buNone/>
            </a:pPr>
            <a:r>
              <a:rPr lang="en" sz="1100">
                <a:solidFill>
                  <a:schemeClr val="dk1"/>
                </a:solidFill>
                <a:latin typeface="Calibri"/>
                <a:ea typeface="Calibri"/>
                <a:cs typeface="Calibri"/>
                <a:sym typeface="Calibri"/>
              </a:rPr>
              <a:t>Standby databases will be available for read-only queries</a:t>
            </a:r>
            <a:endParaRPr sz="1100">
              <a:solidFill>
                <a:schemeClr val="dk1"/>
              </a:solidFill>
              <a:latin typeface="Calibri"/>
              <a:ea typeface="Calibri"/>
              <a:cs typeface="Calibri"/>
              <a:sym typeface="Calibri"/>
            </a:endParaRPr>
          </a:p>
          <a:p>
            <a:pPr marL="457200" lvl="0" indent="-298450" algn="l" rtl="0">
              <a:spcBef>
                <a:spcPts val="0"/>
              </a:spcBef>
              <a:spcAft>
                <a:spcPts val="0"/>
              </a:spcAft>
              <a:buClr>
                <a:schemeClr val="dk1"/>
              </a:buClr>
              <a:buSzPts val="1100"/>
              <a:buFont typeface="Calibri"/>
              <a:buChar char="-"/>
            </a:pPr>
            <a:r>
              <a:rPr lang="en" sz="1100">
                <a:solidFill>
                  <a:schemeClr val="dk1"/>
                </a:solidFill>
                <a:latin typeface="Calibri"/>
                <a:ea typeface="Calibri"/>
                <a:cs typeface="Calibri"/>
                <a:sym typeface="Calibri"/>
              </a:rPr>
              <a:t>Fail-over Clustering</a:t>
            </a:r>
            <a:endParaRPr sz="1100">
              <a:solidFill>
                <a:schemeClr val="dk1"/>
              </a:solidFill>
              <a:latin typeface="Calibri"/>
              <a:ea typeface="Calibri"/>
              <a:cs typeface="Calibri"/>
              <a:sym typeface="Calibri"/>
            </a:endParaRPr>
          </a:p>
          <a:p>
            <a:pPr marL="0" lvl="0" indent="0" algn="l" rtl="0">
              <a:spcBef>
                <a:spcPts val="0"/>
              </a:spcBef>
              <a:spcAft>
                <a:spcPts val="0"/>
              </a:spcAft>
              <a:buNone/>
            </a:pPr>
            <a:r>
              <a:rPr lang="en" sz="1100">
                <a:solidFill>
                  <a:schemeClr val="dk1"/>
                </a:solidFill>
                <a:latin typeface="Calibri"/>
                <a:ea typeface="Calibri"/>
                <a:cs typeface="Calibri"/>
                <a:sym typeface="Calibri"/>
              </a:rPr>
              <a:t>	recovery through geo-clustering</a:t>
            </a:r>
            <a:r>
              <a:rPr lang="en" sz="1100" baseline="30000">
                <a:solidFill>
                  <a:schemeClr val="dk1"/>
                </a:solidFill>
                <a:latin typeface="Calibri"/>
                <a:ea typeface="Calibri"/>
                <a:cs typeface="Calibri"/>
                <a:sym typeface="Calibri"/>
              </a:rPr>
              <a:t>[2]</a:t>
            </a:r>
            <a:endParaRPr sz="1100">
              <a:latin typeface="Calibri"/>
              <a:ea typeface="Calibri"/>
              <a:cs typeface="Calibri"/>
              <a:sym typeface="Calibri"/>
            </a:endParaRPr>
          </a:p>
          <a:p>
            <a:pPr marL="0" lvl="0" indent="0" algn="l" rtl="0">
              <a:spcBef>
                <a:spcPts val="0"/>
              </a:spcBef>
              <a:spcAft>
                <a:spcPts val="0"/>
              </a:spcAft>
              <a:buNone/>
            </a:pPr>
            <a:endParaRPr sz="1000">
              <a:solidFill>
                <a:srgbClr val="000000"/>
              </a:solidFill>
              <a:latin typeface="Oxygen Light"/>
              <a:ea typeface="Oxygen Light"/>
              <a:cs typeface="Oxygen Light"/>
              <a:sym typeface="Oxygen Light"/>
            </a:endParaRPr>
          </a:p>
        </p:txBody>
      </p:sp>
      <p:sp>
        <p:nvSpPr>
          <p:cNvPr id="1178" name="Google Shape;1178;p71"/>
          <p:cNvSpPr txBox="1"/>
          <p:nvPr/>
        </p:nvSpPr>
        <p:spPr>
          <a:xfrm>
            <a:off x="-12175" y="4767450"/>
            <a:ext cx="6921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latin typeface="Calibri"/>
                <a:ea typeface="Calibri"/>
                <a:cs typeface="Calibri"/>
                <a:sym typeface="Calibri"/>
              </a:rPr>
              <a:t>[1] Robert, S. “How to manage disaster recovery in SQL Server” SearchDisasterRecovery, 25 Feb. 2022, (</a:t>
            </a:r>
            <a:r>
              <a:rPr lang="en" sz="600" u="sng">
                <a:solidFill>
                  <a:srgbClr val="1155CC"/>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https://www.techtarget.com/searchdisasterrecovery/feature/How-to-manage-disaster-recovery-in-SQL-Server</a:t>
            </a:r>
            <a:r>
              <a:rPr lang="en" sz="600">
                <a:solidFill>
                  <a:srgbClr val="1A73E8"/>
                </a:solidFill>
                <a:latin typeface="Calibri"/>
                <a:ea typeface="Calibri"/>
                <a:cs typeface="Calibri"/>
                <a:sym typeface="Calibri"/>
              </a:rPr>
              <a:t> </a:t>
            </a:r>
            <a:r>
              <a:rPr lang="en" sz="600">
                <a:latin typeface="Calibri"/>
                <a:ea typeface="Calibri"/>
                <a:cs typeface="Calibri"/>
                <a:sym typeface="Calibri"/>
              </a:rPr>
              <a:t>)</a:t>
            </a:r>
            <a:endParaRPr sz="600">
              <a:latin typeface="Calibri"/>
              <a:ea typeface="Calibri"/>
              <a:cs typeface="Calibri"/>
              <a:sym typeface="Calibri"/>
            </a:endParaRPr>
          </a:p>
          <a:p>
            <a:pPr marL="0" lvl="0" indent="0" algn="l" rtl="0">
              <a:spcBef>
                <a:spcPts val="0"/>
              </a:spcBef>
              <a:spcAft>
                <a:spcPts val="0"/>
              </a:spcAft>
              <a:buNone/>
            </a:pPr>
            <a:r>
              <a:rPr lang="en" sz="600">
                <a:latin typeface="Calibri"/>
                <a:ea typeface="Calibri"/>
                <a:cs typeface="Calibri"/>
                <a:sym typeface="Calibri"/>
              </a:rPr>
              <a:t>[2] Sharma, M. “How to plan for SQL Server Disaster Recovery?” Data Recovery Blog 14 Apr. 2022.</a:t>
            </a:r>
            <a:r>
              <a:rPr lang="en" sz="600">
                <a:solidFill>
                  <a:schemeClr val="dk1"/>
                </a:solidFill>
                <a:latin typeface="Calibri"/>
                <a:ea typeface="Calibri"/>
                <a:cs typeface="Calibri"/>
                <a:sym typeface="Calibri"/>
              </a:rPr>
              <a:t> (</a:t>
            </a:r>
            <a:r>
              <a:rPr lang="en" sz="600" u="sng">
                <a:solidFill>
                  <a:srgbClr val="1155CC"/>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https://www.nucleustechnologies.com/blog/sql-server-disaster-recovery-plan/</a:t>
            </a:r>
            <a:r>
              <a:rPr lang="en" sz="600">
                <a:latin typeface="Calibri"/>
                <a:ea typeface="Calibri"/>
                <a:cs typeface="Calibri"/>
                <a:sym typeface="Calibri"/>
              </a:rPr>
              <a:t>)</a:t>
            </a:r>
            <a:endParaRPr sz="600">
              <a:latin typeface="Calibri"/>
              <a:ea typeface="Calibri"/>
              <a:cs typeface="Calibri"/>
              <a:sym typeface="Calibri"/>
            </a:endParaRPr>
          </a:p>
        </p:txBody>
      </p:sp>
      <p:sp>
        <p:nvSpPr>
          <p:cNvPr id="1179" name="Google Shape;1179;p71"/>
          <p:cNvSpPr txBox="1"/>
          <p:nvPr/>
        </p:nvSpPr>
        <p:spPr>
          <a:xfrm>
            <a:off x="89950" y="26475"/>
            <a:ext cx="885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Simple</a:t>
            </a:r>
            <a:endParaRPr sz="1000">
              <a:latin typeface="Oxygen Light"/>
              <a:ea typeface="Oxygen Light"/>
              <a:cs typeface="Oxygen Light"/>
              <a:sym typeface="Oxygen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sp>
        <p:nvSpPr>
          <p:cNvPr id="1184" name="Google Shape;1184;p72"/>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Critical Risk - Extended Downtime</a:t>
            </a:r>
            <a:endParaRPr/>
          </a:p>
        </p:txBody>
      </p:sp>
      <p:sp>
        <p:nvSpPr>
          <p:cNvPr id="1185" name="Google Shape;1185;p72"/>
          <p:cNvSpPr txBox="1"/>
          <p:nvPr/>
        </p:nvSpPr>
        <p:spPr>
          <a:xfrm>
            <a:off x="565500" y="4773275"/>
            <a:ext cx="7591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solidFill>
                  <a:schemeClr val="dk1"/>
                </a:solidFill>
                <a:latin typeface="Oxygen Light"/>
                <a:ea typeface="Oxygen Light"/>
                <a:cs typeface="Oxygen Light"/>
                <a:sym typeface="Oxygen Light"/>
              </a:rPr>
              <a:t>[1] Cooke, A. “MySQL Replication for Redundancy” 06 Mar 2019. Krystal.</a:t>
            </a:r>
            <a:r>
              <a:rPr lang="en" sz="600">
                <a:latin typeface="Oxygen Light"/>
                <a:ea typeface="Oxygen Light"/>
                <a:cs typeface="Oxygen Light"/>
                <a:sym typeface="Oxygen Light"/>
              </a:rPr>
              <a:t> (</a:t>
            </a:r>
            <a:r>
              <a:rPr lang="en" sz="600">
                <a:solidFill>
                  <a:srgbClr val="1A73E8"/>
                </a:solidFill>
                <a:latin typeface="Oxygen Light"/>
                <a:ea typeface="Oxygen Light"/>
                <a:cs typeface="Oxygen Light"/>
                <a:sym typeface="Oxygen Light"/>
              </a:rPr>
              <a:t> </a:t>
            </a:r>
            <a:r>
              <a:rPr lang="en" sz="600" u="sng">
                <a:solidFill>
                  <a:srgbClr val="1155CC"/>
                </a:solidFill>
                <a:latin typeface="Oxygen Light"/>
                <a:ea typeface="Oxygen Light"/>
                <a:cs typeface="Oxygen Light"/>
                <a:sym typeface="Oxygen Light"/>
                <a:hlinkClick r:id="rId3">
                  <a:extLst>
                    <a:ext uri="{A12FA001-AC4F-418D-AE19-62706E023703}">
                      <ahyp:hlinkClr xmlns:ahyp="http://schemas.microsoft.com/office/drawing/2018/hyperlinkcolor" val="tx"/>
                    </a:ext>
                  </a:extLst>
                </a:hlinkClick>
              </a:rPr>
              <a:t>https://labs.k.io/mysql-mariadb-replication-redundancy/</a:t>
            </a:r>
            <a:r>
              <a:rPr lang="en" sz="600">
                <a:latin typeface="Oxygen Light"/>
                <a:ea typeface="Oxygen Light"/>
                <a:cs typeface="Oxygen Light"/>
                <a:sym typeface="Oxygen Light"/>
              </a:rPr>
              <a:t>) </a:t>
            </a:r>
            <a:endParaRPr sz="600">
              <a:latin typeface="Oxygen Light"/>
              <a:ea typeface="Oxygen Light"/>
              <a:cs typeface="Oxygen Light"/>
              <a:sym typeface="Oxygen Light"/>
            </a:endParaRPr>
          </a:p>
          <a:p>
            <a:pPr marL="0" lvl="0" indent="0" algn="l" rtl="0">
              <a:spcBef>
                <a:spcPts val="0"/>
              </a:spcBef>
              <a:spcAft>
                <a:spcPts val="0"/>
              </a:spcAft>
              <a:buNone/>
            </a:pPr>
            <a:r>
              <a:rPr lang="en" sz="600">
                <a:latin typeface="Oxygen Light"/>
                <a:ea typeface="Oxygen Light"/>
                <a:cs typeface="Oxygen Light"/>
                <a:sym typeface="Oxygen Light"/>
              </a:rPr>
              <a:t>[2] Kirk, C. “</a:t>
            </a:r>
            <a:r>
              <a:rPr lang="en" sz="600">
                <a:latin typeface="Oxygen"/>
                <a:ea typeface="Oxygen"/>
                <a:cs typeface="Oxygen"/>
                <a:sym typeface="Oxygen"/>
              </a:rPr>
              <a:t>Backups and Redundancy: Why Your Business Needs Both” 16 Jan 2020 </a:t>
            </a:r>
            <a:r>
              <a:rPr lang="en" sz="600">
                <a:solidFill>
                  <a:schemeClr val="dk1"/>
                </a:solidFill>
                <a:latin typeface="Oxygen"/>
                <a:ea typeface="Oxygen"/>
                <a:cs typeface="Oxygen"/>
                <a:sym typeface="Oxygen"/>
              </a:rPr>
              <a:t>(</a:t>
            </a:r>
            <a:r>
              <a:rPr lang="en" sz="600" u="sng">
                <a:solidFill>
                  <a:srgbClr val="1155CC"/>
                </a:solidFill>
                <a:latin typeface="Oxygen Light"/>
                <a:ea typeface="Oxygen Light"/>
                <a:cs typeface="Oxygen Light"/>
                <a:sym typeface="Oxygen Light"/>
                <a:hlinkClick r:id="rId4">
                  <a:extLst>
                    <a:ext uri="{A12FA001-AC4F-418D-AE19-62706E023703}">
                      <ahyp:hlinkClr xmlns:ahyp="http://schemas.microsoft.com/office/drawing/2018/hyperlinkcolor" val="tx"/>
                    </a:ext>
                  </a:extLst>
                </a:hlinkClick>
              </a:rPr>
              <a:t>https://www.lightedge.com/blog/backups-and-redundancy-why-your-business-needs-both/</a:t>
            </a:r>
            <a:r>
              <a:rPr lang="en" sz="600">
                <a:solidFill>
                  <a:srgbClr val="1155CC"/>
                </a:solidFill>
                <a:latin typeface="Oxygen Light"/>
                <a:ea typeface="Oxygen Light"/>
                <a:cs typeface="Oxygen Light"/>
                <a:sym typeface="Oxygen Light"/>
              </a:rPr>
              <a:t>)</a:t>
            </a:r>
            <a:endParaRPr sz="600">
              <a:solidFill>
                <a:srgbClr val="1155CC"/>
              </a:solidFill>
              <a:latin typeface="Oxygen Light"/>
              <a:ea typeface="Oxygen Light"/>
              <a:cs typeface="Oxygen Light"/>
              <a:sym typeface="Oxygen Light"/>
            </a:endParaRPr>
          </a:p>
          <a:p>
            <a:pPr marL="0" lvl="0" indent="0" algn="l" rtl="0">
              <a:spcBef>
                <a:spcPts val="0"/>
              </a:spcBef>
              <a:spcAft>
                <a:spcPts val="0"/>
              </a:spcAft>
              <a:buNone/>
            </a:pPr>
            <a:r>
              <a:rPr lang="en" sz="600">
                <a:latin typeface="Oxygen Light"/>
                <a:ea typeface="Oxygen Light"/>
                <a:cs typeface="Oxygen Light"/>
                <a:sym typeface="Oxygen Light"/>
              </a:rPr>
              <a:t> </a:t>
            </a:r>
            <a:endParaRPr sz="600">
              <a:latin typeface="Oxygen Light"/>
              <a:ea typeface="Oxygen Light"/>
              <a:cs typeface="Oxygen Light"/>
              <a:sym typeface="Oxygen Light"/>
            </a:endParaRPr>
          </a:p>
        </p:txBody>
      </p:sp>
      <p:sp>
        <p:nvSpPr>
          <p:cNvPr id="1186" name="Google Shape;1186;p72"/>
          <p:cNvSpPr txBox="1"/>
          <p:nvPr/>
        </p:nvSpPr>
        <p:spPr>
          <a:xfrm>
            <a:off x="239225" y="1399500"/>
            <a:ext cx="2224800" cy="1923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solidFill>
                  <a:schemeClr val="accent2"/>
                </a:solidFill>
                <a:latin typeface="Abril Fatface"/>
                <a:ea typeface="Abril Fatface"/>
                <a:cs typeface="Abril Fatface"/>
                <a:sym typeface="Abril Fatface"/>
              </a:rPr>
              <a:t>Mitigation: Create and Maintain Redundant Server</a:t>
            </a:r>
            <a:endParaRPr sz="1300">
              <a:latin typeface="Abril Fatface"/>
              <a:ea typeface="Abril Fatface"/>
              <a:cs typeface="Abril Fatface"/>
              <a:sym typeface="Abril Fatface"/>
            </a:endParaRPr>
          </a:p>
          <a:p>
            <a:pPr marL="0" lvl="0" indent="0" algn="l" rtl="0">
              <a:spcBef>
                <a:spcPts val="0"/>
              </a:spcBef>
              <a:spcAft>
                <a:spcPts val="0"/>
              </a:spcAft>
              <a:buNone/>
            </a:pPr>
            <a:endParaRPr>
              <a:latin typeface="Oxygen Light"/>
              <a:ea typeface="Oxygen Light"/>
              <a:cs typeface="Oxygen Light"/>
              <a:sym typeface="Oxygen Light"/>
            </a:endParaRPr>
          </a:p>
          <a:p>
            <a:pPr marL="0" lvl="0" indent="0" algn="l" rtl="0">
              <a:spcBef>
                <a:spcPts val="0"/>
              </a:spcBef>
              <a:spcAft>
                <a:spcPts val="0"/>
              </a:spcAft>
              <a:buNone/>
            </a:pPr>
            <a:r>
              <a:rPr lang="en" sz="1200">
                <a:latin typeface="Calibri"/>
                <a:ea typeface="Calibri"/>
                <a:cs typeface="Calibri"/>
                <a:sym typeface="Calibri"/>
              </a:rPr>
              <a:t>Business continuity</a:t>
            </a:r>
            <a:r>
              <a:rPr lang="en" sz="1200" baseline="30000">
                <a:latin typeface="Calibri"/>
                <a:ea typeface="Calibri"/>
                <a:cs typeface="Calibri"/>
                <a:sym typeface="Calibri"/>
              </a:rPr>
              <a:t>[2]</a:t>
            </a:r>
            <a:endParaRPr sz="1200" baseline="30000">
              <a:latin typeface="Calibri"/>
              <a:ea typeface="Calibri"/>
              <a:cs typeface="Calibri"/>
              <a:sym typeface="Calibri"/>
            </a:endParaRPr>
          </a:p>
          <a:p>
            <a:pPr marL="457200" lvl="0" indent="-304800" algn="l" rtl="0">
              <a:spcBef>
                <a:spcPts val="0"/>
              </a:spcBef>
              <a:spcAft>
                <a:spcPts val="0"/>
              </a:spcAft>
              <a:buSzPts val="1200"/>
              <a:buFont typeface="Calibri"/>
              <a:buChar char="-"/>
            </a:pPr>
            <a:r>
              <a:rPr lang="en" sz="1200">
                <a:latin typeface="Calibri"/>
                <a:ea typeface="Calibri"/>
                <a:cs typeface="Calibri"/>
                <a:sym typeface="Calibri"/>
              </a:rPr>
              <a:t>Allow for business to continue operations in the event primary server is down</a:t>
            </a:r>
            <a:endParaRPr sz="1200">
              <a:latin typeface="Calibri"/>
              <a:ea typeface="Calibri"/>
              <a:cs typeface="Calibri"/>
              <a:sym typeface="Calibri"/>
            </a:endParaRPr>
          </a:p>
        </p:txBody>
      </p:sp>
      <p:pic>
        <p:nvPicPr>
          <p:cNvPr id="1187" name="Google Shape;1187;p72"/>
          <p:cNvPicPr preferRelativeResize="0"/>
          <p:nvPr/>
        </p:nvPicPr>
        <p:blipFill>
          <a:blip r:embed="rId5">
            <a:alphaModFix/>
          </a:blip>
          <a:stretch>
            <a:fillRect/>
          </a:stretch>
        </p:blipFill>
        <p:spPr>
          <a:xfrm>
            <a:off x="2616425" y="1092150"/>
            <a:ext cx="6375175" cy="3392186"/>
          </a:xfrm>
          <a:prstGeom prst="rect">
            <a:avLst/>
          </a:prstGeom>
          <a:noFill/>
          <a:ln>
            <a:noFill/>
          </a:ln>
        </p:spPr>
      </p:pic>
      <p:sp>
        <p:nvSpPr>
          <p:cNvPr id="1188" name="Google Shape;1188;p72"/>
          <p:cNvSpPr txBox="1"/>
          <p:nvPr/>
        </p:nvSpPr>
        <p:spPr>
          <a:xfrm>
            <a:off x="89950" y="26475"/>
            <a:ext cx="885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Simple</a:t>
            </a:r>
            <a:endParaRPr sz="1000">
              <a:latin typeface="Oxygen Light"/>
              <a:ea typeface="Oxygen Light"/>
              <a:cs typeface="Oxygen Light"/>
              <a:sym typeface="Oxygen 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73"/>
          <p:cNvSpPr txBox="1"/>
          <p:nvPr/>
        </p:nvSpPr>
        <p:spPr>
          <a:xfrm>
            <a:off x="615225" y="333450"/>
            <a:ext cx="5403600" cy="606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rgbClr val="A1C448"/>
                </a:solidFill>
                <a:latin typeface="Abril Fatface"/>
                <a:ea typeface="Abril Fatface"/>
                <a:cs typeface="Abril Fatface"/>
                <a:sym typeface="Abril Fatface"/>
              </a:rPr>
              <a:t>Intellectual Property </a:t>
            </a:r>
            <a:endParaRPr sz="2400">
              <a:solidFill>
                <a:srgbClr val="A1C448"/>
              </a:solidFill>
              <a:latin typeface="Abril Fatface"/>
              <a:ea typeface="Abril Fatface"/>
              <a:cs typeface="Abril Fatface"/>
              <a:sym typeface="Abril Fatface"/>
            </a:endParaRPr>
          </a:p>
        </p:txBody>
      </p:sp>
      <p:cxnSp>
        <p:nvCxnSpPr>
          <p:cNvPr id="1194" name="Google Shape;1194;p73"/>
          <p:cNvCxnSpPr/>
          <p:nvPr/>
        </p:nvCxnSpPr>
        <p:spPr>
          <a:xfrm rot="10800000" flipH="1">
            <a:off x="3833475" y="695575"/>
            <a:ext cx="5446200" cy="2400"/>
          </a:xfrm>
          <a:prstGeom prst="straightConnector1">
            <a:avLst/>
          </a:prstGeom>
          <a:noFill/>
          <a:ln w="76200" cap="flat" cmpd="sng">
            <a:solidFill>
              <a:srgbClr val="A1C448"/>
            </a:solidFill>
            <a:prstDash val="solid"/>
            <a:round/>
            <a:headEnd type="none" w="med" len="med"/>
            <a:tailEnd type="none" w="med" len="med"/>
          </a:ln>
        </p:spPr>
      </p:cxnSp>
      <p:sp>
        <p:nvSpPr>
          <p:cNvPr id="1195" name="Google Shape;1195;p73"/>
          <p:cNvSpPr txBox="1"/>
          <p:nvPr/>
        </p:nvSpPr>
        <p:spPr>
          <a:xfrm>
            <a:off x="1159700" y="1224125"/>
            <a:ext cx="286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57C2B"/>
                </a:solidFill>
                <a:latin typeface="Calibri"/>
                <a:ea typeface="Calibri"/>
                <a:cs typeface="Calibri"/>
                <a:sym typeface="Calibri"/>
              </a:rPr>
              <a:t>Licensing information for MySQL</a:t>
            </a:r>
            <a:endParaRPr b="1">
              <a:solidFill>
                <a:srgbClr val="657C2B"/>
              </a:solidFill>
              <a:latin typeface="Calibri"/>
              <a:ea typeface="Calibri"/>
              <a:cs typeface="Calibri"/>
              <a:sym typeface="Calibri"/>
            </a:endParaRPr>
          </a:p>
        </p:txBody>
      </p:sp>
      <p:sp>
        <p:nvSpPr>
          <p:cNvPr id="1196" name="Google Shape;1196;p73"/>
          <p:cNvSpPr txBox="1"/>
          <p:nvPr/>
        </p:nvSpPr>
        <p:spPr>
          <a:xfrm>
            <a:off x="1159700" y="1675150"/>
            <a:ext cx="6765000" cy="17856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SzPts val="1300"/>
              <a:buFont typeface="Calibri"/>
              <a:buChar char="●"/>
            </a:pPr>
            <a:r>
              <a:rPr lang="en" sz="1300">
                <a:latin typeface="Calibri"/>
                <a:ea typeface="Calibri"/>
                <a:cs typeface="Calibri"/>
                <a:sym typeface="Calibri"/>
              </a:rPr>
              <a:t>MySQL Community Edition(Version 5.6.46 and later)  is released under version 2 of the GNU General Public License(GPLv2).</a:t>
            </a:r>
            <a:r>
              <a:rPr lang="en" sz="1300" baseline="30000">
                <a:solidFill>
                  <a:srgbClr val="080707"/>
                </a:solidFill>
                <a:latin typeface="Calibri"/>
                <a:ea typeface="Calibri"/>
                <a:cs typeface="Calibri"/>
                <a:sym typeface="Calibri"/>
              </a:rPr>
              <a:t>[1]</a:t>
            </a:r>
            <a:r>
              <a:rPr lang="en" sz="1300">
                <a:solidFill>
                  <a:srgbClr val="080707"/>
                </a:solidFill>
                <a:latin typeface="Calibri"/>
                <a:ea typeface="Calibri"/>
                <a:cs typeface="Calibri"/>
                <a:sym typeface="Calibri"/>
              </a:rPr>
              <a:t> </a:t>
            </a:r>
            <a:endParaRPr sz="1300">
              <a:latin typeface="Calibri"/>
              <a:ea typeface="Calibri"/>
              <a:cs typeface="Calibri"/>
              <a:sym typeface="Calibri"/>
            </a:endParaRPr>
          </a:p>
          <a:p>
            <a:pPr marL="457200" lvl="0" indent="0" algn="l" rtl="0">
              <a:spcBef>
                <a:spcPts val="0"/>
              </a:spcBef>
              <a:spcAft>
                <a:spcPts val="0"/>
              </a:spcAft>
              <a:buNone/>
            </a:pPr>
            <a:endParaRPr sz="1300">
              <a:latin typeface="Calibri"/>
              <a:ea typeface="Calibri"/>
              <a:cs typeface="Calibri"/>
              <a:sym typeface="Calibri"/>
            </a:endParaRPr>
          </a:p>
          <a:p>
            <a:pPr marL="457200" lvl="0" indent="-311150" algn="l" rtl="0">
              <a:spcBef>
                <a:spcPts val="0"/>
              </a:spcBef>
              <a:spcAft>
                <a:spcPts val="0"/>
              </a:spcAft>
              <a:buSzPts val="1300"/>
              <a:buFont typeface="Calibri"/>
              <a:buChar char="●"/>
            </a:pPr>
            <a:r>
              <a:rPr lang="en" sz="1300">
                <a:latin typeface="Calibri"/>
                <a:ea typeface="Calibri"/>
                <a:cs typeface="Calibri"/>
                <a:sym typeface="Calibri"/>
              </a:rPr>
              <a:t>This version of MySQL is distributed with certain software and libraries including but not limited to OpenSSL, MySQL C API client library and more.</a:t>
            </a:r>
            <a:r>
              <a:rPr lang="en" sz="1300" baseline="30000">
                <a:solidFill>
                  <a:srgbClr val="080707"/>
                </a:solidFill>
                <a:latin typeface="Calibri"/>
                <a:ea typeface="Calibri"/>
                <a:cs typeface="Calibri"/>
                <a:sym typeface="Calibri"/>
              </a:rPr>
              <a:t>[1]</a:t>
            </a:r>
            <a:r>
              <a:rPr lang="en" sz="1300">
                <a:solidFill>
                  <a:srgbClr val="080707"/>
                </a:solidFill>
                <a:latin typeface="Calibri"/>
                <a:ea typeface="Calibri"/>
                <a:cs typeface="Calibri"/>
                <a:sym typeface="Calibri"/>
              </a:rPr>
              <a:t> </a:t>
            </a:r>
            <a:endParaRPr sz="1300">
              <a:latin typeface="Calibri"/>
              <a:ea typeface="Calibri"/>
              <a:cs typeface="Calibri"/>
              <a:sym typeface="Calibri"/>
            </a:endParaRPr>
          </a:p>
          <a:p>
            <a:pPr marL="457200" lvl="0" indent="0" algn="l" rtl="0">
              <a:spcBef>
                <a:spcPts val="0"/>
              </a:spcBef>
              <a:spcAft>
                <a:spcPts val="0"/>
              </a:spcAft>
              <a:buNone/>
            </a:pPr>
            <a:endParaRPr sz="1300">
              <a:latin typeface="Calibri"/>
              <a:ea typeface="Calibri"/>
              <a:cs typeface="Calibri"/>
              <a:sym typeface="Calibri"/>
            </a:endParaRPr>
          </a:p>
          <a:p>
            <a:pPr marL="457200" lvl="0" indent="-311150" algn="l" rtl="0">
              <a:spcBef>
                <a:spcPts val="0"/>
              </a:spcBef>
              <a:spcAft>
                <a:spcPts val="0"/>
              </a:spcAft>
              <a:buSzPts val="1300"/>
              <a:buChar char="●"/>
            </a:pPr>
            <a:r>
              <a:rPr lang="en" sz="1300">
                <a:latin typeface="Calibri"/>
                <a:ea typeface="Calibri"/>
                <a:cs typeface="Calibri"/>
                <a:sym typeface="Calibri"/>
              </a:rPr>
              <a:t>Since MySQL is licensed under an Open Source License, we can obtain a copy of the applicable source code at </a:t>
            </a:r>
            <a:r>
              <a:rPr lang="en" sz="1300" u="sng">
                <a:solidFill>
                  <a:srgbClr val="A1C448"/>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http://www.oracle.com/goto/opensourcecode</a:t>
            </a:r>
            <a:r>
              <a:rPr lang="en" sz="1300">
                <a:solidFill>
                  <a:srgbClr val="026789"/>
                </a:solidFill>
                <a:latin typeface="Calibri"/>
                <a:ea typeface="Calibri"/>
                <a:cs typeface="Calibri"/>
                <a:sym typeface="Calibri"/>
              </a:rPr>
              <a:t>.</a:t>
            </a:r>
            <a:r>
              <a:rPr lang="en" sz="1300">
                <a:solidFill>
                  <a:srgbClr val="026789"/>
                </a:solidFill>
              </a:rPr>
              <a:t> </a:t>
            </a:r>
            <a:r>
              <a:rPr lang="en" sz="1300" baseline="30000">
                <a:solidFill>
                  <a:srgbClr val="080707"/>
                </a:solidFill>
                <a:latin typeface="Calibri"/>
                <a:ea typeface="Calibri"/>
                <a:cs typeface="Calibri"/>
                <a:sym typeface="Calibri"/>
              </a:rPr>
              <a:t>[1]</a:t>
            </a:r>
            <a:r>
              <a:rPr lang="en" sz="1300">
                <a:solidFill>
                  <a:srgbClr val="080707"/>
                </a:solidFill>
                <a:latin typeface="Calibri"/>
                <a:ea typeface="Calibri"/>
                <a:cs typeface="Calibri"/>
                <a:sym typeface="Calibri"/>
              </a:rPr>
              <a:t> </a:t>
            </a:r>
            <a:endParaRPr sz="1300">
              <a:latin typeface="Calibri"/>
              <a:ea typeface="Calibri"/>
              <a:cs typeface="Calibri"/>
              <a:sym typeface="Calibri"/>
            </a:endParaRPr>
          </a:p>
        </p:txBody>
      </p:sp>
      <p:sp>
        <p:nvSpPr>
          <p:cNvPr id="1197" name="Google Shape;1197;p73"/>
          <p:cNvSpPr txBox="1"/>
          <p:nvPr/>
        </p:nvSpPr>
        <p:spPr>
          <a:xfrm>
            <a:off x="89950" y="26475"/>
            <a:ext cx="885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Title</a:t>
            </a:r>
            <a:endParaRPr sz="1000">
              <a:latin typeface="Oxygen Light"/>
              <a:ea typeface="Oxygen Light"/>
              <a:cs typeface="Oxygen Light"/>
              <a:sym typeface="Oxygen Light"/>
            </a:endParaRPr>
          </a:p>
        </p:txBody>
      </p:sp>
      <p:sp>
        <p:nvSpPr>
          <p:cNvPr id="1198" name="Google Shape;1198;p73"/>
          <p:cNvSpPr txBox="1"/>
          <p:nvPr/>
        </p:nvSpPr>
        <p:spPr>
          <a:xfrm>
            <a:off x="0" y="4758600"/>
            <a:ext cx="90648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aseline="30000">
                <a:solidFill>
                  <a:srgbClr val="080707"/>
                </a:solidFill>
                <a:latin typeface="Calibri"/>
                <a:ea typeface="Calibri"/>
                <a:cs typeface="Calibri"/>
                <a:sym typeface="Calibri"/>
              </a:rPr>
              <a:t>[1] MySQL, “Licensing Information User Manual(MySQL 5.6.46 and later)”(</a:t>
            </a:r>
            <a:r>
              <a:rPr lang="en" sz="1300" u="sng" baseline="30000">
                <a:solidFill>
                  <a:srgbClr val="1155CC"/>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https://downloads.mysql.com/docs/licenses/mysqld-5.6-gpl-en.pdf</a:t>
            </a:r>
            <a:r>
              <a:rPr lang="en" sz="1300" baseline="30000">
                <a:solidFill>
                  <a:srgbClr val="080707"/>
                </a:solidFill>
                <a:latin typeface="Calibri"/>
                <a:ea typeface="Calibri"/>
                <a:cs typeface="Calibri"/>
                <a:sym typeface="Calibri"/>
              </a:rPr>
              <a:t>)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02"/>
        <p:cNvGrpSpPr/>
        <p:nvPr/>
      </p:nvGrpSpPr>
      <p:grpSpPr>
        <a:xfrm>
          <a:off x="0" y="0"/>
          <a:ext cx="0" cy="0"/>
          <a:chOff x="0" y="0"/>
          <a:chExt cx="0" cy="0"/>
        </a:xfrm>
      </p:grpSpPr>
      <p:sp>
        <p:nvSpPr>
          <p:cNvPr id="1203" name="Google Shape;1203;p74"/>
          <p:cNvSpPr txBox="1">
            <a:spLocks noGrp="1"/>
          </p:cNvSpPr>
          <p:nvPr>
            <p:ph type="ctrTitle"/>
          </p:nvPr>
        </p:nvSpPr>
        <p:spPr>
          <a:xfrm>
            <a:off x="553475" y="541688"/>
            <a:ext cx="4530900" cy="180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900"/>
              <a:t>THANKS!</a:t>
            </a:r>
            <a:endParaRPr sz="6900"/>
          </a:p>
        </p:txBody>
      </p:sp>
      <p:cxnSp>
        <p:nvCxnSpPr>
          <p:cNvPr id="1204" name="Google Shape;1204;p74"/>
          <p:cNvCxnSpPr/>
          <p:nvPr/>
        </p:nvCxnSpPr>
        <p:spPr>
          <a:xfrm>
            <a:off x="2322814" y="695425"/>
            <a:ext cx="6825000" cy="0"/>
          </a:xfrm>
          <a:prstGeom prst="straightConnector1">
            <a:avLst/>
          </a:prstGeom>
          <a:noFill/>
          <a:ln w="76200" cap="flat" cmpd="sng">
            <a:solidFill>
              <a:schemeClr val="accent1"/>
            </a:solidFill>
            <a:prstDash val="solid"/>
            <a:round/>
            <a:headEnd type="none" w="med" len="med"/>
            <a:tailEnd type="none" w="med" len="med"/>
          </a:ln>
        </p:spPr>
      </p:cxnSp>
      <p:sp>
        <p:nvSpPr>
          <p:cNvPr id="1205" name="Google Shape;1205;p74"/>
          <p:cNvSpPr/>
          <p:nvPr/>
        </p:nvSpPr>
        <p:spPr>
          <a:xfrm>
            <a:off x="5270808" y="1569229"/>
            <a:ext cx="2243700" cy="22413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06" name="Google Shape;1206;p74"/>
          <p:cNvPicPr preferRelativeResize="0"/>
          <p:nvPr/>
        </p:nvPicPr>
        <p:blipFill>
          <a:blip r:embed="rId3">
            <a:alphaModFix/>
          </a:blip>
          <a:stretch>
            <a:fillRect/>
          </a:stretch>
        </p:blipFill>
        <p:spPr>
          <a:xfrm>
            <a:off x="5012100" y="1844553"/>
            <a:ext cx="1582008" cy="1690668"/>
          </a:xfrm>
          <a:prstGeom prst="rect">
            <a:avLst/>
          </a:prstGeom>
          <a:noFill/>
          <a:ln>
            <a:noFill/>
          </a:ln>
        </p:spPr>
      </p:pic>
      <p:pic>
        <p:nvPicPr>
          <p:cNvPr id="1207" name="Google Shape;1207;p74"/>
          <p:cNvPicPr preferRelativeResize="0"/>
          <p:nvPr/>
        </p:nvPicPr>
        <p:blipFill>
          <a:blip r:embed="rId4">
            <a:alphaModFix/>
          </a:blip>
          <a:stretch>
            <a:fillRect/>
          </a:stretch>
        </p:blipFill>
        <p:spPr>
          <a:xfrm>
            <a:off x="6363048" y="1786038"/>
            <a:ext cx="1299312" cy="2003005"/>
          </a:xfrm>
          <a:prstGeom prst="rect">
            <a:avLst/>
          </a:prstGeom>
          <a:noFill/>
          <a:ln>
            <a:noFill/>
          </a:ln>
        </p:spPr>
      </p:pic>
      <p:pic>
        <p:nvPicPr>
          <p:cNvPr id="1208" name="Google Shape;1208;p74"/>
          <p:cNvPicPr preferRelativeResize="0"/>
          <p:nvPr/>
        </p:nvPicPr>
        <p:blipFill>
          <a:blip r:embed="rId5">
            <a:alphaModFix/>
          </a:blip>
          <a:stretch>
            <a:fillRect/>
          </a:stretch>
        </p:blipFill>
        <p:spPr>
          <a:xfrm>
            <a:off x="6130497" y="1688562"/>
            <a:ext cx="834900" cy="1338974"/>
          </a:xfrm>
          <a:prstGeom prst="rect">
            <a:avLst/>
          </a:prstGeom>
          <a:noFill/>
          <a:ln>
            <a:noFill/>
          </a:ln>
        </p:spPr>
      </p:pic>
      <p:sp>
        <p:nvSpPr>
          <p:cNvPr id="1209" name="Google Shape;1209;p74"/>
          <p:cNvSpPr txBox="1"/>
          <p:nvPr/>
        </p:nvSpPr>
        <p:spPr>
          <a:xfrm>
            <a:off x="89950" y="26475"/>
            <a:ext cx="885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Title</a:t>
            </a:r>
            <a:endParaRPr sz="1000">
              <a:latin typeface="Oxygen Light"/>
              <a:ea typeface="Oxygen Light"/>
              <a:cs typeface="Oxygen Light"/>
              <a:sym typeface="Oxygen Light"/>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26"/>
        <p:cNvGrpSpPr/>
        <p:nvPr/>
      </p:nvGrpSpPr>
      <p:grpSpPr>
        <a:xfrm>
          <a:off x="0" y="0"/>
          <a:ext cx="0" cy="0"/>
          <a:chOff x="0" y="0"/>
          <a:chExt cx="0" cy="0"/>
        </a:xfrm>
      </p:grpSpPr>
      <p:sp>
        <p:nvSpPr>
          <p:cNvPr id="1227" name="Google Shape;1227;p76"/>
          <p:cNvSpPr txBox="1">
            <a:spLocks noGrp="1"/>
          </p:cNvSpPr>
          <p:nvPr>
            <p:ph type="ctrTitle"/>
          </p:nvPr>
        </p:nvSpPr>
        <p:spPr>
          <a:xfrm>
            <a:off x="543825" y="289500"/>
            <a:ext cx="5403600" cy="25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PROJECT PLAN</a:t>
            </a:r>
            <a:endParaRPr/>
          </a:p>
        </p:txBody>
      </p:sp>
      <p:pic>
        <p:nvPicPr>
          <p:cNvPr id="1228" name="Google Shape;1228;p76"/>
          <p:cNvPicPr preferRelativeResize="0"/>
          <p:nvPr/>
        </p:nvPicPr>
        <p:blipFill>
          <a:blip r:embed="rId3">
            <a:alphaModFix/>
          </a:blip>
          <a:stretch>
            <a:fillRect/>
          </a:stretch>
        </p:blipFill>
        <p:spPr>
          <a:xfrm>
            <a:off x="113825" y="610275"/>
            <a:ext cx="8839200" cy="3416500"/>
          </a:xfrm>
          <a:prstGeom prst="rect">
            <a:avLst/>
          </a:prstGeom>
          <a:noFill/>
          <a:ln>
            <a:noFill/>
          </a:ln>
        </p:spPr>
      </p:pic>
      <p:sp>
        <p:nvSpPr>
          <p:cNvPr id="1229" name="Google Shape;1229;p76"/>
          <p:cNvSpPr txBox="1"/>
          <p:nvPr/>
        </p:nvSpPr>
        <p:spPr>
          <a:xfrm>
            <a:off x="653750" y="4500750"/>
            <a:ext cx="3939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Calibri"/>
                <a:ea typeface="Calibri"/>
                <a:cs typeface="Calibri"/>
                <a:sym typeface="Calibri"/>
              </a:rPr>
              <a:t>[1] Roadmunk (</a:t>
            </a:r>
            <a:r>
              <a:rPr lang="en" sz="900" u="sng">
                <a:solidFill>
                  <a:srgbClr val="2200CC"/>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https://app.roadmunk.com/</a:t>
            </a:r>
            <a:r>
              <a:rPr lang="en" sz="900">
                <a:solidFill>
                  <a:schemeClr val="dk1"/>
                </a:solidFill>
                <a:latin typeface="Calibri"/>
                <a:ea typeface="Calibri"/>
                <a:cs typeface="Calibri"/>
                <a:sym typeface="Calibri"/>
              </a:rPr>
              <a:t> )</a:t>
            </a:r>
            <a:endParaRPr sz="900">
              <a:latin typeface="Calibri"/>
              <a:ea typeface="Calibri"/>
              <a:cs typeface="Calibri"/>
              <a:sym typeface="Calibri"/>
            </a:endParaRPr>
          </a:p>
        </p:txBody>
      </p:sp>
      <p:sp>
        <p:nvSpPr>
          <p:cNvPr id="1230" name="Google Shape;1230;p76"/>
          <p:cNvSpPr txBox="1"/>
          <p:nvPr/>
        </p:nvSpPr>
        <p:spPr>
          <a:xfrm>
            <a:off x="8732875" y="610275"/>
            <a:ext cx="332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aseline="30000">
                <a:latin typeface="Oxygen Light"/>
                <a:ea typeface="Oxygen Light"/>
                <a:cs typeface="Oxygen Light"/>
                <a:sym typeface="Oxygen Light"/>
              </a:rPr>
              <a:t>[1]</a:t>
            </a:r>
            <a:endParaRPr baseline="30000">
              <a:latin typeface="Oxygen Light"/>
              <a:ea typeface="Oxygen Light"/>
              <a:cs typeface="Oxygen Light"/>
              <a:sym typeface="Oxygen Light"/>
            </a:endParaRPr>
          </a:p>
        </p:txBody>
      </p:sp>
      <p:sp>
        <p:nvSpPr>
          <p:cNvPr id="1231" name="Google Shape;1231;p76"/>
          <p:cNvSpPr txBox="1"/>
          <p:nvPr/>
        </p:nvSpPr>
        <p:spPr>
          <a:xfrm>
            <a:off x="89950" y="26475"/>
            <a:ext cx="885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Backup </a:t>
            </a:r>
            <a:endParaRPr sz="1000">
              <a:latin typeface="Oxygen Light"/>
              <a:ea typeface="Oxygen Light"/>
              <a:cs typeface="Oxygen Light"/>
              <a:sym typeface="Oxygen 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pic>
        <p:nvPicPr>
          <p:cNvPr id="1236" name="Google Shape;1236;p77"/>
          <p:cNvPicPr preferRelativeResize="0"/>
          <p:nvPr/>
        </p:nvPicPr>
        <p:blipFill>
          <a:blip r:embed="rId3">
            <a:alphaModFix/>
          </a:blip>
          <a:stretch>
            <a:fillRect/>
          </a:stretch>
        </p:blipFill>
        <p:spPr>
          <a:xfrm>
            <a:off x="98425" y="540000"/>
            <a:ext cx="8839197" cy="2138515"/>
          </a:xfrm>
          <a:prstGeom prst="rect">
            <a:avLst/>
          </a:prstGeom>
          <a:noFill/>
          <a:ln>
            <a:noFill/>
          </a:ln>
        </p:spPr>
      </p:pic>
      <p:sp>
        <p:nvSpPr>
          <p:cNvPr id="1237" name="Google Shape;1237;p77"/>
          <p:cNvSpPr txBox="1">
            <a:spLocks noGrp="1"/>
          </p:cNvSpPr>
          <p:nvPr>
            <p:ph type="ctrTitle"/>
          </p:nvPr>
        </p:nvSpPr>
        <p:spPr>
          <a:xfrm>
            <a:off x="543825" y="289500"/>
            <a:ext cx="5403600" cy="25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PROJECT PLAN.. contd</a:t>
            </a:r>
            <a:endParaRPr/>
          </a:p>
        </p:txBody>
      </p:sp>
      <p:sp>
        <p:nvSpPr>
          <p:cNvPr id="1238" name="Google Shape;1238;p77"/>
          <p:cNvSpPr txBox="1"/>
          <p:nvPr/>
        </p:nvSpPr>
        <p:spPr>
          <a:xfrm>
            <a:off x="32250" y="4778425"/>
            <a:ext cx="3939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Calibri"/>
                <a:ea typeface="Calibri"/>
                <a:cs typeface="Calibri"/>
                <a:sym typeface="Calibri"/>
              </a:rPr>
              <a:t>[1] Roadmunk (</a:t>
            </a:r>
            <a:r>
              <a:rPr lang="en" sz="900" u="sng">
                <a:solidFill>
                  <a:srgbClr val="2200CC"/>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https://app.roadmunk.com/</a:t>
            </a:r>
            <a:r>
              <a:rPr lang="en" sz="900">
                <a:solidFill>
                  <a:schemeClr val="dk1"/>
                </a:solidFill>
                <a:latin typeface="Calibri"/>
                <a:ea typeface="Calibri"/>
                <a:cs typeface="Calibri"/>
                <a:sym typeface="Calibri"/>
              </a:rPr>
              <a:t> )</a:t>
            </a:r>
            <a:endParaRPr sz="900">
              <a:latin typeface="Calibri"/>
              <a:ea typeface="Calibri"/>
              <a:cs typeface="Calibri"/>
              <a:sym typeface="Calibri"/>
            </a:endParaRPr>
          </a:p>
        </p:txBody>
      </p:sp>
      <p:sp>
        <p:nvSpPr>
          <p:cNvPr id="1239" name="Google Shape;1239;p77"/>
          <p:cNvSpPr txBox="1"/>
          <p:nvPr/>
        </p:nvSpPr>
        <p:spPr>
          <a:xfrm>
            <a:off x="8656175" y="448950"/>
            <a:ext cx="332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aseline="30000">
                <a:latin typeface="Oxygen Light"/>
                <a:ea typeface="Oxygen Light"/>
                <a:cs typeface="Oxygen Light"/>
                <a:sym typeface="Oxygen Light"/>
              </a:rPr>
              <a:t>[1]</a:t>
            </a:r>
            <a:endParaRPr baseline="30000">
              <a:latin typeface="Oxygen Light"/>
              <a:ea typeface="Oxygen Light"/>
              <a:cs typeface="Oxygen Light"/>
              <a:sym typeface="Oxygen Light"/>
            </a:endParaRPr>
          </a:p>
        </p:txBody>
      </p:sp>
      <p:sp>
        <p:nvSpPr>
          <p:cNvPr id="1240" name="Google Shape;1240;p77"/>
          <p:cNvSpPr txBox="1"/>
          <p:nvPr/>
        </p:nvSpPr>
        <p:spPr>
          <a:xfrm>
            <a:off x="89950" y="26475"/>
            <a:ext cx="885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Backup</a:t>
            </a:r>
            <a:endParaRPr sz="1000">
              <a:latin typeface="Oxygen Light"/>
              <a:ea typeface="Oxygen Light"/>
              <a:cs typeface="Oxygen Light"/>
              <a:sym typeface="Oxygen Light"/>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sp>
        <p:nvSpPr>
          <p:cNvPr id="1245" name="Google Shape;1245;p78"/>
          <p:cNvSpPr txBox="1">
            <a:spLocks noGrp="1"/>
          </p:cNvSpPr>
          <p:nvPr>
            <p:ph type="ctrTitle"/>
          </p:nvPr>
        </p:nvSpPr>
        <p:spPr>
          <a:xfrm>
            <a:off x="615225" y="-47550"/>
            <a:ext cx="75702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Estimated Burndown Chart</a:t>
            </a:r>
            <a:endParaRPr/>
          </a:p>
        </p:txBody>
      </p:sp>
      <p:sp>
        <p:nvSpPr>
          <p:cNvPr id="1246" name="Google Shape;1246;p78"/>
          <p:cNvSpPr txBox="1"/>
          <p:nvPr/>
        </p:nvSpPr>
        <p:spPr>
          <a:xfrm>
            <a:off x="-264650" y="4868150"/>
            <a:ext cx="7570200" cy="276900"/>
          </a:xfrm>
          <a:prstGeom prst="rect">
            <a:avLst/>
          </a:prstGeom>
          <a:noFill/>
          <a:ln>
            <a:noFill/>
          </a:ln>
        </p:spPr>
        <p:txBody>
          <a:bodyPr spcFirstLastPara="1" wrap="square" lIns="91425" tIns="91425" rIns="91425" bIns="91425" anchor="t" anchorCtr="0">
            <a:spAutoFit/>
          </a:bodyPr>
          <a:lstStyle/>
          <a:p>
            <a:pPr marL="228600" lvl="0" indent="0" algn="l" rtl="0">
              <a:lnSpc>
                <a:spcPct val="150000"/>
              </a:lnSpc>
              <a:spcBef>
                <a:spcPts val="0"/>
              </a:spcBef>
              <a:spcAft>
                <a:spcPts val="0"/>
              </a:spcAft>
              <a:buNone/>
            </a:pPr>
            <a:r>
              <a:rPr lang="en" sz="600">
                <a:solidFill>
                  <a:schemeClr val="dk1"/>
                </a:solidFill>
              </a:rPr>
              <a:t>[1] Professor’s Lecture Note “MSIS2606 9 April 2022 AgileScrum.pdf”</a:t>
            </a:r>
            <a:endParaRPr sz="600">
              <a:solidFill>
                <a:schemeClr val="dk1"/>
              </a:solidFill>
            </a:endParaRPr>
          </a:p>
        </p:txBody>
      </p:sp>
      <p:sp>
        <p:nvSpPr>
          <p:cNvPr id="1247" name="Google Shape;1247;p78"/>
          <p:cNvSpPr txBox="1"/>
          <p:nvPr/>
        </p:nvSpPr>
        <p:spPr>
          <a:xfrm>
            <a:off x="30450" y="0"/>
            <a:ext cx="885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Backup</a:t>
            </a:r>
            <a:endParaRPr sz="1000">
              <a:latin typeface="Oxygen Light"/>
              <a:ea typeface="Oxygen Light"/>
              <a:cs typeface="Oxygen Light"/>
              <a:sym typeface="Oxygen Light"/>
            </a:endParaRPr>
          </a:p>
        </p:txBody>
      </p:sp>
      <p:pic>
        <p:nvPicPr>
          <p:cNvPr id="1248" name="Google Shape;1248;p78"/>
          <p:cNvPicPr preferRelativeResize="0"/>
          <p:nvPr/>
        </p:nvPicPr>
        <p:blipFill>
          <a:blip r:embed="rId3">
            <a:alphaModFix/>
          </a:blip>
          <a:stretch>
            <a:fillRect/>
          </a:stretch>
        </p:blipFill>
        <p:spPr>
          <a:xfrm>
            <a:off x="152400" y="711150"/>
            <a:ext cx="8839199" cy="400001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52"/>
        <p:cNvGrpSpPr/>
        <p:nvPr/>
      </p:nvGrpSpPr>
      <p:grpSpPr>
        <a:xfrm>
          <a:off x="0" y="0"/>
          <a:ext cx="0" cy="0"/>
          <a:chOff x="0" y="0"/>
          <a:chExt cx="0" cy="0"/>
        </a:xfrm>
      </p:grpSpPr>
      <p:sp>
        <p:nvSpPr>
          <p:cNvPr id="1253" name="Google Shape;1253;p79"/>
          <p:cNvSpPr txBox="1">
            <a:spLocks noGrp="1"/>
          </p:cNvSpPr>
          <p:nvPr>
            <p:ph type="ctrTitle"/>
          </p:nvPr>
        </p:nvSpPr>
        <p:spPr>
          <a:xfrm>
            <a:off x="145325" y="627075"/>
            <a:ext cx="8697300" cy="10242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300">
                <a:solidFill>
                  <a:srgbClr val="4A6D4F"/>
                </a:solidFill>
                <a:latin typeface="Arial"/>
                <a:ea typeface="Arial"/>
                <a:cs typeface="Arial"/>
                <a:sym typeface="Arial"/>
              </a:rPr>
              <a:t>In order to ensure all progress toward our Sprint Goal and monitor how progress is trending toward completing the work in the Sprint Backlog, our team decided to have Scrum Project meeting everyday from 2:30 to 3:00 pm. Here is the template for our meeting notes:</a:t>
            </a:r>
            <a:endParaRPr sz="1300">
              <a:solidFill>
                <a:srgbClr val="4A6D4F"/>
              </a:solidFill>
              <a:latin typeface="Arial"/>
              <a:ea typeface="Arial"/>
              <a:cs typeface="Arial"/>
              <a:sym typeface="Arial"/>
            </a:endParaRPr>
          </a:p>
          <a:p>
            <a:pPr marL="0" lvl="0" indent="0" algn="l" rtl="0">
              <a:spcBef>
                <a:spcPts val="0"/>
              </a:spcBef>
              <a:spcAft>
                <a:spcPts val="0"/>
              </a:spcAft>
              <a:buNone/>
            </a:pPr>
            <a:endParaRPr sz="1200">
              <a:solidFill>
                <a:schemeClr val="dk1"/>
              </a:solidFill>
              <a:latin typeface="Arial"/>
              <a:ea typeface="Arial"/>
              <a:cs typeface="Arial"/>
              <a:sym typeface="Arial"/>
            </a:endParaRPr>
          </a:p>
        </p:txBody>
      </p:sp>
      <p:sp>
        <p:nvSpPr>
          <p:cNvPr id="1254" name="Google Shape;1254;p79"/>
          <p:cNvSpPr txBox="1">
            <a:spLocks noGrp="1"/>
          </p:cNvSpPr>
          <p:nvPr>
            <p:ph type="title" idx="2"/>
          </p:nvPr>
        </p:nvSpPr>
        <p:spPr>
          <a:xfrm>
            <a:off x="978375" y="65975"/>
            <a:ext cx="68859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Scrum  Meeting Notes</a:t>
            </a:r>
            <a:endParaRPr/>
          </a:p>
        </p:txBody>
      </p:sp>
      <p:graphicFrame>
        <p:nvGraphicFramePr>
          <p:cNvPr id="1255" name="Google Shape;1255;p79"/>
          <p:cNvGraphicFramePr/>
          <p:nvPr/>
        </p:nvGraphicFramePr>
        <p:xfrm>
          <a:off x="224225" y="1676400"/>
          <a:ext cx="3000000" cy="3000000"/>
        </p:xfrm>
        <a:graphic>
          <a:graphicData uri="http://schemas.openxmlformats.org/drawingml/2006/table">
            <a:tbl>
              <a:tblPr>
                <a:noFill/>
                <a:tableStyleId>{B2AAC9C6-97BE-4E2D-957E-4E0E79B410D2}</a:tableStyleId>
              </a:tblPr>
              <a:tblGrid>
                <a:gridCol w="2037025">
                  <a:extLst>
                    <a:ext uri="{9D8B030D-6E8A-4147-A177-3AD203B41FA5}">
                      <a16:colId xmlns:a16="http://schemas.microsoft.com/office/drawing/2014/main" val="20000"/>
                    </a:ext>
                  </a:extLst>
                </a:gridCol>
                <a:gridCol w="4382975">
                  <a:extLst>
                    <a:ext uri="{9D8B030D-6E8A-4147-A177-3AD203B41FA5}">
                      <a16:colId xmlns:a16="http://schemas.microsoft.com/office/drawing/2014/main" val="20001"/>
                    </a:ext>
                  </a:extLst>
                </a:gridCol>
                <a:gridCol w="2277300">
                  <a:extLst>
                    <a:ext uri="{9D8B030D-6E8A-4147-A177-3AD203B41FA5}">
                      <a16:colId xmlns:a16="http://schemas.microsoft.com/office/drawing/2014/main" val="20002"/>
                    </a:ext>
                  </a:extLst>
                </a:gridCol>
              </a:tblGrid>
              <a:tr h="428625">
                <a:tc>
                  <a:txBody>
                    <a:bodyPr/>
                    <a:lstStyle/>
                    <a:p>
                      <a:pPr marL="0" lvl="0" indent="0" algn="l" rtl="0">
                        <a:lnSpc>
                          <a:spcPct val="115000"/>
                        </a:lnSpc>
                        <a:spcBef>
                          <a:spcPts val="0"/>
                        </a:spcBef>
                        <a:spcAft>
                          <a:spcPts val="0"/>
                        </a:spcAft>
                        <a:buNone/>
                      </a:pPr>
                      <a:r>
                        <a:rPr lang="en" sz="1300" b="1">
                          <a:solidFill>
                            <a:srgbClr val="DD9A81"/>
                          </a:solidFill>
                        </a:rPr>
                        <a:t>Date</a:t>
                      </a:r>
                      <a:endParaRPr sz="1300" b="1">
                        <a:solidFill>
                          <a:srgbClr val="DD9A81"/>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b="1">
                          <a:solidFill>
                            <a:srgbClr val="DD9A81"/>
                          </a:solidFill>
                        </a:rPr>
                        <a:t>Notes</a:t>
                      </a:r>
                      <a:endParaRPr sz="1300" b="1">
                        <a:solidFill>
                          <a:srgbClr val="DD9A81"/>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b="1">
                          <a:solidFill>
                            <a:srgbClr val="DD9A81"/>
                          </a:solidFill>
                        </a:rPr>
                        <a:t>Participations</a:t>
                      </a:r>
                      <a:endParaRPr sz="1300" b="1">
                        <a:solidFill>
                          <a:srgbClr val="DD9A81"/>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457200">
                <a:tc>
                  <a:txBody>
                    <a:bodyPr/>
                    <a:lstStyle/>
                    <a:p>
                      <a:pPr marL="0" lvl="0" indent="0" algn="l" rtl="0">
                        <a:lnSpc>
                          <a:spcPct val="115000"/>
                        </a:lnSpc>
                        <a:spcBef>
                          <a:spcPts val="0"/>
                        </a:spcBef>
                        <a:spcAft>
                          <a:spcPts val="0"/>
                        </a:spcAft>
                        <a:buNone/>
                      </a:pPr>
                      <a:r>
                        <a:rPr lang="en" sz="1300">
                          <a:solidFill>
                            <a:srgbClr val="4A6D4F"/>
                          </a:solidFill>
                        </a:rPr>
                        <a:t>4th April 2022</a:t>
                      </a:r>
                      <a:endParaRPr sz="13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solidFill>
                            <a:srgbClr val="4A6D4F"/>
                          </a:solidFill>
                        </a:rPr>
                        <a:t>Scrum project timeline and team roles assignment.</a:t>
                      </a:r>
                      <a:endParaRPr sz="13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solidFill>
                            <a:srgbClr val="4A6D4F"/>
                          </a:solidFill>
                        </a:rPr>
                        <a:t>Everyone</a:t>
                      </a:r>
                      <a:endParaRPr sz="13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19100">
                <a:tc>
                  <a:txBody>
                    <a:bodyPr/>
                    <a:lstStyle/>
                    <a:p>
                      <a:pPr marL="0" lvl="0" indent="0" algn="l" rtl="0">
                        <a:lnSpc>
                          <a:spcPct val="115000"/>
                        </a:lnSpc>
                        <a:spcBef>
                          <a:spcPts val="0"/>
                        </a:spcBef>
                        <a:spcAft>
                          <a:spcPts val="0"/>
                        </a:spcAft>
                        <a:buNone/>
                      </a:pPr>
                      <a:r>
                        <a:rPr lang="en">
                          <a:solidFill>
                            <a:srgbClr val="4A6D4F"/>
                          </a:solidFill>
                        </a:rPr>
                        <a:t>5th </a:t>
                      </a:r>
                      <a:r>
                        <a:rPr lang="en" sz="1300">
                          <a:solidFill>
                            <a:srgbClr val="4A6D4F"/>
                          </a:solidFill>
                        </a:rPr>
                        <a:t>April</a:t>
                      </a:r>
                      <a:endParaRPr>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solidFill>
                            <a:srgbClr val="4A6D4F"/>
                          </a:solidFill>
                        </a:rPr>
                        <a:t>Research on open-source tools</a:t>
                      </a:r>
                      <a:endParaRPr sz="13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solidFill>
                            <a:srgbClr val="4A6D4F"/>
                          </a:solidFill>
                        </a:rPr>
                        <a:t>Everyone</a:t>
                      </a:r>
                      <a:endParaRPr sz="13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419100">
                <a:tc>
                  <a:txBody>
                    <a:bodyPr/>
                    <a:lstStyle/>
                    <a:p>
                      <a:pPr marL="0" lvl="0" indent="0" algn="l" rtl="0">
                        <a:lnSpc>
                          <a:spcPct val="115000"/>
                        </a:lnSpc>
                        <a:spcBef>
                          <a:spcPts val="0"/>
                        </a:spcBef>
                        <a:spcAft>
                          <a:spcPts val="0"/>
                        </a:spcAft>
                        <a:buNone/>
                      </a:pPr>
                      <a:r>
                        <a:rPr lang="en">
                          <a:solidFill>
                            <a:srgbClr val="4A6D4F"/>
                          </a:solidFill>
                        </a:rPr>
                        <a:t>6th </a:t>
                      </a:r>
                      <a:r>
                        <a:rPr lang="en" sz="1300">
                          <a:solidFill>
                            <a:srgbClr val="4A6D4F"/>
                          </a:solidFill>
                        </a:rPr>
                        <a:t>April</a:t>
                      </a:r>
                      <a:endParaRPr>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solidFill>
                            <a:srgbClr val="4A6D4F"/>
                          </a:solidFill>
                        </a:rPr>
                        <a:t>Shortlisting open-source tools</a:t>
                      </a:r>
                      <a:endParaRPr sz="13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solidFill>
                            <a:srgbClr val="4A6D4F"/>
                          </a:solidFill>
                        </a:rPr>
                        <a:t>Everyone</a:t>
                      </a:r>
                      <a:endParaRPr sz="13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419100">
                <a:tc>
                  <a:txBody>
                    <a:bodyPr/>
                    <a:lstStyle/>
                    <a:p>
                      <a:pPr marL="0" lvl="0" indent="0" algn="l" rtl="0">
                        <a:lnSpc>
                          <a:spcPct val="115000"/>
                        </a:lnSpc>
                        <a:spcBef>
                          <a:spcPts val="0"/>
                        </a:spcBef>
                        <a:spcAft>
                          <a:spcPts val="0"/>
                        </a:spcAft>
                        <a:buNone/>
                      </a:pPr>
                      <a:r>
                        <a:rPr lang="en">
                          <a:solidFill>
                            <a:srgbClr val="4A6D4F"/>
                          </a:solidFill>
                        </a:rPr>
                        <a:t>8th </a:t>
                      </a:r>
                      <a:r>
                        <a:rPr lang="en" sz="1300">
                          <a:solidFill>
                            <a:srgbClr val="4A6D4F"/>
                          </a:solidFill>
                        </a:rPr>
                        <a:t>April</a:t>
                      </a:r>
                      <a:endParaRPr>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solidFill>
                            <a:srgbClr val="4A6D4F"/>
                          </a:solidFill>
                        </a:rPr>
                        <a:t>Review of chosen open-source tool with professor</a:t>
                      </a:r>
                      <a:endParaRPr sz="13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solidFill>
                            <a:srgbClr val="4A6D4F"/>
                          </a:solidFill>
                        </a:rPr>
                        <a:t>Everyone</a:t>
                      </a:r>
                      <a:endParaRPr sz="13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419100">
                <a:tc>
                  <a:txBody>
                    <a:bodyPr/>
                    <a:lstStyle/>
                    <a:p>
                      <a:pPr marL="0" lvl="0" indent="0" algn="l" rtl="0">
                        <a:lnSpc>
                          <a:spcPct val="115000"/>
                        </a:lnSpc>
                        <a:spcBef>
                          <a:spcPts val="0"/>
                        </a:spcBef>
                        <a:spcAft>
                          <a:spcPts val="0"/>
                        </a:spcAft>
                        <a:buNone/>
                      </a:pPr>
                      <a:r>
                        <a:rPr lang="en">
                          <a:solidFill>
                            <a:srgbClr val="4A6D4F"/>
                          </a:solidFill>
                        </a:rPr>
                        <a:t>9th </a:t>
                      </a:r>
                      <a:r>
                        <a:rPr lang="en" sz="1300">
                          <a:solidFill>
                            <a:srgbClr val="4A6D4F"/>
                          </a:solidFill>
                        </a:rPr>
                        <a:t>April</a:t>
                      </a:r>
                      <a:endParaRPr>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solidFill>
                            <a:srgbClr val="4A6D4F"/>
                          </a:solidFill>
                        </a:rPr>
                        <a:t>Evaluated methods to apply OSS to our project</a:t>
                      </a:r>
                      <a:endParaRPr sz="13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solidFill>
                            <a:srgbClr val="4A6D4F"/>
                          </a:solidFill>
                        </a:rPr>
                        <a:t>Everyone</a:t>
                      </a:r>
                      <a:endParaRPr sz="13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419100">
                <a:tc>
                  <a:txBody>
                    <a:bodyPr/>
                    <a:lstStyle/>
                    <a:p>
                      <a:pPr marL="0" lvl="0" indent="0" algn="l" rtl="0">
                        <a:lnSpc>
                          <a:spcPct val="115000"/>
                        </a:lnSpc>
                        <a:spcBef>
                          <a:spcPts val="0"/>
                        </a:spcBef>
                        <a:spcAft>
                          <a:spcPts val="0"/>
                        </a:spcAft>
                        <a:buNone/>
                      </a:pPr>
                      <a:r>
                        <a:rPr lang="en">
                          <a:solidFill>
                            <a:srgbClr val="4A6D4F"/>
                          </a:solidFill>
                        </a:rPr>
                        <a:t>10th </a:t>
                      </a:r>
                      <a:r>
                        <a:rPr lang="en" sz="1300">
                          <a:solidFill>
                            <a:srgbClr val="4A6D4F"/>
                          </a:solidFill>
                        </a:rPr>
                        <a:t>April</a:t>
                      </a:r>
                      <a:endParaRPr>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solidFill>
                            <a:srgbClr val="4A6D4F"/>
                          </a:solidFill>
                        </a:rPr>
                        <a:t>Draft Report preparation</a:t>
                      </a:r>
                      <a:endParaRPr sz="13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solidFill>
                            <a:srgbClr val="4A6D4F"/>
                          </a:solidFill>
                        </a:rPr>
                        <a:t>Everyone</a:t>
                      </a:r>
                      <a:endParaRPr sz="13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1256" name="Google Shape;1256;p79"/>
          <p:cNvSpPr txBox="1"/>
          <p:nvPr/>
        </p:nvSpPr>
        <p:spPr>
          <a:xfrm>
            <a:off x="89950" y="26475"/>
            <a:ext cx="885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Backup</a:t>
            </a:r>
            <a:endParaRPr sz="1000">
              <a:latin typeface="Oxygen Light"/>
              <a:ea typeface="Oxygen Light"/>
              <a:cs typeface="Oxygen Light"/>
              <a:sym typeface="Oxygen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1261" name="Google Shape;1261;p80"/>
          <p:cNvSpPr txBox="1">
            <a:spLocks noGrp="1"/>
          </p:cNvSpPr>
          <p:nvPr>
            <p:ph type="ctrTitle"/>
          </p:nvPr>
        </p:nvSpPr>
        <p:spPr>
          <a:xfrm>
            <a:off x="1870200" y="451125"/>
            <a:ext cx="5403600" cy="25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accent2"/>
                </a:solidFill>
                <a:latin typeface="Arial"/>
                <a:ea typeface="Arial"/>
                <a:cs typeface="Arial"/>
                <a:sym typeface="Arial"/>
              </a:rPr>
              <a:t>(April 4th 2022 to April 9th 2022)</a:t>
            </a:r>
            <a:endParaRPr sz="1100">
              <a:solidFill>
                <a:schemeClr val="accent2"/>
              </a:solidFill>
              <a:latin typeface="Arial"/>
              <a:ea typeface="Arial"/>
              <a:cs typeface="Arial"/>
              <a:sym typeface="Arial"/>
            </a:endParaRPr>
          </a:p>
        </p:txBody>
      </p:sp>
      <p:sp>
        <p:nvSpPr>
          <p:cNvPr id="1262" name="Google Shape;1262;p80"/>
          <p:cNvSpPr txBox="1">
            <a:spLocks noGrp="1"/>
          </p:cNvSpPr>
          <p:nvPr>
            <p:ph type="title" idx="2"/>
          </p:nvPr>
        </p:nvSpPr>
        <p:spPr>
          <a:xfrm>
            <a:off x="130025" y="-10225"/>
            <a:ext cx="88578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Daily Scrum Meeting Notes (Week 1)</a:t>
            </a:r>
            <a:endParaRPr/>
          </a:p>
        </p:txBody>
      </p:sp>
      <p:graphicFrame>
        <p:nvGraphicFramePr>
          <p:cNvPr id="1263" name="Google Shape;1263;p80"/>
          <p:cNvGraphicFramePr/>
          <p:nvPr/>
        </p:nvGraphicFramePr>
        <p:xfrm>
          <a:off x="76200" y="930250"/>
          <a:ext cx="3000000" cy="3000000"/>
        </p:xfrm>
        <a:graphic>
          <a:graphicData uri="http://schemas.openxmlformats.org/drawingml/2006/table">
            <a:tbl>
              <a:tblPr>
                <a:noFill/>
                <a:tableStyleId>{B2AAC9C6-97BE-4E2D-957E-4E0E79B410D2}</a:tableStyleId>
              </a:tblPr>
              <a:tblGrid>
                <a:gridCol w="884325">
                  <a:extLst>
                    <a:ext uri="{9D8B030D-6E8A-4147-A177-3AD203B41FA5}">
                      <a16:colId xmlns:a16="http://schemas.microsoft.com/office/drawing/2014/main" val="20000"/>
                    </a:ext>
                  </a:extLst>
                </a:gridCol>
                <a:gridCol w="1296700">
                  <a:extLst>
                    <a:ext uri="{9D8B030D-6E8A-4147-A177-3AD203B41FA5}">
                      <a16:colId xmlns:a16="http://schemas.microsoft.com/office/drawing/2014/main" val="20001"/>
                    </a:ext>
                  </a:extLst>
                </a:gridCol>
                <a:gridCol w="1282625">
                  <a:extLst>
                    <a:ext uri="{9D8B030D-6E8A-4147-A177-3AD203B41FA5}">
                      <a16:colId xmlns:a16="http://schemas.microsoft.com/office/drawing/2014/main" val="20002"/>
                    </a:ext>
                  </a:extLst>
                </a:gridCol>
                <a:gridCol w="1392000">
                  <a:extLst>
                    <a:ext uri="{9D8B030D-6E8A-4147-A177-3AD203B41FA5}">
                      <a16:colId xmlns:a16="http://schemas.microsoft.com/office/drawing/2014/main" val="20003"/>
                    </a:ext>
                  </a:extLst>
                </a:gridCol>
                <a:gridCol w="1393000">
                  <a:extLst>
                    <a:ext uri="{9D8B030D-6E8A-4147-A177-3AD203B41FA5}">
                      <a16:colId xmlns:a16="http://schemas.microsoft.com/office/drawing/2014/main" val="20004"/>
                    </a:ext>
                  </a:extLst>
                </a:gridCol>
                <a:gridCol w="1434050">
                  <a:extLst>
                    <a:ext uri="{9D8B030D-6E8A-4147-A177-3AD203B41FA5}">
                      <a16:colId xmlns:a16="http://schemas.microsoft.com/office/drawing/2014/main" val="20005"/>
                    </a:ext>
                  </a:extLst>
                </a:gridCol>
                <a:gridCol w="1305125">
                  <a:extLst>
                    <a:ext uri="{9D8B030D-6E8A-4147-A177-3AD203B41FA5}">
                      <a16:colId xmlns:a16="http://schemas.microsoft.com/office/drawing/2014/main" val="20006"/>
                    </a:ext>
                  </a:extLst>
                </a:gridCol>
              </a:tblGrid>
              <a:tr h="415875">
                <a:tc>
                  <a:txBody>
                    <a:bodyPr/>
                    <a:lstStyle/>
                    <a:p>
                      <a:pPr marL="0" lvl="0" indent="0" algn="ctr" rtl="0">
                        <a:lnSpc>
                          <a:spcPct val="115000"/>
                        </a:lnSpc>
                        <a:spcBef>
                          <a:spcPts val="0"/>
                        </a:spcBef>
                        <a:spcAft>
                          <a:spcPts val="0"/>
                        </a:spcAft>
                        <a:buNone/>
                      </a:pPr>
                      <a:r>
                        <a:rPr lang="en" sz="1000" b="1">
                          <a:solidFill>
                            <a:srgbClr val="DD9A81"/>
                          </a:solidFill>
                        </a:rPr>
                        <a:t>Question</a:t>
                      </a:r>
                      <a:endParaRPr sz="1000" b="1">
                        <a:solidFill>
                          <a:srgbClr val="DD9A81"/>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DD9A81"/>
                          </a:solidFill>
                        </a:rPr>
                        <a:t>Monday</a:t>
                      </a:r>
                      <a:endParaRPr sz="1000" b="1">
                        <a:solidFill>
                          <a:srgbClr val="DD9A81"/>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DD9A81"/>
                          </a:solidFill>
                        </a:rPr>
                        <a:t>Tuesday</a:t>
                      </a:r>
                      <a:endParaRPr sz="1000" b="1">
                        <a:solidFill>
                          <a:srgbClr val="DD9A81"/>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DD9A81"/>
                          </a:solidFill>
                        </a:rPr>
                        <a:t>Wednesday</a:t>
                      </a:r>
                      <a:endParaRPr sz="1000" b="1">
                        <a:solidFill>
                          <a:srgbClr val="DD9A81"/>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DD9A81"/>
                          </a:solidFill>
                        </a:rPr>
                        <a:t>Thursday</a:t>
                      </a:r>
                      <a:endParaRPr sz="1000" b="1">
                        <a:solidFill>
                          <a:srgbClr val="DD9A81"/>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DD9A81"/>
                          </a:solidFill>
                        </a:rPr>
                        <a:t>Friday</a:t>
                      </a:r>
                      <a:endParaRPr sz="1000" b="1">
                        <a:solidFill>
                          <a:srgbClr val="DD9A81"/>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DD9A81"/>
                          </a:solidFill>
                        </a:rPr>
                        <a:t>Saturday</a:t>
                      </a:r>
                      <a:endParaRPr sz="1000" b="1">
                        <a:solidFill>
                          <a:srgbClr val="DD9A81"/>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1190775">
                <a:tc>
                  <a:txBody>
                    <a:bodyPr/>
                    <a:lstStyle/>
                    <a:p>
                      <a:pPr marL="0" lvl="0" indent="0" algn="l" rtl="0">
                        <a:lnSpc>
                          <a:spcPct val="115000"/>
                        </a:lnSpc>
                        <a:spcBef>
                          <a:spcPts val="0"/>
                        </a:spcBef>
                        <a:spcAft>
                          <a:spcPts val="0"/>
                        </a:spcAft>
                        <a:buNone/>
                      </a:pPr>
                      <a:r>
                        <a:rPr lang="en" sz="900">
                          <a:solidFill>
                            <a:srgbClr val="4A6D4F"/>
                          </a:solidFill>
                        </a:rPr>
                        <a:t>Progress made on the previous day</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Clr>
                          <a:schemeClr val="dk1"/>
                        </a:buClr>
                        <a:buSzPts val="1100"/>
                        <a:buFont typeface="Arial"/>
                        <a:buNone/>
                      </a:pPr>
                      <a:r>
                        <a:rPr lang="en" sz="900">
                          <a:solidFill>
                            <a:srgbClr val="4A6D4F"/>
                          </a:solidFill>
                        </a:rPr>
                        <a:t>Assigned the roles for the each member and came up with group name suggestions</a:t>
                      </a:r>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Successfully narrowed down to a business idea </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Conducted research regarding all open-source platforms</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Corroborated technical research on the OSS’s application for our project</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Attained some knowledge on technical aspects of the OSS, concepts like upstream and downstreams, ROV and ROI of our project.</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Documented the first draft of the OSS project</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190775">
                <a:tc>
                  <a:txBody>
                    <a:bodyPr/>
                    <a:lstStyle/>
                    <a:p>
                      <a:pPr marL="0" lvl="0" indent="0" algn="l" rtl="0">
                        <a:lnSpc>
                          <a:spcPct val="115000"/>
                        </a:lnSpc>
                        <a:spcBef>
                          <a:spcPts val="0"/>
                        </a:spcBef>
                        <a:spcAft>
                          <a:spcPts val="0"/>
                        </a:spcAft>
                        <a:buNone/>
                      </a:pPr>
                      <a:r>
                        <a:rPr lang="en" sz="900">
                          <a:solidFill>
                            <a:srgbClr val="4A6D4F"/>
                          </a:solidFill>
                        </a:rPr>
                        <a:t>Goals planned for today</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Clr>
                          <a:schemeClr val="dk1"/>
                        </a:buClr>
                        <a:buSzPts val="1100"/>
                        <a:buFont typeface="Arial"/>
                        <a:buNone/>
                      </a:pPr>
                      <a:r>
                        <a:rPr lang="en" sz="900">
                          <a:solidFill>
                            <a:srgbClr val="4A6D4F"/>
                          </a:solidFill>
                        </a:rPr>
                        <a:t>Research for the business hypothesis that supports a social cause</a:t>
                      </a:r>
                      <a:endParaRPr>
                        <a:solidFill>
                          <a:schemeClr val="dk1"/>
                        </a:solidFill>
                      </a:endParaRPr>
                    </a:p>
                    <a:p>
                      <a:pPr marL="0" lvl="0" indent="0" algn="l" rtl="0">
                        <a:spcBef>
                          <a:spcPts val="0"/>
                        </a:spcBef>
                        <a:spcAft>
                          <a:spcPts val="0"/>
                        </a:spcAft>
                        <a:buNone/>
                      </a:pPr>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900">
                          <a:solidFill>
                            <a:srgbClr val="4A6D4F"/>
                          </a:solidFill>
                        </a:rPr>
                        <a:t>Find an internal project within the business to work on, choose an OSS that makes a difference in that project  </a:t>
                      </a:r>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To shortlist top three OSS and come up with problem statement, it’s solution and a detailed business hypothesis</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To identify objectives and principles, technical functionality of the project</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To start working on proposal document and assemble all the information including ROI and ROV.</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To get clarification on technical concepts from the lecture and professor</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1357800">
                <a:tc>
                  <a:txBody>
                    <a:bodyPr/>
                    <a:lstStyle/>
                    <a:p>
                      <a:pPr marL="0" lvl="0" indent="0" algn="l" rtl="0">
                        <a:lnSpc>
                          <a:spcPct val="115000"/>
                        </a:lnSpc>
                        <a:spcBef>
                          <a:spcPts val="0"/>
                        </a:spcBef>
                        <a:spcAft>
                          <a:spcPts val="0"/>
                        </a:spcAft>
                        <a:buNone/>
                      </a:pPr>
                      <a:r>
                        <a:rPr lang="en" sz="900">
                          <a:solidFill>
                            <a:srgbClr val="4A6D4F"/>
                          </a:solidFill>
                        </a:rPr>
                        <a:t>Obstacles faced</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900">
                          <a:solidFill>
                            <a:srgbClr val="4A6D4F"/>
                          </a:solidFill>
                        </a:rPr>
                        <a:t>To understand that our OSS project was a part of the business hypothesis and not the entire business itself</a:t>
                      </a:r>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900">
                          <a:solidFill>
                            <a:srgbClr val="4A6D4F"/>
                          </a:solidFill>
                        </a:rPr>
                        <a:t>Choosing an appropriate OSS and incorporating it into that project</a:t>
                      </a:r>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The OSS chosen at first was not the best choice. After having a detailed discussion with the professor, a new OSS was chosen</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Application of technical functionality of the OSS on the project was a challenge</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Implementation of MySQL into the project, justification of business aspects like number of employees, revenues, ROV and ROI.</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To find a correlation between these technical aspects with our project</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264" name="Google Shape;1264;p80"/>
          <p:cNvSpPr txBox="1"/>
          <p:nvPr/>
        </p:nvSpPr>
        <p:spPr>
          <a:xfrm>
            <a:off x="89950" y="26475"/>
            <a:ext cx="885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Backup</a:t>
            </a:r>
            <a:endParaRPr sz="1000">
              <a:latin typeface="Oxygen Light"/>
              <a:ea typeface="Oxygen Light"/>
              <a:cs typeface="Oxygen Light"/>
              <a:sym typeface="Oxygen 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p81"/>
          <p:cNvSpPr txBox="1">
            <a:spLocks noGrp="1"/>
          </p:cNvSpPr>
          <p:nvPr>
            <p:ph type="ctrTitle"/>
          </p:nvPr>
        </p:nvSpPr>
        <p:spPr>
          <a:xfrm>
            <a:off x="1870200" y="451125"/>
            <a:ext cx="5403600" cy="25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accent2"/>
                </a:solidFill>
                <a:latin typeface="Arial"/>
                <a:ea typeface="Arial"/>
                <a:cs typeface="Arial"/>
                <a:sym typeface="Arial"/>
              </a:rPr>
              <a:t>(April 11th 2022 to April 16th 2022)</a:t>
            </a:r>
            <a:endParaRPr sz="1100">
              <a:solidFill>
                <a:schemeClr val="accent2"/>
              </a:solidFill>
              <a:latin typeface="Arial"/>
              <a:ea typeface="Arial"/>
              <a:cs typeface="Arial"/>
              <a:sym typeface="Arial"/>
            </a:endParaRPr>
          </a:p>
        </p:txBody>
      </p:sp>
      <p:sp>
        <p:nvSpPr>
          <p:cNvPr id="1270" name="Google Shape;1270;p81"/>
          <p:cNvSpPr txBox="1">
            <a:spLocks noGrp="1"/>
          </p:cNvSpPr>
          <p:nvPr>
            <p:ph type="title" idx="2"/>
          </p:nvPr>
        </p:nvSpPr>
        <p:spPr>
          <a:xfrm>
            <a:off x="130025" y="-10225"/>
            <a:ext cx="88578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Daily Scrum Meeting Notes (Week 2)</a:t>
            </a:r>
            <a:endParaRPr/>
          </a:p>
        </p:txBody>
      </p:sp>
      <p:graphicFrame>
        <p:nvGraphicFramePr>
          <p:cNvPr id="1271" name="Google Shape;1271;p81"/>
          <p:cNvGraphicFramePr/>
          <p:nvPr/>
        </p:nvGraphicFramePr>
        <p:xfrm>
          <a:off x="76200" y="854050"/>
          <a:ext cx="3000000" cy="3000000"/>
        </p:xfrm>
        <a:graphic>
          <a:graphicData uri="http://schemas.openxmlformats.org/drawingml/2006/table">
            <a:tbl>
              <a:tblPr>
                <a:noFill/>
                <a:tableStyleId>{B2AAC9C6-97BE-4E2D-957E-4E0E79B410D2}</a:tableStyleId>
              </a:tblPr>
              <a:tblGrid>
                <a:gridCol w="884325">
                  <a:extLst>
                    <a:ext uri="{9D8B030D-6E8A-4147-A177-3AD203B41FA5}">
                      <a16:colId xmlns:a16="http://schemas.microsoft.com/office/drawing/2014/main" val="20000"/>
                    </a:ext>
                  </a:extLst>
                </a:gridCol>
                <a:gridCol w="1166750">
                  <a:extLst>
                    <a:ext uri="{9D8B030D-6E8A-4147-A177-3AD203B41FA5}">
                      <a16:colId xmlns:a16="http://schemas.microsoft.com/office/drawing/2014/main" val="20001"/>
                    </a:ext>
                  </a:extLst>
                </a:gridCol>
                <a:gridCol w="1511950">
                  <a:extLst>
                    <a:ext uri="{9D8B030D-6E8A-4147-A177-3AD203B41FA5}">
                      <a16:colId xmlns:a16="http://schemas.microsoft.com/office/drawing/2014/main" val="20002"/>
                    </a:ext>
                  </a:extLst>
                </a:gridCol>
                <a:gridCol w="1422525">
                  <a:extLst>
                    <a:ext uri="{9D8B030D-6E8A-4147-A177-3AD203B41FA5}">
                      <a16:colId xmlns:a16="http://schemas.microsoft.com/office/drawing/2014/main" val="20003"/>
                    </a:ext>
                  </a:extLst>
                </a:gridCol>
                <a:gridCol w="1438875">
                  <a:extLst>
                    <a:ext uri="{9D8B030D-6E8A-4147-A177-3AD203B41FA5}">
                      <a16:colId xmlns:a16="http://schemas.microsoft.com/office/drawing/2014/main" val="20004"/>
                    </a:ext>
                  </a:extLst>
                </a:gridCol>
                <a:gridCol w="1258275">
                  <a:extLst>
                    <a:ext uri="{9D8B030D-6E8A-4147-A177-3AD203B41FA5}">
                      <a16:colId xmlns:a16="http://schemas.microsoft.com/office/drawing/2014/main" val="20005"/>
                    </a:ext>
                  </a:extLst>
                </a:gridCol>
                <a:gridCol w="1305125">
                  <a:extLst>
                    <a:ext uri="{9D8B030D-6E8A-4147-A177-3AD203B41FA5}">
                      <a16:colId xmlns:a16="http://schemas.microsoft.com/office/drawing/2014/main" val="20006"/>
                    </a:ext>
                  </a:extLst>
                </a:gridCol>
              </a:tblGrid>
              <a:tr h="333575">
                <a:tc>
                  <a:txBody>
                    <a:bodyPr/>
                    <a:lstStyle/>
                    <a:p>
                      <a:pPr marL="0" lvl="0" indent="0" algn="ctr" rtl="0">
                        <a:lnSpc>
                          <a:spcPct val="115000"/>
                        </a:lnSpc>
                        <a:spcBef>
                          <a:spcPts val="0"/>
                        </a:spcBef>
                        <a:spcAft>
                          <a:spcPts val="0"/>
                        </a:spcAft>
                        <a:buNone/>
                      </a:pPr>
                      <a:r>
                        <a:rPr lang="en" sz="1000" b="1">
                          <a:solidFill>
                            <a:srgbClr val="DD9A81"/>
                          </a:solidFill>
                        </a:rPr>
                        <a:t>Question</a:t>
                      </a:r>
                      <a:endParaRPr sz="1000" b="1">
                        <a:solidFill>
                          <a:srgbClr val="DD9A81"/>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DD9A81"/>
                          </a:solidFill>
                        </a:rPr>
                        <a:t>Monday</a:t>
                      </a:r>
                      <a:endParaRPr sz="1000" b="1">
                        <a:solidFill>
                          <a:srgbClr val="DD9A81"/>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DD9A81"/>
                          </a:solidFill>
                        </a:rPr>
                        <a:t>Tuesday</a:t>
                      </a:r>
                      <a:endParaRPr sz="1000" b="1">
                        <a:solidFill>
                          <a:srgbClr val="DD9A81"/>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DD9A81"/>
                          </a:solidFill>
                        </a:rPr>
                        <a:t>Wednesday</a:t>
                      </a:r>
                      <a:endParaRPr sz="1000" b="1">
                        <a:solidFill>
                          <a:srgbClr val="DD9A81"/>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DD9A81"/>
                          </a:solidFill>
                        </a:rPr>
                        <a:t>Thursday</a:t>
                      </a:r>
                      <a:endParaRPr sz="1000" b="1">
                        <a:solidFill>
                          <a:srgbClr val="DD9A81"/>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DD9A81"/>
                          </a:solidFill>
                        </a:rPr>
                        <a:t>Friday</a:t>
                      </a:r>
                      <a:endParaRPr sz="1000" b="1">
                        <a:solidFill>
                          <a:srgbClr val="DD9A81"/>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DD9A81"/>
                          </a:solidFill>
                        </a:rPr>
                        <a:t>Saturday</a:t>
                      </a:r>
                      <a:endParaRPr sz="1000" b="1">
                        <a:solidFill>
                          <a:srgbClr val="DD9A81"/>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1391625">
                <a:tc>
                  <a:txBody>
                    <a:bodyPr/>
                    <a:lstStyle/>
                    <a:p>
                      <a:pPr marL="0" lvl="0" indent="0" algn="l" rtl="0">
                        <a:lnSpc>
                          <a:spcPct val="115000"/>
                        </a:lnSpc>
                        <a:spcBef>
                          <a:spcPts val="0"/>
                        </a:spcBef>
                        <a:spcAft>
                          <a:spcPts val="0"/>
                        </a:spcAft>
                        <a:buNone/>
                      </a:pPr>
                      <a:r>
                        <a:rPr lang="en" sz="900">
                          <a:solidFill>
                            <a:srgbClr val="4A6D4F"/>
                          </a:solidFill>
                        </a:rPr>
                        <a:t>Progress made on the previous day</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Modified the ROI and ROV more accurately, looked up some tutorials on JIRA</a:t>
                      </a:r>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Clr>
                          <a:schemeClr val="dk1"/>
                        </a:buClr>
                        <a:buSzPts val="1100"/>
                        <a:buFont typeface="Arial"/>
                        <a:buNone/>
                      </a:pPr>
                      <a:r>
                        <a:rPr lang="en" sz="900">
                          <a:solidFill>
                            <a:srgbClr val="4A6D4F"/>
                          </a:solidFill>
                        </a:rPr>
                        <a:t>Work was divided equally among all teammates</a:t>
                      </a: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Finalised on the personas, SDLC models. Key software concepts were introduced</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Understood key software concepts, justified the choice of SDLC model and its implementation. Persona &amp; user story for Business Analyst</a:t>
                      </a:r>
                      <a:endParaRPr sz="900">
                        <a:solidFill>
                          <a:srgbClr val="4A6D4F"/>
                        </a:solidFill>
                      </a:endParaRPr>
                    </a:p>
                    <a:p>
                      <a:pPr marL="0" lvl="0" indent="0" algn="l" rtl="0">
                        <a:lnSpc>
                          <a:spcPct val="115000"/>
                        </a:lnSpc>
                        <a:spcBef>
                          <a:spcPts val="0"/>
                        </a:spcBef>
                        <a:spcAft>
                          <a:spcPts val="0"/>
                        </a:spcAft>
                        <a:buNone/>
                      </a:pPr>
                      <a:r>
                        <a:rPr lang="en" sz="900">
                          <a:solidFill>
                            <a:srgbClr val="4A6D4F"/>
                          </a:solidFill>
                        </a:rPr>
                        <a:t>was written</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We were able to identify more user personas and their corresponding user stories</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Updated the documentation of the draft report</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544075">
                <a:tc>
                  <a:txBody>
                    <a:bodyPr/>
                    <a:lstStyle/>
                    <a:p>
                      <a:pPr marL="0" lvl="0" indent="0" algn="l" rtl="0">
                        <a:lnSpc>
                          <a:spcPct val="115000"/>
                        </a:lnSpc>
                        <a:spcBef>
                          <a:spcPts val="0"/>
                        </a:spcBef>
                        <a:spcAft>
                          <a:spcPts val="0"/>
                        </a:spcAft>
                        <a:buNone/>
                      </a:pPr>
                      <a:r>
                        <a:rPr lang="en" sz="900">
                          <a:solidFill>
                            <a:srgbClr val="4A6D4F"/>
                          </a:solidFill>
                        </a:rPr>
                        <a:t>Goals planned for today</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To get into the details of the draft report and start working on JIRA.</a:t>
                      </a:r>
                      <a:endParaRPr sz="900">
                        <a:solidFill>
                          <a:srgbClr val="4A6D4F"/>
                        </a:solidFill>
                      </a:endParaRPr>
                    </a:p>
                    <a:p>
                      <a:pPr marL="0" lvl="0" indent="0" algn="l" rtl="0">
                        <a:spcBef>
                          <a:spcPts val="0"/>
                        </a:spcBef>
                        <a:spcAft>
                          <a:spcPts val="0"/>
                        </a:spcAft>
                        <a:buNone/>
                      </a:pPr>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Clr>
                          <a:schemeClr val="dk1"/>
                        </a:buClr>
                        <a:buSzPts val="1100"/>
                        <a:buFont typeface="Arial"/>
                        <a:buNone/>
                      </a:pPr>
                      <a:r>
                        <a:rPr lang="en" sz="900" b="1">
                          <a:solidFill>
                            <a:srgbClr val="4A6D4F"/>
                          </a:solidFill>
                        </a:rPr>
                        <a:t>Sandra</a:t>
                      </a:r>
                      <a:r>
                        <a:rPr lang="en" sz="900">
                          <a:solidFill>
                            <a:srgbClr val="4A6D4F"/>
                          </a:solidFill>
                        </a:rPr>
                        <a:t> - User personas, company hypothesis</a:t>
                      </a:r>
                      <a:endParaRPr sz="900">
                        <a:solidFill>
                          <a:srgbClr val="4A6D4F"/>
                        </a:solidFill>
                      </a:endParaRPr>
                    </a:p>
                    <a:p>
                      <a:pPr marL="0" lvl="0" indent="0" algn="l" rtl="0">
                        <a:lnSpc>
                          <a:spcPct val="115000"/>
                        </a:lnSpc>
                        <a:spcBef>
                          <a:spcPts val="0"/>
                        </a:spcBef>
                        <a:spcAft>
                          <a:spcPts val="0"/>
                        </a:spcAft>
                        <a:buClr>
                          <a:schemeClr val="dk1"/>
                        </a:buClr>
                        <a:buSzPts val="1100"/>
                        <a:buFont typeface="Arial"/>
                        <a:buNone/>
                      </a:pPr>
                      <a:r>
                        <a:rPr lang="en" sz="900" b="1">
                          <a:solidFill>
                            <a:srgbClr val="4A6D4F"/>
                          </a:solidFill>
                        </a:rPr>
                        <a:t>Nafen &amp; Nivedita </a:t>
                      </a:r>
                      <a:r>
                        <a:rPr lang="en" sz="900">
                          <a:solidFill>
                            <a:srgbClr val="4A6D4F"/>
                          </a:solidFill>
                        </a:rPr>
                        <a:t>- OSS, software concepts</a:t>
                      </a:r>
                      <a:endParaRPr sz="900">
                        <a:solidFill>
                          <a:srgbClr val="4A6D4F"/>
                        </a:solidFill>
                      </a:endParaRPr>
                    </a:p>
                    <a:p>
                      <a:pPr marL="0" lvl="0" indent="0" algn="l" rtl="0">
                        <a:lnSpc>
                          <a:spcPct val="115000"/>
                        </a:lnSpc>
                        <a:spcBef>
                          <a:spcPts val="0"/>
                        </a:spcBef>
                        <a:spcAft>
                          <a:spcPts val="0"/>
                        </a:spcAft>
                        <a:buNone/>
                      </a:pPr>
                      <a:r>
                        <a:rPr lang="en" sz="900" b="1">
                          <a:solidFill>
                            <a:srgbClr val="4A6D4F"/>
                          </a:solidFill>
                        </a:rPr>
                        <a:t>Tanu &amp; Anthony </a:t>
                      </a:r>
                      <a:r>
                        <a:rPr lang="en" sz="900">
                          <a:solidFill>
                            <a:srgbClr val="4A6D4F"/>
                          </a:solidFill>
                        </a:rPr>
                        <a:t>- ROI, ROV, SW disaster</a:t>
                      </a:r>
                      <a:endParaRPr sz="900">
                        <a:solidFill>
                          <a:srgbClr val="4A6D4F"/>
                        </a:solidFill>
                      </a:endParaRPr>
                    </a:p>
                    <a:p>
                      <a:pPr marL="0" lvl="0" indent="0" algn="l" rtl="0">
                        <a:lnSpc>
                          <a:spcPct val="115000"/>
                        </a:lnSpc>
                        <a:spcBef>
                          <a:spcPts val="0"/>
                        </a:spcBef>
                        <a:spcAft>
                          <a:spcPts val="0"/>
                        </a:spcAft>
                        <a:buClr>
                          <a:schemeClr val="dk1"/>
                        </a:buClr>
                        <a:buSzPts val="1100"/>
                        <a:buFont typeface="Arial"/>
                        <a:buNone/>
                      </a:pPr>
                      <a:r>
                        <a:rPr lang="en" sz="900" b="1">
                          <a:solidFill>
                            <a:srgbClr val="4A6D4F"/>
                          </a:solidFill>
                        </a:rPr>
                        <a:t>Everyone</a:t>
                      </a:r>
                      <a:r>
                        <a:rPr lang="en" sz="900">
                          <a:solidFill>
                            <a:srgbClr val="4A6D4F"/>
                          </a:solidFill>
                        </a:rPr>
                        <a:t> - User stories</a:t>
                      </a:r>
                      <a:endParaRPr sz="900">
                        <a:solidFill>
                          <a:srgbClr val="4A6D4F"/>
                        </a:solidFill>
                      </a:endParaRPr>
                    </a:p>
                    <a:p>
                      <a:pPr marL="0" lvl="0" indent="0" algn="l" rtl="0">
                        <a:lnSpc>
                          <a:spcPct val="115000"/>
                        </a:lnSpc>
                        <a:spcBef>
                          <a:spcPts val="0"/>
                        </a:spcBef>
                        <a:spcAft>
                          <a:spcPts val="0"/>
                        </a:spcAft>
                        <a:buNone/>
                      </a:pPr>
                      <a:r>
                        <a:rPr lang="en" sz="900" b="1">
                          <a:solidFill>
                            <a:srgbClr val="4A6D4F"/>
                          </a:solidFill>
                        </a:rPr>
                        <a:t>Miloni</a:t>
                      </a:r>
                      <a:r>
                        <a:rPr lang="en" sz="900">
                          <a:solidFill>
                            <a:srgbClr val="4A6D4F"/>
                          </a:solidFill>
                        </a:rPr>
                        <a:t> - SDLC, Team velocity &amp; sizing</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Clr>
                          <a:schemeClr val="dk1"/>
                        </a:buClr>
                        <a:buSzPts val="1100"/>
                        <a:buFont typeface="Arial"/>
                        <a:buNone/>
                      </a:pPr>
                      <a:r>
                        <a:rPr lang="en" sz="900">
                          <a:solidFill>
                            <a:srgbClr val="4A6D4F"/>
                          </a:solidFill>
                        </a:rPr>
                        <a:t>To understand key software concepts in details. Justify the chosen SDLC model and incorporate its blending. Sketch a persona for Business Analyst</a:t>
                      </a: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To identify other user personas and related user stories</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To identify risks and mitigation for the project, SDLC pros and cons</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To get feedback on personas and user stories from the lecture and professor</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852175">
                <a:tc>
                  <a:txBody>
                    <a:bodyPr/>
                    <a:lstStyle/>
                    <a:p>
                      <a:pPr marL="0" lvl="0" indent="0" algn="l" rtl="0">
                        <a:lnSpc>
                          <a:spcPct val="115000"/>
                        </a:lnSpc>
                        <a:spcBef>
                          <a:spcPts val="0"/>
                        </a:spcBef>
                        <a:spcAft>
                          <a:spcPts val="0"/>
                        </a:spcAft>
                        <a:buNone/>
                      </a:pPr>
                      <a:r>
                        <a:rPr lang="en" sz="900">
                          <a:solidFill>
                            <a:srgbClr val="4A6D4F"/>
                          </a:solidFill>
                        </a:rPr>
                        <a:t>Obstacles faced</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900">
                          <a:solidFill>
                            <a:srgbClr val="4A6D4F"/>
                          </a:solidFill>
                        </a:rPr>
                        <a:t>Some features of JIRA were difficult to grasp on.</a:t>
                      </a:r>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Type of SDLC to be used and Software concepts</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Clr>
                          <a:schemeClr val="dk1"/>
                        </a:buClr>
                        <a:buSzPts val="1100"/>
                        <a:buFont typeface="Arial"/>
                        <a:buNone/>
                      </a:pPr>
                      <a:r>
                        <a:rPr lang="en" sz="900">
                          <a:solidFill>
                            <a:srgbClr val="4A6D4F"/>
                          </a:solidFill>
                        </a:rPr>
                        <a:t>Difficult to sketch more user stories matching the personas</a:t>
                      </a: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User stories needed to be more specific </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To work more closely keeping the software concepts in mind</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Incorporate the feedback changes</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272" name="Google Shape;1272;p81"/>
          <p:cNvSpPr txBox="1"/>
          <p:nvPr/>
        </p:nvSpPr>
        <p:spPr>
          <a:xfrm>
            <a:off x="89950" y="26475"/>
            <a:ext cx="885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Backup</a:t>
            </a:r>
            <a:endParaRPr sz="1000">
              <a:latin typeface="Oxygen Light"/>
              <a:ea typeface="Oxygen Light"/>
              <a:cs typeface="Oxygen Light"/>
              <a:sym typeface="Oxygen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cxnSp>
        <p:nvCxnSpPr>
          <p:cNvPr id="215" name="Google Shape;215;p27"/>
          <p:cNvCxnSpPr/>
          <p:nvPr/>
        </p:nvCxnSpPr>
        <p:spPr>
          <a:xfrm>
            <a:off x="3482100" y="497225"/>
            <a:ext cx="5713500" cy="8100"/>
          </a:xfrm>
          <a:prstGeom prst="straightConnector1">
            <a:avLst/>
          </a:prstGeom>
          <a:noFill/>
          <a:ln w="76200" cap="flat" cmpd="sng">
            <a:solidFill>
              <a:srgbClr val="A1C448"/>
            </a:solidFill>
            <a:prstDash val="solid"/>
            <a:round/>
            <a:headEnd type="none" w="med" len="med"/>
            <a:tailEnd type="none" w="med" len="med"/>
          </a:ln>
        </p:spPr>
      </p:cxnSp>
      <p:sp>
        <p:nvSpPr>
          <p:cNvPr id="216" name="Google Shape;216;p27"/>
          <p:cNvSpPr txBox="1"/>
          <p:nvPr/>
        </p:nvSpPr>
        <p:spPr>
          <a:xfrm>
            <a:off x="961950" y="1935871"/>
            <a:ext cx="2216700" cy="60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rgbClr val="A1C448"/>
              </a:solidFill>
              <a:latin typeface="Abril Fatface"/>
              <a:ea typeface="Abril Fatface"/>
              <a:cs typeface="Abril Fatface"/>
              <a:sym typeface="Abril Fatface"/>
            </a:endParaRPr>
          </a:p>
        </p:txBody>
      </p:sp>
      <p:sp>
        <p:nvSpPr>
          <p:cNvPr id="217" name="Google Shape;217;p27"/>
          <p:cNvSpPr txBox="1"/>
          <p:nvPr/>
        </p:nvSpPr>
        <p:spPr>
          <a:xfrm>
            <a:off x="550675" y="1954600"/>
            <a:ext cx="3479100" cy="2580600"/>
          </a:xfrm>
          <a:prstGeom prst="rect">
            <a:avLst/>
          </a:prstGeom>
          <a:noFill/>
          <a:ln>
            <a:noFill/>
          </a:ln>
        </p:spPr>
        <p:txBody>
          <a:bodyPr spcFirstLastPara="1" wrap="square" lIns="91425" tIns="91425" rIns="91425" bIns="91425" anchor="t" anchorCtr="0">
            <a:noAutofit/>
          </a:bodyPr>
          <a:lstStyle/>
          <a:p>
            <a:pPr marL="457200" lvl="0" indent="0" algn="ctr" rtl="0">
              <a:lnSpc>
                <a:spcPct val="115000"/>
              </a:lnSpc>
              <a:spcBef>
                <a:spcPts val="0"/>
              </a:spcBef>
              <a:spcAft>
                <a:spcPts val="0"/>
              </a:spcAft>
              <a:buNone/>
            </a:pPr>
            <a:r>
              <a:rPr lang="en" sz="1800">
                <a:solidFill>
                  <a:schemeClr val="accent1"/>
                </a:solidFill>
                <a:latin typeface="Abril Fatface"/>
                <a:ea typeface="Abril Fatface"/>
                <a:cs typeface="Abril Fatface"/>
                <a:sym typeface="Abril Fatface"/>
              </a:rPr>
              <a:t>Key Features</a:t>
            </a:r>
            <a:endParaRPr sz="1800">
              <a:solidFill>
                <a:schemeClr val="accent1"/>
              </a:solidFill>
              <a:latin typeface="Abril Fatface"/>
              <a:ea typeface="Abril Fatface"/>
              <a:cs typeface="Abril Fatface"/>
              <a:sym typeface="Abril Fatface"/>
            </a:endParaRPr>
          </a:p>
          <a:p>
            <a:pPr marL="457200" lvl="0" indent="-317500" algn="l" rtl="0">
              <a:lnSpc>
                <a:spcPct val="115000"/>
              </a:lnSpc>
              <a:spcBef>
                <a:spcPts val="1600"/>
              </a:spcBef>
              <a:spcAft>
                <a:spcPts val="0"/>
              </a:spcAft>
              <a:buClr>
                <a:srgbClr val="000000"/>
              </a:buClr>
              <a:buSzPts val="1400"/>
              <a:buFont typeface="Calibri"/>
              <a:buChar char="●"/>
            </a:pPr>
            <a:r>
              <a:rPr lang="en">
                <a:solidFill>
                  <a:srgbClr val="000000"/>
                </a:solidFill>
                <a:latin typeface="Calibri"/>
                <a:ea typeface="Calibri"/>
                <a:cs typeface="Calibri"/>
                <a:sym typeface="Calibri"/>
              </a:rPr>
              <a:t>Uses tables as key components</a:t>
            </a:r>
            <a:endParaRPr>
              <a:solidFill>
                <a:srgbClr val="000000"/>
              </a:solidFill>
              <a:latin typeface="Calibri"/>
              <a:ea typeface="Calibri"/>
              <a:cs typeface="Calibri"/>
              <a:sym typeface="Calibri"/>
            </a:endParaRPr>
          </a:p>
          <a:p>
            <a:pPr marL="457200" lvl="0" indent="-311150" algn="l" rtl="0">
              <a:lnSpc>
                <a:spcPct val="115000"/>
              </a:lnSpc>
              <a:spcBef>
                <a:spcPts val="0"/>
              </a:spcBef>
              <a:spcAft>
                <a:spcPts val="0"/>
              </a:spcAft>
              <a:buClr>
                <a:srgbClr val="000000"/>
              </a:buClr>
              <a:buSzPts val="1300"/>
              <a:buFont typeface="Calibri"/>
              <a:buChar char="●"/>
            </a:pPr>
            <a:r>
              <a:rPr lang="en">
                <a:solidFill>
                  <a:srgbClr val="080707"/>
                </a:solidFill>
                <a:latin typeface="Calibri"/>
                <a:ea typeface="Calibri"/>
                <a:cs typeface="Calibri"/>
                <a:sym typeface="Calibri"/>
              </a:rPr>
              <a:t>Use of Secure Socket Layer SSL to ensure data integrity </a:t>
            </a:r>
            <a:r>
              <a:rPr lang="en" sz="1300" baseline="30000">
                <a:solidFill>
                  <a:srgbClr val="080707"/>
                </a:solidFill>
                <a:latin typeface="Calibri"/>
                <a:ea typeface="Calibri"/>
                <a:cs typeface="Calibri"/>
                <a:sym typeface="Calibri"/>
              </a:rPr>
              <a:t>[4]</a:t>
            </a:r>
            <a:endParaRPr>
              <a:solidFill>
                <a:srgbClr val="080707"/>
              </a:solidFill>
              <a:latin typeface="Calibri"/>
              <a:ea typeface="Calibri"/>
              <a:cs typeface="Calibri"/>
              <a:sym typeface="Calibri"/>
            </a:endParaRPr>
          </a:p>
          <a:p>
            <a:pPr marL="457200" lvl="0" indent="-317500" algn="l" rtl="0">
              <a:lnSpc>
                <a:spcPct val="115000"/>
              </a:lnSpc>
              <a:spcBef>
                <a:spcPts val="0"/>
              </a:spcBef>
              <a:spcAft>
                <a:spcPts val="0"/>
              </a:spcAft>
              <a:buClr>
                <a:srgbClr val="080707"/>
              </a:buClr>
              <a:buSzPts val="1400"/>
              <a:buFont typeface="Calibri"/>
              <a:buChar char="●"/>
            </a:pPr>
            <a:r>
              <a:rPr lang="en">
                <a:solidFill>
                  <a:srgbClr val="080707"/>
                </a:solidFill>
                <a:latin typeface="Calibri"/>
                <a:ea typeface="Calibri"/>
                <a:cs typeface="Calibri"/>
                <a:sym typeface="Calibri"/>
              </a:rPr>
              <a:t>Low memory leakage problem </a:t>
            </a:r>
            <a:endParaRPr>
              <a:solidFill>
                <a:srgbClr val="080707"/>
              </a:solidFill>
              <a:latin typeface="Calibri"/>
              <a:ea typeface="Calibri"/>
              <a:cs typeface="Calibri"/>
              <a:sym typeface="Calibri"/>
            </a:endParaRPr>
          </a:p>
          <a:p>
            <a:pPr marL="457200" lvl="0" indent="-311150" algn="l" rtl="0">
              <a:lnSpc>
                <a:spcPct val="115000"/>
              </a:lnSpc>
              <a:spcBef>
                <a:spcPts val="0"/>
              </a:spcBef>
              <a:spcAft>
                <a:spcPts val="0"/>
              </a:spcAft>
              <a:buClr>
                <a:srgbClr val="080707"/>
              </a:buClr>
              <a:buSzPts val="1300"/>
              <a:buFont typeface="Calibri"/>
              <a:buChar char="●"/>
            </a:pPr>
            <a:r>
              <a:rPr lang="en">
                <a:solidFill>
                  <a:srgbClr val="080707"/>
                </a:solidFill>
                <a:latin typeface="Calibri"/>
                <a:ea typeface="Calibri"/>
                <a:cs typeface="Calibri"/>
                <a:sym typeface="Calibri"/>
              </a:rPr>
              <a:t>Can run on cloud platforms </a:t>
            </a:r>
            <a:r>
              <a:rPr lang="en" sz="1300" baseline="30000">
                <a:solidFill>
                  <a:srgbClr val="080707"/>
                </a:solidFill>
                <a:latin typeface="Calibri"/>
                <a:ea typeface="Calibri"/>
                <a:cs typeface="Calibri"/>
                <a:sym typeface="Calibri"/>
              </a:rPr>
              <a:t>[5]</a:t>
            </a:r>
            <a:r>
              <a:rPr lang="en" sz="1300">
                <a:solidFill>
                  <a:srgbClr val="080707"/>
                </a:solidFill>
                <a:latin typeface="Calibri"/>
                <a:ea typeface="Calibri"/>
                <a:cs typeface="Calibri"/>
                <a:sym typeface="Calibri"/>
              </a:rPr>
              <a:t> </a:t>
            </a:r>
            <a:endParaRPr>
              <a:solidFill>
                <a:srgbClr val="080707"/>
              </a:solidFill>
              <a:latin typeface="Calibri"/>
              <a:ea typeface="Calibri"/>
              <a:cs typeface="Calibri"/>
              <a:sym typeface="Calibri"/>
            </a:endParaRPr>
          </a:p>
          <a:p>
            <a:pPr marL="457200" lvl="0" indent="-311150" algn="l" rtl="0">
              <a:lnSpc>
                <a:spcPct val="115000"/>
              </a:lnSpc>
              <a:spcBef>
                <a:spcPts val="0"/>
              </a:spcBef>
              <a:spcAft>
                <a:spcPts val="0"/>
              </a:spcAft>
              <a:buClr>
                <a:srgbClr val="080707"/>
              </a:buClr>
              <a:buSzPts val="1300"/>
              <a:buFont typeface="Calibri"/>
              <a:buChar char="●"/>
            </a:pPr>
            <a:r>
              <a:rPr lang="en">
                <a:solidFill>
                  <a:srgbClr val="080707"/>
                </a:solidFill>
                <a:latin typeface="Calibri"/>
                <a:ea typeface="Calibri"/>
                <a:cs typeface="Calibri"/>
                <a:sym typeface="Calibri"/>
              </a:rPr>
              <a:t>Server optimization </a:t>
            </a:r>
            <a:r>
              <a:rPr lang="en" sz="1300" baseline="30000">
                <a:solidFill>
                  <a:srgbClr val="080707"/>
                </a:solidFill>
                <a:latin typeface="Calibri"/>
                <a:ea typeface="Calibri"/>
                <a:cs typeface="Calibri"/>
                <a:sym typeface="Calibri"/>
              </a:rPr>
              <a:t>[5]</a:t>
            </a:r>
            <a:r>
              <a:rPr lang="en" sz="1300">
                <a:solidFill>
                  <a:srgbClr val="080707"/>
                </a:solidFill>
                <a:latin typeface="Calibri"/>
                <a:ea typeface="Calibri"/>
                <a:cs typeface="Calibri"/>
                <a:sym typeface="Calibri"/>
              </a:rPr>
              <a:t> </a:t>
            </a:r>
            <a:endParaRPr>
              <a:solidFill>
                <a:srgbClr val="080707"/>
              </a:solidFill>
              <a:latin typeface="Calibri"/>
              <a:ea typeface="Calibri"/>
              <a:cs typeface="Calibri"/>
              <a:sym typeface="Calibri"/>
            </a:endParaRPr>
          </a:p>
          <a:p>
            <a:pPr marL="457200" lvl="0" indent="-311150" algn="l" rtl="0">
              <a:lnSpc>
                <a:spcPct val="115000"/>
              </a:lnSpc>
              <a:spcBef>
                <a:spcPts val="0"/>
              </a:spcBef>
              <a:spcAft>
                <a:spcPts val="1600"/>
              </a:spcAft>
              <a:buClr>
                <a:srgbClr val="000000"/>
              </a:buClr>
              <a:buSzPts val="1300"/>
              <a:buFont typeface="Calibri"/>
              <a:buChar char="●"/>
            </a:pPr>
            <a:r>
              <a:rPr lang="en">
                <a:solidFill>
                  <a:srgbClr val="000000"/>
                </a:solidFill>
                <a:latin typeface="Calibri"/>
                <a:ea typeface="Calibri"/>
                <a:cs typeface="Calibri"/>
                <a:sym typeface="Calibri"/>
              </a:rPr>
              <a:t>Allows transactions to be rolled back, commit, and crash recovery</a:t>
            </a:r>
            <a:r>
              <a:rPr lang="en">
                <a:latin typeface="Calibri"/>
                <a:ea typeface="Calibri"/>
                <a:cs typeface="Calibri"/>
                <a:sym typeface="Calibri"/>
              </a:rPr>
              <a:t> </a:t>
            </a:r>
            <a:r>
              <a:rPr lang="en" sz="1300" baseline="30000">
                <a:solidFill>
                  <a:srgbClr val="080707"/>
                </a:solidFill>
                <a:latin typeface="Calibri"/>
                <a:ea typeface="Calibri"/>
                <a:cs typeface="Calibri"/>
                <a:sym typeface="Calibri"/>
              </a:rPr>
              <a:t>[4]</a:t>
            </a:r>
            <a:endParaRPr>
              <a:solidFill>
                <a:srgbClr val="080707"/>
              </a:solidFill>
              <a:latin typeface="Calibri"/>
              <a:ea typeface="Calibri"/>
              <a:cs typeface="Calibri"/>
              <a:sym typeface="Calibri"/>
            </a:endParaRPr>
          </a:p>
        </p:txBody>
      </p:sp>
      <p:sp>
        <p:nvSpPr>
          <p:cNvPr id="218" name="Google Shape;218;p27"/>
          <p:cNvSpPr txBox="1"/>
          <p:nvPr/>
        </p:nvSpPr>
        <p:spPr>
          <a:xfrm>
            <a:off x="4928538" y="1954600"/>
            <a:ext cx="3664800" cy="205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accent1"/>
                </a:solidFill>
                <a:latin typeface="Abril Fatface"/>
                <a:ea typeface="Abril Fatface"/>
                <a:cs typeface="Abril Fatface"/>
                <a:sym typeface="Abril Fatface"/>
              </a:rPr>
              <a:t>Support Services</a:t>
            </a:r>
            <a:endParaRPr sz="1800">
              <a:solidFill>
                <a:schemeClr val="accent1"/>
              </a:solidFill>
              <a:latin typeface="Abril Fatface"/>
              <a:ea typeface="Abril Fatface"/>
              <a:cs typeface="Abril Fatface"/>
              <a:sym typeface="Abril Fatface"/>
            </a:endParaRPr>
          </a:p>
          <a:p>
            <a:pPr marL="457200" lvl="0" indent="0" algn="l" rtl="0">
              <a:spcBef>
                <a:spcPts val="0"/>
              </a:spcBef>
              <a:spcAft>
                <a:spcPts val="0"/>
              </a:spcAft>
              <a:buNone/>
            </a:pPr>
            <a:endParaRPr>
              <a:latin typeface="Calibri"/>
              <a:ea typeface="Calibri"/>
              <a:cs typeface="Calibri"/>
              <a:sym typeface="Calibri"/>
            </a:endParaRPr>
          </a:p>
          <a:p>
            <a:pPr marL="457200" lvl="0" indent="-317500" algn="l" rtl="0">
              <a:spcBef>
                <a:spcPts val="0"/>
              </a:spcBef>
              <a:spcAft>
                <a:spcPts val="0"/>
              </a:spcAft>
              <a:buClr>
                <a:srgbClr val="000000"/>
              </a:buClr>
              <a:buSzPts val="1400"/>
              <a:buFont typeface="Calibri"/>
              <a:buChar char="●"/>
            </a:pPr>
            <a:r>
              <a:rPr lang="en">
                <a:solidFill>
                  <a:srgbClr val="000000"/>
                </a:solidFill>
                <a:latin typeface="Calibri"/>
                <a:ea typeface="Calibri"/>
                <a:cs typeface="Calibri"/>
                <a:sym typeface="Calibri"/>
              </a:rPr>
              <a:t>MySQL Training: Provides different training programs for personnel who interact with the Database on the daily</a:t>
            </a:r>
            <a:endParaRPr>
              <a:solidFill>
                <a:srgbClr val="000000"/>
              </a:solidFill>
              <a:latin typeface="Calibri"/>
              <a:ea typeface="Calibri"/>
              <a:cs typeface="Calibri"/>
              <a:sym typeface="Calibri"/>
            </a:endParaRPr>
          </a:p>
          <a:p>
            <a:pPr marL="457200" lvl="0" indent="-317500" algn="l" rtl="0">
              <a:spcBef>
                <a:spcPts val="0"/>
              </a:spcBef>
              <a:spcAft>
                <a:spcPts val="0"/>
              </a:spcAft>
              <a:buClr>
                <a:srgbClr val="000000"/>
              </a:buClr>
              <a:buSzPts val="1400"/>
              <a:buFont typeface="Calibri"/>
              <a:buChar char="●"/>
            </a:pPr>
            <a:r>
              <a:rPr lang="en">
                <a:solidFill>
                  <a:srgbClr val="000000"/>
                </a:solidFill>
                <a:latin typeface="Calibri"/>
                <a:ea typeface="Calibri"/>
                <a:cs typeface="Calibri"/>
                <a:sym typeface="Calibri"/>
              </a:rPr>
              <a:t>MySQL Certification: Provides Developers and DBAs with credentials </a:t>
            </a:r>
            <a:endParaRPr>
              <a:solidFill>
                <a:srgbClr val="000000"/>
              </a:solidFill>
              <a:latin typeface="Calibri"/>
              <a:ea typeface="Calibri"/>
              <a:cs typeface="Calibri"/>
              <a:sym typeface="Calibri"/>
            </a:endParaRPr>
          </a:p>
          <a:p>
            <a:pPr marL="457200" lvl="0" indent="-317500" algn="l" rtl="0">
              <a:spcBef>
                <a:spcPts val="0"/>
              </a:spcBef>
              <a:spcAft>
                <a:spcPts val="0"/>
              </a:spcAft>
              <a:buClr>
                <a:srgbClr val="000000"/>
              </a:buClr>
              <a:buSzPts val="1400"/>
              <a:buFont typeface="Calibri"/>
              <a:buChar char="●"/>
            </a:pPr>
            <a:r>
              <a:rPr lang="en">
                <a:solidFill>
                  <a:srgbClr val="000000"/>
                </a:solidFill>
                <a:latin typeface="Calibri"/>
                <a:ea typeface="Calibri"/>
                <a:cs typeface="Calibri"/>
                <a:sym typeface="Calibri"/>
              </a:rPr>
              <a:t>MySQL Consulting: Oracle offers a full range of consulting services</a:t>
            </a:r>
            <a:endParaRPr>
              <a:solidFill>
                <a:srgbClr val="000000"/>
              </a:solidFill>
              <a:latin typeface="Calibri"/>
              <a:ea typeface="Calibri"/>
              <a:cs typeface="Calibri"/>
              <a:sym typeface="Calibri"/>
            </a:endParaRPr>
          </a:p>
          <a:p>
            <a:pPr marL="457200" lvl="0" indent="-317500" algn="l" rtl="0">
              <a:spcBef>
                <a:spcPts val="0"/>
              </a:spcBef>
              <a:spcAft>
                <a:spcPts val="0"/>
              </a:spcAft>
              <a:buClr>
                <a:srgbClr val="000000"/>
              </a:buClr>
              <a:buSzPts val="1400"/>
              <a:buFont typeface="Calibri"/>
              <a:buChar char="●"/>
            </a:pPr>
            <a:r>
              <a:rPr lang="en">
                <a:solidFill>
                  <a:srgbClr val="000000"/>
                </a:solidFill>
                <a:latin typeface="Calibri"/>
                <a:ea typeface="Calibri"/>
                <a:cs typeface="Calibri"/>
                <a:sym typeface="Calibri"/>
              </a:rPr>
              <a:t>MySQL Support: Oracle offers MySQL Technical Support </a:t>
            </a:r>
            <a:endParaRPr>
              <a:solidFill>
                <a:srgbClr val="000000"/>
              </a:solidFill>
              <a:latin typeface="Calibri"/>
              <a:ea typeface="Calibri"/>
              <a:cs typeface="Calibri"/>
              <a:sym typeface="Calibri"/>
            </a:endParaRPr>
          </a:p>
        </p:txBody>
      </p:sp>
      <p:cxnSp>
        <p:nvCxnSpPr>
          <p:cNvPr id="219" name="Google Shape;219;p27"/>
          <p:cNvCxnSpPr/>
          <p:nvPr/>
        </p:nvCxnSpPr>
        <p:spPr>
          <a:xfrm flipH="1">
            <a:off x="4405538" y="2020175"/>
            <a:ext cx="10800" cy="2544900"/>
          </a:xfrm>
          <a:prstGeom prst="straightConnector1">
            <a:avLst/>
          </a:prstGeom>
          <a:noFill/>
          <a:ln w="19050" cap="flat" cmpd="sng">
            <a:solidFill>
              <a:srgbClr val="A1C448"/>
            </a:solidFill>
            <a:prstDash val="solid"/>
            <a:round/>
            <a:headEnd type="none" w="med" len="med"/>
            <a:tailEnd type="none" w="med" len="med"/>
          </a:ln>
        </p:spPr>
      </p:cxnSp>
      <p:sp>
        <p:nvSpPr>
          <p:cNvPr id="220" name="Google Shape;220;p27"/>
          <p:cNvSpPr txBox="1"/>
          <p:nvPr/>
        </p:nvSpPr>
        <p:spPr>
          <a:xfrm>
            <a:off x="482100" y="650600"/>
            <a:ext cx="8020500" cy="122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rgbClr val="000000"/>
                </a:solidFill>
                <a:latin typeface="Calibri"/>
                <a:ea typeface="Calibri"/>
                <a:cs typeface="Calibri"/>
                <a:sym typeface="Calibri"/>
              </a:rPr>
              <a:t>SQL stands for Structured Query Language and MySQL Server provides a robust Relational Database Management System.  </a:t>
            </a:r>
            <a:r>
              <a:rPr lang="en" sz="1300">
                <a:latin typeface="Calibri"/>
                <a:ea typeface="Calibri"/>
                <a:cs typeface="Calibri"/>
                <a:sym typeface="Calibri"/>
              </a:rPr>
              <a:t>MySQL</a:t>
            </a:r>
            <a:r>
              <a:rPr lang="en" sz="1300">
                <a:solidFill>
                  <a:srgbClr val="000000"/>
                </a:solidFill>
                <a:latin typeface="Calibri"/>
                <a:ea typeface="Calibri"/>
                <a:cs typeface="Calibri"/>
                <a:sym typeface="Calibri"/>
              </a:rPr>
              <a:t> is </a:t>
            </a:r>
            <a:r>
              <a:rPr lang="en" sz="1300">
                <a:latin typeface="Calibri"/>
                <a:ea typeface="Calibri"/>
                <a:cs typeface="Calibri"/>
                <a:sym typeface="Calibri"/>
              </a:rPr>
              <a:t>free and open-source software and also available under a variety of proprietary licenses. It was owned and sponsored by the Swedish company MySQL AB (later was acquired by Oracle Corporation.) </a:t>
            </a:r>
            <a:r>
              <a:rPr lang="en" sz="1300" baseline="30000">
                <a:solidFill>
                  <a:srgbClr val="080707"/>
                </a:solidFill>
                <a:latin typeface="Calibri"/>
                <a:ea typeface="Calibri"/>
                <a:cs typeface="Calibri"/>
                <a:sym typeface="Calibri"/>
              </a:rPr>
              <a:t>[1]</a:t>
            </a:r>
            <a:r>
              <a:rPr lang="en" sz="1300">
                <a:solidFill>
                  <a:srgbClr val="080707"/>
                </a:solidFill>
                <a:latin typeface="Calibri"/>
                <a:ea typeface="Calibri"/>
                <a:cs typeface="Calibri"/>
                <a:sym typeface="Calibri"/>
              </a:rPr>
              <a:t> </a:t>
            </a:r>
            <a:r>
              <a:rPr lang="en" sz="1300">
                <a:latin typeface="Calibri"/>
                <a:ea typeface="Calibri"/>
                <a:cs typeface="Calibri"/>
                <a:sym typeface="Calibri"/>
              </a:rPr>
              <a:t>I</a:t>
            </a:r>
            <a:r>
              <a:rPr lang="en" sz="1300">
                <a:solidFill>
                  <a:srgbClr val="080707"/>
                </a:solidFill>
                <a:latin typeface="Calibri"/>
                <a:ea typeface="Calibri"/>
                <a:cs typeface="Calibri"/>
                <a:sym typeface="Calibri"/>
              </a:rPr>
              <a:t>t focuses on speed and reliability. </a:t>
            </a:r>
            <a:r>
              <a:rPr lang="en" sz="1300" baseline="30000">
                <a:solidFill>
                  <a:srgbClr val="080707"/>
                </a:solidFill>
                <a:latin typeface="Calibri"/>
                <a:ea typeface="Calibri"/>
                <a:cs typeface="Calibri"/>
                <a:sym typeface="Calibri"/>
              </a:rPr>
              <a:t>[2]</a:t>
            </a:r>
            <a:r>
              <a:rPr lang="en" sz="1300">
                <a:solidFill>
                  <a:srgbClr val="080707"/>
                </a:solidFill>
                <a:latin typeface="Calibri"/>
                <a:ea typeface="Calibri"/>
                <a:cs typeface="Calibri"/>
                <a:sym typeface="Calibri"/>
              </a:rPr>
              <a:t> MySQL has been updated frequently for the existing and new features and improvements on security and is supported by a group of community developers when troubleshooting is needed. </a:t>
            </a:r>
            <a:r>
              <a:rPr lang="en" sz="1300" baseline="30000">
                <a:solidFill>
                  <a:srgbClr val="080707"/>
                </a:solidFill>
                <a:latin typeface="Calibri"/>
                <a:ea typeface="Calibri"/>
                <a:cs typeface="Calibri"/>
                <a:sym typeface="Calibri"/>
              </a:rPr>
              <a:t>[3]</a:t>
            </a:r>
            <a:r>
              <a:rPr lang="en" sz="1300">
                <a:solidFill>
                  <a:srgbClr val="080707"/>
                </a:solidFill>
                <a:latin typeface="Calibri"/>
                <a:ea typeface="Calibri"/>
                <a:cs typeface="Calibri"/>
                <a:sym typeface="Calibri"/>
              </a:rPr>
              <a:t> </a:t>
            </a:r>
            <a:endParaRPr sz="1300">
              <a:solidFill>
                <a:srgbClr val="080707"/>
              </a:solidFill>
              <a:latin typeface="Calibri"/>
              <a:ea typeface="Calibri"/>
              <a:cs typeface="Calibri"/>
              <a:sym typeface="Calibri"/>
            </a:endParaRPr>
          </a:p>
        </p:txBody>
      </p:sp>
      <p:sp>
        <p:nvSpPr>
          <p:cNvPr id="221" name="Google Shape;221;p27"/>
          <p:cNvSpPr txBox="1"/>
          <p:nvPr/>
        </p:nvSpPr>
        <p:spPr>
          <a:xfrm>
            <a:off x="0" y="4468300"/>
            <a:ext cx="8502600" cy="100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600">
                <a:solidFill>
                  <a:schemeClr val="dk1"/>
                </a:solidFill>
                <a:latin typeface="Calibri"/>
                <a:ea typeface="Calibri"/>
                <a:cs typeface="Calibri"/>
                <a:sym typeface="Calibri"/>
              </a:rPr>
              <a:t>[1] “MySQL”, Wikipedia (</a:t>
            </a:r>
            <a:r>
              <a:rPr lang="en" sz="600" u="sng">
                <a:solidFill>
                  <a:srgbClr val="1155CC"/>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https://en.wikipedia.org/wiki/MySQL</a:t>
            </a:r>
            <a:r>
              <a:rPr lang="en" sz="600">
                <a:solidFill>
                  <a:schemeClr val="dk1"/>
                </a:solidFill>
                <a:latin typeface="Calibri"/>
                <a:ea typeface="Calibri"/>
                <a:cs typeface="Calibri"/>
                <a:sym typeface="Calibri"/>
              </a:rPr>
              <a:t>)</a:t>
            </a:r>
            <a:endParaRPr sz="6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600">
                <a:solidFill>
                  <a:schemeClr val="dk1"/>
                </a:solidFill>
                <a:latin typeface="Calibri"/>
                <a:ea typeface="Calibri"/>
                <a:cs typeface="Calibri"/>
                <a:sym typeface="Calibri"/>
              </a:rPr>
              <a:t>[2] Wolfe, M. (2021) “MySQL vs PostgreSQL Comparing the Relational Database Management System to the Object-Relational Database Management System” (</a:t>
            </a:r>
            <a:r>
              <a:rPr lang="en" sz="600" u="sng">
                <a:solidFill>
                  <a:srgbClr val="1155CC"/>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https://towardsdatascience.com/mysql-vs-postgresql-3d48891452a</a:t>
            </a:r>
            <a:r>
              <a:rPr lang="en" sz="600">
                <a:solidFill>
                  <a:srgbClr val="080707"/>
                </a:solidFill>
                <a:latin typeface="Calibri"/>
                <a:ea typeface="Calibri"/>
                <a:cs typeface="Calibri"/>
                <a:sym typeface="Calibri"/>
              </a:rPr>
              <a:t>)</a:t>
            </a:r>
            <a:endParaRPr sz="600">
              <a:solidFill>
                <a:srgbClr val="080707"/>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600">
                <a:solidFill>
                  <a:srgbClr val="080707"/>
                </a:solidFill>
                <a:latin typeface="Calibri"/>
                <a:ea typeface="Calibri"/>
                <a:cs typeface="Calibri"/>
                <a:sym typeface="Calibri"/>
              </a:rPr>
              <a:t>[3] </a:t>
            </a:r>
            <a:r>
              <a:rPr lang="en" sz="600">
                <a:solidFill>
                  <a:schemeClr val="dk1"/>
                </a:solidFill>
                <a:uFill>
                  <a:noFill/>
                </a:uFill>
                <a:latin typeface="Calibri"/>
                <a:ea typeface="Calibri"/>
                <a:cs typeface="Calibri"/>
                <a:sym typeface="Calibri"/>
                <a:hlinkClick r:id="rId5">
                  <a:extLst>
                    <a:ext uri="{A12FA001-AC4F-418D-AE19-62706E023703}">
                      <ahyp:hlinkClr xmlns:ahyp="http://schemas.microsoft.com/office/drawing/2018/hyperlinkcolor" val="tx"/>
                    </a:ext>
                  </a:extLst>
                </a:hlinkClick>
              </a:rPr>
              <a:t>Phaujdar</a:t>
            </a:r>
            <a:r>
              <a:rPr lang="en" sz="600">
                <a:solidFill>
                  <a:schemeClr val="dk1"/>
                </a:solidFill>
                <a:latin typeface="Calibri"/>
                <a:ea typeface="Calibri"/>
                <a:cs typeface="Calibri"/>
                <a:sym typeface="Calibri"/>
              </a:rPr>
              <a:t>, A. (2021)“PostgreSQL vs MySQL: 8 Critical Difference”(</a:t>
            </a:r>
            <a:r>
              <a:rPr lang="en" sz="600" u="sng">
                <a:solidFill>
                  <a:srgbClr val="1155CC"/>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https://hevodata.com/learn/postgresql-vs-mysql/</a:t>
            </a:r>
            <a:r>
              <a:rPr lang="en" sz="600">
                <a:solidFill>
                  <a:srgbClr val="080707"/>
                </a:solidFill>
                <a:latin typeface="Calibri"/>
                <a:ea typeface="Calibri"/>
                <a:cs typeface="Calibri"/>
                <a:sym typeface="Calibri"/>
              </a:rPr>
              <a:t>)</a:t>
            </a:r>
            <a:endParaRPr sz="600">
              <a:solidFill>
                <a:srgbClr val="080707"/>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600">
                <a:solidFill>
                  <a:srgbClr val="080707"/>
                </a:solidFill>
                <a:latin typeface="Calibri"/>
                <a:ea typeface="Calibri"/>
                <a:cs typeface="Calibri"/>
                <a:sym typeface="Calibri"/>
              </a:rPr>
              <a:t>[4] “</a:t>
            </a:r>
            <a:r>
              <a:rPr lang="en" sz="600">
                <a:solidFill>
                  <a:schemeClr val="dk1"/>
                </a:solidFill>
                <a:latin typeface="Calibri"/>
                <a:ea typeface="Calibri"/>
                <a:cs typeface="Calibri"/>
                <a:sym typeface="Calibri"/>
              </a:rPr>
              <a:t>Architecture of MySQL” (2021) GeeksforGeeks (</a:t>
            </a:r>
            <a:r>
              <a:rPr lang="en" sz="600" u="sng">
                <a:solidFill>
                  <a:srgbClr val="1155CC"/>
                </a:solidFill>
                <a:latin typeface="Calibri"/>
                <a:ea typeface="Calibri"/>
                <a:cs typeface="Calibri"/>
                <a:sym typeface="Calibri"/>
                <a:hlinkClick r:id="rId7">
                  <a:extLst>
                    <a:ext uri="{A12FA001-AC4F-418D-AE19-62706E023703}">
                      <ahyp:hlinkClr xmlns:ahyp="http://schemas.microsoft.com/office/drawing/2018/hyperlinkcolor" val="tx"/>
                    </a:ext>
                  </a:extLst>
                </a:hlinkClick>
              </a:rPr>
              <a:t>https://www.geeksforgeeks.org/architecture-of-mysql/</a:t>
            </a:r>
            <a:endParaRPr sz="600">
              <a:solidFill>
                <a:srgbClr val="080707"/>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600">
                <a:solidFill>
                  <a:schemeClr val="dk1"/>
                </a:solidFill>
                <a:latin typeface="Calibri"/>
                <a:ea typeface="Calibri"/>
                <a:cs typeface="Calibri"/>
                <a:sym typeface="Calibri"/>
              </a:rPr>
              <a:t>[5] Smallcombe, M. (2020) “PostgreSQL vs MySQL: The Critical Differences” (</a:t>
            </a:r>
            <a:r>
              <a:rPr lang="en" sz="600" u="sng">
                <a:solidFill>
                  <a:srgbClr val="1155CC"/>
                </a:solidFill>
                <a:latin typeface="Calibri"/>
                <a:ea typeface="Calibri"/>
                <a:cs typeface="Calibri"/>
                <a:sym typeface="Calibri"/>
                <a:hlinkClick r:id="rId8">
                  <a:extLst>
                    <a:ext uri="{A12FA001-AC4F-418D-AE19-62706E023703}">
                      <ahyp:hlinkClr xmlns:ahyp="http://schemas.microsoft.com/office/drawing/2018/hyperlinkcolor" val="tx"/>
                    </a:ext>
                  </a:extLst>
                </a:hlinkClick>
              </a:rPr>
              <a:t>https://www.integrate.io/blog/postgresql-vs-mysql-which-one-is-better-for-your-use-case/</a:t>
            </a:r>
            <a:r>
              <a:rPr lang="en" sz="600">
                <a:solidFill>
                  <a:schemeClr val="dk1"/>
                </a:solidFill>
                <a:latin typeface="Calibri"/>
                <a:ea typeface="Calibri"/>
                <a:cs typeface="Calibri"/>
                <a:sym typeface="Calibri"/>
              </a:rPr>
              <a:t>)</a:t>
            </a:r>
            <a:endParaRPr sz="6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6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600">
              <a:solidFill>
                <a:schemeClr val="dk1"/>
              </a:solidFill>
              <a:latin typeface="Calibri"/>
              <a:ea typeface="Calibri"/>
              <a:cs typeface="Calibri"/>
              <a:sym typeface="Calibri"/>
            </a:endParaRPr>
          </a:p>
          <a:p>
            <a:pPr marL="0" lvl="0" indent="0" algn="l" rtl="0">
              <a:spcBef>
                <a:spcPts val="0"/>
              </a:spcBef>
              <a:spcAft>
                <a:spcPts val="0"/>
              </a:spcAft>
              <a:buNone/>
            </a:pPr>
            <a:endParaRPr sz="600">
              <a:latin typeface="Calibri"/>
              <a:ea typeface="Calibri"/>
              <a:cs typeface="Calibri"/>
              <a:sym typeface="Calibri"/>
            </a:endParaRPr>
          </a:p>
        </p:txBody>
      </p:sp>
      <p:sp>
        <p:nvSpPr>
          <p:cNvPr id="222" name="Google Shape;222;p27"/>
          <p:cNvSpPr txBox="1"/>
          <p:nvPr/>
        </p:nvSpPr>
        <p:spPr>
          <a:xfrm>
            <a:off x="0" y="0"/>
            <a:ext cx="885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Simple</a:t>
            </a:r>
            <a:endParaRPr sz="1000">
              <a:latin typeface="Oxygen Light"/>
              <a:ea typeface="Oxygen Light"/>
              <a:cs typeface="Oxygen Light"/>
              <a:sym typeface="Oxygen Light"/>
            </a:endParaRPr>
          </a:p>
        </p:txBody>
      </p:sp>
      <p:sp>
        <p:nvSpPr>
          <p:cNvPr id="223" name="Google Shape;223;p27"/>
          <p:cNvSpPr txBox="1"/>
          <p:nvPr/>
        </p:nvSpPr>
        <p:spPr>
          <a:xfrm>
            <a:off x="482100" y="224225"/>
            <a:ext cx="3000000" cy="554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2400">
                <a:solidFill>
                  <a:srgbClr val="A1C448"/>
                </a:solidFill>
                <a:latin typeface="Abril Fatface"/>
                <a:ea typeface="Abril Fatface"/>
                <a:cs typeface="Abril Fatface"/>
                <a:sym typeface="Abril Fatface"/>
              </a:rPr>
              <a:t>MySQL OVERVIEW</a:t>
            </a:r>
            <a:endParaRPr sz="2400">
              <a:solidFill>
                <a:srgbClr val="A1C448"/>
              </a:solidFill>
              <a:latin typeface="Abril Fatface"/>
              <a:ea typeface="Abril Fatface"/>
              <a:cs typeface="Abril Fatface"/>
              <a:sym typeface="Abril Fatface"/>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sp>
        <p:nvSpPr>
          <p:cNvPr id="1277" name="Google Shape;1277;p82"/>
          <p:cNvSpPr txBox="1">
            <a:spLocks noGrp="1"/>
          </p:cNvSpPr>
          <p:nvPr>
            <p:ph type="ctrTitle"/>
          </p:nvPr>
        </p:nvSpPr>
        <p:spPr>
          <a:xfrm>
            <a:off x="1870200" y="451125"/>
            <a:ext cx="5403600" cy="25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accent2"/>
                </a:solidFill>
                <a:latin typeface="Arial"/>
                <a:ea typeface="Arial"/>
                <a:cs typeface="Arial"/>
                <a:sym typeface="Arial"/>
              </a:rPr>
              <a:t>(April 18th 2022 to April 23rd 2022)</a:t>
            </a:r>
            <a:endParaRPr sz="1100">
              <a:solidFill>
                <a:schemeClr val="accent2"/>
              </a:solidFill>
              <a:latin typeface="Arial"/>
              <a:ea typeface="Arial"/>
              <a:cs typeface="Arial"/>
              <a:sym typeface="Arial"/>
            </a:endParaRPr>
          </a:p>
        </p:txBody>
      </p:sp>
      <p:sp>
        <p:nvSpPr>
          <p:cNvPr id="1278" name="Google Shape;1278;p82"/>
          <p:cNvSpPr txBox="1">
            <a:spLocks noGrp="1"/>
          </p:cNvSpPr>
          <p:nvPr>
            <p:ph type="title" idx="2"/>
          </p:nvPr>
        </p:nvSpPr>
        <p:spPr>
          <a:xfrm>
            <a:off x="130025" y="-10225"/>
            <a:ext cx="88578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Daily Scrum Meeting Notes (Week 3)</a:t>
            </a:r>
            <a:endParaRPr/>
          </a:p>
        </p:txBody>
      </p:sp>
      <p:graphicFrame>
        <p:nvGraphicFramePr>
          <p:cNvPr id="1279" name="Google Shape;1279;p82"/>
          <p:cNvGraphicFramePr/>
          <p:nvPr/>
        </p:nvGraphicFramePr>
        <p:xfrm>
          <a:off x="76200" y="854050"/>
          <a:ext cx="3000000" cy="3000000"/>
        </p:xfrm>
        <a:graphic>
          <a:graphicData uri="http://schemas.openxmlformats.org/drawingml/2006/table">
            <a:tbl>
              <a:tblPr>
                <a:noFill/>
                <a:tableStyleId>{B2AAC9C6-97BE-4E2D-957E-4E0E79B410D2}</a:tableStyleId>
              </a:tblPr>
              <a:tblGrid>
                <a:gridCol w="884325">
                  <a:extLst>
                    <a:ext uri="{9D8B030D-6E8A-4147-A177-3AD203B41FA5}">
                      <a16:colId xmlns:a16="http://schemas.microsoft.com/office/drawing/2014/main" val="20000"/>
                    </a:ext>
                  </a:extLst>
                </a:gridCol>
                <a:gridCol w="1289025">
                  <a:extLst>
                    <a:ext uri="{9D8B030D-6E8A-4147-A177-3AD203B41FA5}">
                      <a16:colId xmlns:a16="http://schemas.microsoft.com/office/drawing/2014/main" val="20001"/>
                    </a:ext>
                  </a:extLst>
                </a:gridCol>
                <a:gridCol w="1297975">
                  <a:extLst>
                    <a:ext uri="{9D8B030D-6E8A-4147-A177-3AD203B41FA5}">
                      <a16:colId xmlns:a16="http://schemas.microsoft.com/office/drawing/2014/main" val="20002"/>
                    </a:ext>
                  </a:extLst>
                </a:gridCol>
                <a:gridCol w="1514225">
                  <a:extLst>
                    <a:ext uri="{9D8B030D-6E8A-4147-A177-3AD203B41FA5}">
                      <a16:colId xmlns:a16="http://schemas.microsoft.com/office/drawing/2014/main" val="20003"/>
                    </a:ext>
                  </a:extLst>
                </a:gridCol>
                <a:gridCol w="1438875">
                  <a:extLst>
                    <a:ext uri="{9D8B030D-6E8A-4147-A177-3AD203B41FA5}">
                      <a16:colId xmlns:a16="http://schemas.microsoft.com/office/drawing/2014/main" val="20004"/>
                    </a:ext>
                  </a:extLst>
                </a:gridCol>
                <a:gridCol w="1258275">
                  <a:extLst>
                    <a:ext uri="{9D8B030D-6E8A-4147-A177-3AD203B41FA5}">
                      <a16:colId xmlns:a16="http://schemas.microsoft.com/office/drawing/2014/main" val="20005"/>
                    </a:ext>
                  </a:extLst>
                </a:gridCol>
                <a:gridCol w="1305125">
                  <a:extLst>
                    <a:ext uri="{9D8B030D-6E8A-4147-A177-3AD203B41FA5}">
                      <a16:colId xmlns:a16="http://schemas.microsoft.com/office/drawing/2014/main" val="20006"/>
                    </a:ext>
                  </a:extLst>
                </a:gridCol>
              </a:tblGrid>
              <a:tr h="333575">
                <a:tc>
                  <a:txBody>
                    <a:bodyPr/>
                    <a:lstStyle/>
                    <a:p>
                      <a:pPr marL="0" lvl="0" indent="0" algn="ctr" rtl="0">
                        <a:lnSpc>
                          <a:spcPct val="115000"/>
                        </a:lnSpc>
                        <a:spcBef>
                          <a:spcPts val="0"/>
                        </a:spcBef>
                        <a:spcAft>
                          <a:spcPts val="0"/>
                        </a:spcAft>
                        <a:buNone/>
                      </a:pPr>
                      <a:r>
                        <a:rPr lang="en" sz="1000" b="1">
                          <a:solidFill>
                            <a:srgbClr val="DD9A81"/>
                          </a:solidFill>
                        </a:rPr>
                        <a:t>Question</a:t>
                      </a:r>
                      <a:endParaRPr sz="1000" b="1">
                        <a:solidFill>
                          <a:srgbClr val="DD9A81"/>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DD9A81"/>
                          </a:solidFill>
                        </a:rPr>
                        <a:t>Monday</a:t>
                      </a:r>
                      <a:endParaRPr sz="1000" b="1">
                        <a:solidFill>
                          <a:srgbClr val="DD9A81"/>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DD9A81"/>
                          </a:solidFill>
                        </a:rPr>
                        <a:t>Tuesday</a:t>
                      </a:r>
                      <a:endParaRPr sz="1000" b="1">
                        <a:solidFill>
                          <a:srgbClr val="DD9A81"/>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DD9A81"/>
                          </a:solidFill>
                        </a:rPr>
                        <a:t>Wednesday</a:t>
                      </a:r>
                      <a:endParaRPr sz="1000" b="1">
                        <a:solidFill>
                          <a:srgbClr val="DD9A81"/>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DD9A81"/>
                          </a:solidFill>
                        </a:rPr>
                        <a:t>Thursday</a:t>
                      </a:r>
                      <a:endParaRPr sz="1000" b="1">
                        <a:solidFill>
                          <a:srgbClr val="DD9A81"/>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DD9A81"/>
                          </a:solidFill>
                        </a:rPr>
                        <a:t>Friday</a:t>
                      </a:r>
                      <a:endParaRPr sz="1000" b="1">
                        <a:solidFill>
                          <a:srgbClr val="DD9A81"/>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DD9A81"/>
                          </a:solidFill>
                        </a:rPr>
                        <a:t>Saturday</a:t>
                      </a:r>
                      <a:endParaRPr sz="1000" b="1">
                        <a:solidFill>
                          <a:srgbClr val="DD9A81"/>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1391625">
                <a:tc>
                  <a:txBody>
                    <a:bodyPr/>
                    <a:lstStyle/>
                    <a:p>
                      <a:pPr marL="0" lvl="0" indent="0" algn="l" rtl="0">
                        <a:lnSpc>
                          <a:spcPct val="115000"/>
                        </a:lnSpc>
                        <a:spcBef>
                          <a:spcPts val="0"/>
                        </a:spcBef>
                        <a:spcAft>
                          <a:spcPts val="0"/>
                        </a:spcAft>
                        <a:buNone/>
                      </a:pPr>
                      <a:r>
                        <a:rPr lang="en" sz="900">
                          <a:solidFill>
                            <a:srgbClr val="4A6D4F"/>
                          </a:solidFill>
                        </a:rPr>
                        <a:t>Progress made on the previous day</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Risks and mitigation for the project. SDLC pros and cons. Work more closely with software concepts.</a:t>
                      </a: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Worked on sprint 1 backlog, JIRA user stories, software concepts. </a:t>
                      </a: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Worked on architecture, burn up and assembled the data together.</a:t>
                      </a: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Understood key software concepts, justified the choice of SDLC model and its implementation. Persona &amp; user story for Business Analyst</a:t>
                      </a:r>
                      <a:endParaRPr sz="900">
                        <a:solidFill>
                          <a:srgbClr val="4A6D4F"/>
                        </a:solidFill>
                      </a:endParaRPr>
                    </a:p>
                    <a:p>
                      <a:pPr marL="0" lvl="0" indent="0" algn="l" rtl="0">
                        <a:lnSpc>
                          <a:spcPct val="115000"/>
                        </a:lnSpc>
                        <a:spcBef>
                          <a:spcPts val="0"/>
                        </a:spcBef>
                        <a:spcAft>
                          <a:spcPts val="0"/>
                        </a:spcAft>
                        <a:buNone/>
                      </a:pPr>
                      <a:r>
                        <a:rPr lang="en" sz="900">
                          <a:solidFill>
                            <a:srgbClr val="4A6D4F"/>
                          </a:solidFill>
                        </a:rPr>
                        <a:t>was written</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Clr>
                          <a:schemeClr val="dk1"/>
                        </a:buClr>
                        <a:buSzPts val="1100"/>
                        <a:buFont typeface="Arial"/>
                        <a:buNone/>
                      </a:pPr>
                      <a:r>
                        <a:rPr lang="en" sz="900">
                          <a:solidFill>
                            <a:srgbClr val="4A6D4F"/>
                          </a:solidFill>
                        </a:rPr>
                        <a:t>Started assembling the slides together for the draft report and finished SDLC touch up </a:t>
                      </a: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Updated the documentation of the draft report</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544075">
                <a:tc>
                  <a:txBody>
                    <a:bodyPr/>
                    <a:lstStyle/>
                    <a:p>
                      <a:pPr marL="0" lvl="0" indent="0" algn="l" rtl="0">
                        <a:lnSpc>
                          <a:spcPct val="115000"/>
                        </a:lnSpc>
                        <a:spcBef>
                          <a:spcPts val="0"/>
                        </a:spcBef>
                        <a:spcAft>
                          <a:spcPts val="0"/>
                        </a:spcAft>
                        <a:buNone/>
                      </a:pPr>
                      <a:r>
                        <a:rPr lang="en" sz="900">
                          <a:solidFill>
                            <a:srgbClr val="4A6D4F"/>
                          </a:solidFill>
                        </a:rPr>
                        <a:t>Goals planned for today</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To work on Sprint 1 backlog, complete JIRA user stories &amp; software concepts. </a:t>
                      </a: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p>
                      <a:pPr marL="0" lvl="0" indent="0" algn="l" rtl="0">
                        <a:spcBef>
                          <a:spcPts val="0"/>
                        </a:spcBef>
                        <a:spcAft>
                          <a:spcPts val="0"/>
                        </a:spcAft>
                        <a:buNone/>
                      </a:pPr>
                      <a:endParaRPr sz="900"/>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To start with the Architecture</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To finalise SDLC model along with it’s blending with SCRUM, and the architecture</a:t>
                      </a: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To identify other user personas and related user stories</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To review each other’s content and give feedback where necessary. </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To get feedback on SDLC and architecture from the lecture and professor</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852175">
                <a:tc>
                  <a:txBody>
                    <a:bodyPr/>
                    <a:lstStyle/>
                    <a:p>
                      <a:pPr marL="0" lvl="0" indent="0" algn="l" rtl="0">
                        <a:lnSpc>
                          <a:spcPct val="115000"/>
                        </a:lnSpc>
                        <a:spcBef>
                          <a:spcPts val="0"/>
                        </a:spcBef>
                        <a:spcAft>
                          <a:spcPts val="0"/>
                        </a:spcAft>
                        <a:buNone/>
                      </a:pPr>
                      <a:r>
                        <a:rPr lang="en" sz="900">
                          <a:solidFill>
                            <a:srgbClr val="4A6D4F"/>
                          </a:solidFill>
                        </a:rPr>
                        <a:t>Obstacles faced</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900">
                          <a:solidFill>
                            <a:srgbClr val="4A6D4F"/>
                          </a:solidFill>
                        </a:rPr>
                        <a:t>Sprint 1 backlog had issues that took time to be resolved </a:t>
                      </a:r>
                      <a:endParaRPr sz="900"/>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Coming up with project architecture was challenging</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Making the detailed changes in the SDLC blending were challenging</a:t>
                      </a: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User stories needed to be more specific </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To understand each other’s POV in remote work setup</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Incorporate the feedback changes</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280" name="Google Shape;1280;p82"/>
          <p:cNvSpPr txBox="1"/>
          <p:nvPr/>
        </p:nvSpPr>
        <p:spPr>
          <a:xfrm>
            <a:off x="89950" y="26475"/>
            <a:ext cx="885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Backup</a:t>
            </a:r>
            <a:endParaRPr sz="1000">
              <a:latin typeface="Oxygen Light"/>
              <a:ea typeface="Oxygen Light"/>
              <a:cs typeface="Oxygen Light"/>
              <a:sym typeface="Oxygen 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284"/>
        <p:cNvGrpSpPr/>
        <p:nvPr/>
      </p:nvGrpSpPr>
      <p:grpSpPr>
        <a:xfrm>
          <a:off x="0" y="0"/>
          <a:ext cx="0" cy="0"/>
          <a:chOff x="0" y="0"/>
          <a:chExt cx="0" cy="0"/>
        </a:xfrm>
      </p:grpSpPr>
      <p:sp>
        <p:nvSpPr>
          <p:cNvPr id="1285" name="Google Shape;1285;p83"/>
          <p:cNvSpPr txBox="1">
            <a:spLocks noGrp="1"/>
          </p:cNvSpPr>
          <p:nvPr>
            <p:ph type="ctrTitle"/>
          </p:nvPr>
        </p:nvSpPr>
        <p:spPr>
          <a:xfrm>
            <a:off x="1870200" y="451125"/>
            <a:ext cx="5403600" cy="25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accent2"/>
                </a:solidFill>
                <a:latin typeface="Arial"/>
                <a:ea typeface="Arial"/>
                <a:cs typeface="Arial"/>
                <a:sym typeface="Arial"/>
              </a:rPr>
              <a:t>(April 25th 2022 to April 30th 2022)</a:t>
            </a:r>
            <a:endParaRPr sz="1100">
              <a:solidFill>
                <a:schemeClr val="accent2"/>
              </a:solidFill>
              <a:latin typeface="Arial"/>
              <a:ea typeface="Arial"/>
              <a:cs typeface="Arial"/>
              <a:sym typeface="Arial"/>
            </a:endParaRPr>
          </a:p>
        </p:txBody>
      </p:sp>
      <p:sp>
        <p:nvSpPr>
          <p:cNvPr id="1286" name="Google Shape;1286;p83"/>
          <p:cNvSpPr txBox="1">
            <a:spLocks noGrp="1"/>
          </p:cNvSpPr>
          <p:nvPr>
            <p:ph type="title" idx="2"/>
          </p:nvPr>
        </p:nvSpPr>
        <p:spPr>
          <a:xfrm>
            <a:off x="130025" y="-10225"/>
            <a:ext cx="88578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Daily Scrum Meeting Notes (Week 4)</a:t>
            </a:r>
            <a:endParaRPr/>
          </a:p>
        </p:txBody>
      </p:sp>
      <p:graphicFrame>
        <p:nvGraphicFramePr>
          <p:cNvPr id="1287" name="Google Shape;1287;p83"/>
          <p:cNvGraphicFramePr/>
          <p:nvPr/>
        </p:nvGraphicFramePr>
        <p:xfrm>
          <a:off x="76200" y="854050"/>
          <a:ext cx="3000000" cy="3000000"/>
        </p:xfrm>
        <a:graphic>
          <a:graphicData uri="http://schemas.openxmlformats.org/drawingml/2006/table">
            <a:tbl>
              <a:tblPr>
                <a:noFill/>
                <a:tableStyleId>{B2AAC9C6-97BE-4E2D-957E-4E0E79B410D2}</a:tableStyleId>
              </a:tblPr>
              <a:tblGrid>
                <a:gridCol w="884325">
                  <a:extLst>
                    <a:ext uri="{9D8B030D-6E8A-4147-A177-3AD203B41FA5}">
                      <a16:colId xmlns:a16="http://schemas.microsoft.com/office/drawing/2014/main" val="20000"/>
                    </a:ext>
                  </a:extLst>
                </a:gridCol>
                <a:gridCol w="1289025">
                  <a:extLst>
                    <a:ext uri="{9D8B030D-6E8A-4147-A177-3AD203B41FA5}">
                      <a16:colId xmlns:a16="http://schemas.microsoft.com/office/drawing/2014/main" val="20001"/>
                    </a:ext>
                  </a:extLst>
                </a:gridCol>
                <a:gridCol w="1297975">
                  <a:extLst>
                    <a:ext uri="{9D8B030D-6E8A-4147-A177-3AD203B41FA5}">
                      <a16:colId xmlns:a16="http://schemas.microsoft.com/office/drawing/2014/main" val="20002"/>
                    </a:ext>
                  </a:extLst>
                </a:gridCol>
                <a:gridCol w="1514225">
                  <a:extLst>
                    <a:ext uri="{9D8B030D-6E8A-4147-A177-3AD203B41FA5}">
                      <a16:colId xmlns:a16="http://schemas.microsoft.com/office/drawing/2014/main" val="20003"/>
                    </a:ext>
                  </a:extLst>
                </a:gridCol>
                <a:gridCol w="1438875">
                  <a:extLst>
                    <a:ext uri="{9D8B030D-6E8A-4147-A177-3AD203B41FA5}">
                      <a16:colId xmlns:a16="http://schemas.microsoft.com/office/drawing/2014/main" val="20004"/>
                    </a:ext>
                  </a:extLst>
                </a:gridCol>
                <a:gridCol w="1258275">
                  <a:extLst>
                    <a:ext uri="{9D8B030D-6E8A-4147-A177-3AD203B41FA5}">
                      <a16:colId xmlns:a16="http://schemas.microsoft.com/office/drawing/2014/main" val="20005"/>
                    </a:ext>
                  </a:extLst>
                </a:gridCol>
                <a:gridCol w="1305125">
                  <a:extLst>
                    <a:ext uri="{9D8B030D-6E8A-4147-A177-3AD203B41FA5}">
                      <a16:colId xmlns:a16="http://schemas.microsoft.com/office/drawing/2014/main" val="20006"/>
                    </a:ext>
                  </a:extLst>
                </a:gridCol>
              </a:tblGrid>
              <a:tr h="333575">
                <a:tc>
                  <a:txBody>
                    <a:bodyPr/>
                    <a:lstStyle/>
                    <a:p>
                      <a:pPr marL="0" lvl="0" indent="0" algn="ctr" rtl="0">
                        <a:lnSpc>
                          <a:spcPct val="115000"/>
                        </a:lnSpc>
                        <a:spcBef>
                          <a:spcPts val="0"/>
                        </a:spcBef>
                        <a:spcAft>
                          <a:spcPts val="0"/>
                        </a:spcAft>
                        <a:buNone/>
                      </a:pPr>
                      <a:r>
                        <a:rPr lang="en" sz="1000" b="1">
                          <a:solidFill>
                            <a:srgbClr val="DD9A81"/>
                          </a:solidFill>
                        </a:rPr>
                        <a:t>Question</a:t>
                      </a:r>
                      <a:endParaRPr sz="1000" b="1">
                        <a:solidFill>
                          <a:srgbClr val="DD9A81"/>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DD9A81"/>
                          </a:solidFill>
                        </a:rPr>
                        <a:t>Monday</a:t>
                      </a:r>
                      <a:endParaRPr sz="1000" b="1">
                        <a:solidFill>
                          <a:srgbClr val="DD9A81"/>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DD9A81"/>
                          </a:solidFill>
                        </a:rPr>
                        <a:t>Tuesday</a:t>
                      </a:r>
                      <a:endParaRPr sz="1000" b="1">
                        <a:solidFill>
                          <a:srgbClr val="DD9A81"/>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DD9A81"/>
                          </a:solidFill>
                        </a:rPr>
                        <a:t>Wednesday</a:t>
                      </a:r>
                      <a:endParaRPr sz="1000" b="1">
                        <a:solidFill>
                          <a:srgbClr val="DD9A81"/>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DD9A81"/>
                          </a:solidFill>
                        </a:rPr>
                        <a:t>Thursday</a:t>
                      </a:r>
                      <a:endParaRPr sz="1000" b="1">
                        <a:solidFill>
                          <a:srgbClr val="DD9A81"/>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DD9A81"/>
                          </a:solidFill>
                        </a:rPr>
                        <a:t>Friday</a:t>
                      </a:r>
                      <a:endParaRPr sz="1000" b="1">
                        <a:solidFill>
                          <a:srgbClr val="DD9A81"/>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DD9A81"/>
                          </a:solidFill>
                        </a:rPr>
                        <a:t>Saturday</a:t>
                      </a:r>
                      <a:endParaRPr sz="1000" b="1">
                        <a:solidFill>
                          <a:srgbClr val="DD9A81"/>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1391625">
                <a:tc>
                  <a:txBody>
                    <a:bodyPr/>
                    <a:lstStyle/>
                    <a:p>
                      <a:pPr marL="0" lvl="0" indent="0" algn="l" rtl="0">
                        <a:lnSpc>
                          <a:spcPct val="115000"/>
                        </a:lnSpc>
                        <a:spcBef>
                          <a:spcPts val="0"/>
                        </a:spcBef>
                        <a:spcAft>
                          <a:spcPts val="0"/>
                        </a:spcAft>
                        <a:buNone/>
                      </a:pPr>
                      <a:r>
                        <a:rPr lang="en" sz="900">
                          <a:solidFill>
                            <a:srgbClr val="4A6D4F"/>
                          </a:solidFill>
                        </a:rPr>
                        <a:t>Progress made on the previous day</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Ensured that the feedback from teammates was incorporated</a:t>
                      </a:r>
                      <a:endParaRPr sz="900">
                        <a:solidFill>
                          <a:srgbClr val="4A6D4F"/>
                        </a:solidFill>
                      </a:endParaRPr>
                    </a:p>
                    <a:p>
                      <a:pPr marL="0" lvl="0" indent="0" algn="l" rtl="0">
                        <a:lnSpc>
                          <a:spcPct val="115000"/>
                        </a:lnSpc>
                        <a:spcBef>
                          <a:spcPts val="0"/>
                        </a:spcBef>
                        <a:spcAft>
                          <a:spcPts val="0"/>
                        </a:spcAft>
                        <a:buNone/>
                      </a:pPr>
                      <a:r>
                        <a:rPr lang="en" sz="900">
                          <a:solidFill>
                            <a:srgbClr val="4A6D4F"/>
                          </a:solidFill>
                        </a:rPr>
                        <a:t>.</a:t>
                      </a: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 Added references, more content for software concepts, SDLC and role details</a:t>
                      </a: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Identified advantages of MySQL over Excel, start worked on the roadmap</a:t>
                      </a: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Worked on the burn-up chart, modified the problem statement to encompass the changes</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Made modifications as per professor’s  comments and made a note of reading time </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Updated the documentation of the draft report and presentation</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544075">
                <a:tc>
                  <a:txBody>
                    <a:bodyPr/>
                    <a:lstStyle/>
                    <a:p>
                      <a:pPr marL="0" lvl="0" indent="0" algn="l" rtl="0">
                        <a:lnSpc>
                          <a:spcPct val="115000"/>
                        </a:lnSpc>
                        <a:spcBef>
                          <a:spcPts val="0"/>
                        </a:spcBef>
                        <a:spcAft>
                          <a:spcPts val="0"/>
                        </a:spcAft>
                        <a:buNone/>
                      </a:pPr>
                      <a:r>
                        <a:rPr lang="en" sz="900">
                          <a:solidFill>
                            <a:srgbClr val="4A6D4F"/>
                          </a:solidFill>
                        </a:rPr>
                        <a:t>Goals planned for today</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To add references, more content for software concepts, SDLC and role details</a:t>
                      </a: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p>
                      <a:pPr marL="0" lvl="0" indent="0" algn="l" rtl="0">
                        <a:spcBef>
                          <a:spcPts val="0"/>
                        </a:spcBef>
                        <a:spcAft>
                          <a:spcPts val="0"/>
                        </a:spcAft>
                        <a:buNone/>
                      </a:pPr>
                      <a:endParaRPr sz="900"/>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To identify advantages of MySQL over Excel, start working on the roadmap</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To work on the burn-up chart, modify the problem statement to encompass the changes</a:t>
                      </a: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To make modifications as per professor’s  comments and make a note of reading time </a:t>
                      </a: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To prepare for sprint review presentation, Q&amp;A session</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To get feedback on the draft report from the classmates and professor</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852175">
                <a:tc>
                  <a:txBody>
                    <a:bodyPr/>
                    <a:lstStyle/>
                    <a:p>
                      <a:pPr marL="0" lvl="0" indent="0" algn="l" rtl="0">
                        <a:lnSpc>
                          <a:spcPct val="115000"/>
                        </a:lnSpc>
                        <a:spcBef>
                          <a:spcPts val="0"/>
                        </a:spcBef>
                        <a:spcAft>
                          <a:spcPts val="0"/>
                        </a:spcAft>
                        <a:buNone/>
                      </a:pPr>
                      <a:r>
                        <a:rPr lang="en" sz="900">
                          <a:solidFill>
                            <a:srgbClr val="4A6D4F"/>
                          </a:solidFill>
                        </a:rPr>
                        <a:t>Obstacles faced</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900">
                          <a:solidFill>
                            <a:srgbClr val="4A6D4F"/>
                          </a:solidFill>
                        </a:rPr>
                        <a:t>Sprint 1 backlog had issues that took time to be resolved </a:t>
                      </a:r>
                      <a:endParaRPr sz="900"/>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Adjusting roadmap according to the sprint.</a:t>
                      </a: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Representing the burn-up chart WRT the sprint</a:t>
                      </a: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Make a fair judgement of the reading time since it’s relative</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Timing ourselves and not go off-topic while presenting</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Incorporate the feedback changes</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288" name="Google Shape;1288;p83"/>
          <p:cNvSpPr txBox="1"/>
          <p:nvPr/>
        </p:nvSpPr>
        <p:spPr>
          <a:xfrm>
            <a:off x="89950" y="26475"/>
            <a:ext cx="885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Backup</a:t>
            </a:r>
            <a:endParaRPr sz="1000">
              <a:latin typeface="Oxygen Light"/>
              <a:ea typeface="Oxygen Light"/>
              <a:cs typeface="Oxygen Light"/>
              <a:sym typeface="Oxygen Light"/>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84"/>
          <p:cNvSpPr txBox="1">
            <a:spLocks noGrp="1"/>
          </p:cNvSpPr>
          <p:nvPr>
            <p:ph type="ctrTitle"/>
          </p:nvPr>
        </p:nvSpPr>
        <p:spPr>
          <a:xfrm>
            <a:off x="1870200" y="451125"/>
            <a:ext cx="5403600" cy="25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accent2"/>
                </a:solidFill>
                <a:latin typeface="Arial"/>
                <a:ea typeface="Arial"/>
                <a:cs typeface="Arial"/>
                <a:sym typeface="Arial"/>
              </a:rPr>
              <a:t>(May 2nd 2022 to May 7th 2022)</a:t>
            </a:r>
            <a:endParaRPr sz="1100">
              <a:solidFill>
                <a:schemeClr val="accent2"/>
              </a:solidFill>
              <a:latin typeface="Arial"/>
              <a:ea typeface="Arial"/>
              <a:cs typeface="Arial"/>
              <a:sym typeface="Arial"/>
            </a:endParaRPr>
          </a:p>
        </p:txBody>
      </p:sp>
      <p:sp>
        <p:nvSpPr>
          <p:cNvPr id="1294" name="Google Shape;1294;p84"/>
          <p:cNvSpPr txBox="1">
            <a:spLocks noGrp="1"/>
          </p:cNvSpPr>
          <p:nvPr>
            <p:ph type="title" idx="2"/>
          </p:nvPr>
        </p:nvSpPr>
        <p:spPr>
          <a:xfrm>
            <a:off x="130025" y="-10225"/>
            <a:ext cx="88578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Daily Scrum Meeting Notes (Week 5)</a:t>
            </a:r>
            <a:endParaRPr/>
          </a:p>
        </p:txBody>
      </p:sp>
      <p:graphicFrame>
        <p:nvGraphicFramePr>
          <p:cNvPr id="1295" name="Google Shape;1295;p84"/>
          <p:cNvGraphicFramePr/>
          <p:nvPr/>
        </p:nvGraphicFramePr>
        <p:xfrm>
          <a:off x="76200" y="854050"/>
          <a:ext cx="3000000" cy="3000000"/>
        </p:xfrm>
        <a:graphic>
          <a:graphicData uri="http://schemas.openxmlformats.org/drawingml/2006/table">
            <a:tbl>
              <a:tblPr>
                <a:noFill/>
                <a:tableStyleId>{B2AAC9C6-97BE-4E2D-957E-4E0E79B410D2}</a:tableStyleId>
              </a:tblPr>
              <a:tblGrid>
                <a:gridCol w="884325">
                  <a:extLst>
                    <a:ext uri="{9D8B030D-6E8A-4147-A177-3AD203B41FA5}">
                      <a16:colId xmlns:a16="http://schemas.microsoft.com/office/drawing/2014/main" val="20000"/>
                    </a:ext>
                  </a:extLst>
                </a:gridCol>
                <a:gridCol w="1289025">
                  <a:extLst>
                    <a:ext uri="{9D8B030D-6E8A-4147-A177-3AD203B41FA5}">
                      <a16:colId xmlns:a16="http://schemas.microsoft.com/office/drawing/2014/main" val="20001"/>
                    </a:ext>
                  </a:extLst>
                </a:gridCol>
                <a:gridCol w="1297975">
                  <a:extLst>
                    <a:ext uri="{9D8B030D-6E8A-4147-A177-3AD203B41FA5}">
                      <a16:colId xmlns:a16="http://schemas.microsoft.com/office/drawing/2014/main" val="20002"/>
                    </a:ext>
                  </a:extLst>
                </a:gridCol>
                <a:gridCol w="1514225">
                  <a:extLst>
                    <a:ext uri="{9D8B030D-6E8A-4147-A177-3AD203B41FA5}">
                      <a16:colId xmlns:a16="http://schemas.microsoft.com/office/drawing/2014/main" val="20003"/>
                    </a:ext>
                  </a:extLst>
                </a:gridCol>
                <a:gridCol w="1438875">
                  <a:extLst>
                    <a:ext uri="{9D8B030D-6E8A-4147-A177-3AD203B41FA5}">
                      <a16:colId xmlns:a16="http://schemas.microsoft.com/office/drawing/2014/main" val="20004"/>
                    </a:ext>
                  </a:extLst>
                </a:gridCol>
                <a:gridCol w="1258275">
                  <a:extLst>
                    <a:ext uri="{9D8B030D-6E8A-4147-A177-3AD203B41FA5}">
                      <a16:colId xmlns:a16="http://schemas.microsoft.com/office/drawing/2014/main" val="20005"/>
                    </a:ext>
                  </a:extLst>
                </a:gridCol>
                <a:gridCol w="1305125">
                  <a:extLst>
                    <a:ext uri="{9D8B030D-6E8A-4147-A177-3AD203B41FA5}">
                      <a16:colId xmlns:a16="http://schemas.microsoft.com/office/drawing/2014/main" val="20006"/>
                    </a:ext>
                  </a:extLst>
                </a:gridCol>
              </a:tblGrid>
              <a:tr h="344825">
                <a:tc>
                  <a:txBody>
                    <a:bodyPr/>
                    <a:lstStyle/>
                    <a:p>
                      <a:pPr marL="0" lvl="0" indent="0" algn="ctr" rtl="0">
                        <a:lnSpc>
                          <a:spcPct val="115000"/>
                        </a:lnSpc>
                        <a:spcBef>
                          <a:spcPts val="0"/>
                        </a:spcBef>
                        <a:spcAft>
                          <a:spcPts val="0"/>
                        </a:spcAft>
                        <a:buNone/>
                      </a:pPr>
                      <a:r>
                        <a:rPr lang="en" sz="1000" b="1">
                          <a:solidFill>
                            <a:srgbClr val="DD9A81"/>
                          </a:solidFill>
                        </a:rPr>
                        <a:t>Question</a:t>
                      </a:r>
                      <a:endParaRPr sz="1000" b="1">
                        <a:solidFill>
                          <a:srgbClr val="DD9A81"/>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DD9A81"/>
                          </a:solidFill>
                        </a:rPr>
                        <a:t>Monday</a:t>
                      </a:r>
                      <a:endParaRPr sz="1000" b="1">
                        <a:solidFill>
                          <a:srgbClr val="DD9A81"/>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DD9A81"/>
                          </a:solidFill>
                        </a:rPr>
                        <a:t>Tuesday</a:t>
                      </a:r>
                      <a:endParaRPr sz="1000" b="1">
                        <a:solidFill>
                          <a:srgbClr val="DD9A81"/>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DD9A81"/>
                          </a:solidFill>
                        </a:rPr>
                        <a:t>Wednesday</a:t>
                      </a:r>
                      <a:endParaRPr sz="1000" b="1">
                        <a:solidFill>
                          <a:srgbClr val="DD9A81"/>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DD9A81"/>
                          </a:solidFill>
                        </a:rPr>
                        <a:t>Thursday</a:t>
                      </a:r>
                      <a:endParaRPr sz="1000" b="1">
                        <a:solidFill>
                          <a:srgbClr val="DD9A81"/>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DD9A81"/>
                          </a:solidFill>
                        </a:rPr>
                        <a:t>Friday</a:t>
                      </a:r>
                      <a:endParaRPr sz="1000" b="1">
                        <a:solidFill>
                          <a:srgbClr val="DD9A81"/>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DD9A81"/>
                          </a:solidFill>
                        </a:rPr>
                        <a:t>Saturday</a:t>
                      </a:r>
                      <a:endParaRPr sz="1000" b="1">
                        <a:solidFill>
                          <a:srgbClr val="DD9A81"/>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959350">
                <a:tc>
                  <a:txBody>
                    <a:bodyPr/>
                    <a:lstStyle/>
                    <a:p>
                      <a:pPr marL="0" lvl="0" indent="0" algn="l" rtl="0">
                        <a:lnSpc>
                          <a:spcPct val="115000"/>
                        </a:lnSpc>
                        <a:spcBef>
                          <a:spcPts val="0"/>
                        </a:spcBef>
                        <a:spcAft>
                          <a:spcPts val="0"/>
                        </a:spcAft>
                        <a:buNone/>
                      </a:pPr>
                      <a:r>
                        <a:rPr lang="en" sz="900">
                          <a:solidFill>
                            <a:srgbClr val="4A6D4F"/>
                          </a:solidFill>
                        </a:rPr>
                        <a:t>Progress made on the previous day</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Prepared for and presented the project to the class</a:t>
                      </a:r>
                      <a:endParaRPr sz="900">
                        <a:solidFill>
                          <a:srgbClr val="4A6D4F"/>
                        </a:solidFill>
                      </a:endParaRPr>
                    </a:p>
                    <a:p>
                      <a:pPr marL="0" lvl="0" indent="0" algn="l" rtl="0">
                        <a:lnSpc>
                          <a:spcPct val="115000"/>
                        </a:lnSpc>
                        <a:spcBef>
                          <a:spcPts val="0"/>
                        </a:spcBef>
                        <a:spcAft>
                          <a:spcPts val="0"/>
                        </a:spcAft>
                        <a:buNone/>
                      </a:pPr>
                      <a:r>
                        <a:rPr lang="en" sz="900">
                          <a:solidFill>
                            <a:srgbClr val="4A6D4F"/>
                          </a:solidFill>
                        </a:rPr>
                        <a:t>.</a:t>
                      </a: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 Redesigned ROI, SDLC and some other aspects of the project</a:t>
                      </a: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Modified the product road map and came up with some ROV algorithms</a:t>
                      </a: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Modified the burn-up chart based on changes in the story points and sprints </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Reviewed the changes made and their relationship with different aspects of the project</a:t>
                      </a: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Updated the documentation of the final report </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287675">
                <a:tc>
                  <a:txBody>
                    <a:bodyPr/>
                    <a:lstStyle/>
                    <a:p>
                      <a:pPr marL="0" lvl="0" indent="0" algn="l" rtl="0">
                        <a:lnSpc>
                          <a:spcPct val="115000"/>
                        </a:lnSpc>
                        <a:spcBef>
                          <a:spcPts val="0"/>
                        </a:spcBef>
                        <a:spcAft>
                          <a:spcPts val="0"/>
                        </a:spcAft>
                        <a:buNone/>
                      </a:pPr>
                      <a:r>
                        <a:rPr lang="en" sz="900">
                          <a:solidFill>
                            <a:srgbClr val="4A6D4F"/>
                          </a:solidFill>
                        </a:rPr>
                        <a:t>Goals planned for today</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To redesign ROI, SDLC and some other aspects as per the feedback from professor</a:t>
                      </a: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p>
                      <a:pPr marL="0" lvl="0" indent="0" algn="l" rtl="0">
                        <a:spcBef>
                          <a:spcPts val="0"/>
                        </a:spcBef>
                        <a:spcAft>
                          <a:spcPts val="0"/>
                        </a:spcAft>
                        <a:buNone/>
                      </a:pPr>
                      <a:endParaRPr sz="900"/>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To modify the product road map and come up with ROV algorithms</a:t>
                      </a: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To modify the burn-up chart based on changes in the story points and sprints </a:t>
                      </a: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To review the changes made and their relationship with different aspects of the project</a:t>
                      </a: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To rectify the gaps created due to the changes made</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To get feedback on the draft report from the lecture notes and professor</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741275">
                <a:tc>
                  <a:txBody>
                    <a:bodyPr/>
                    <a:lstStyle/>
                    <a:p>
                      <a:pPr marL="0" lvl="0" indent="0" algn="l" rtl="0">
                        <a:lnSpc>
                          <a:spcPct val="115000"/>
                        </a:lnSpc>
                        <a:spcBef>
                          <a:spcPts val="0"/>
                        </a:spcBef>
                        <a:spcAft>
                          <a:spcPts val="0"/>
                        </a:spcAft>
                        <a:buNone/>
                      </a:pPr>
                      <a:r>
                        <a:rPr lang="en" sz="900">
                          <a:solidFill>
                            <a:srgbClr val="4A6D4F"/>
                          </a:solidFill>
                        </a:rPr>
                        <a:t>Obstacles faced</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900">
                          <a:solidFill>
                            <a:srgbClr val="4A6D4F"/>
                          </a:solidFill>
                        </a:rPr>
                        <a:t>Difficulty with the budget allocation</a:t>
                      </a:r>
                      <a:endParaRPr sz="900"/>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Deriving algorithms for ROV based on the research</a:t>
                      </a: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Matching the burn-up chart WRT the sprint changes</a:t>
                      </a: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There were some gaps created due to the changes that were difficult to fix</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Multiple reviews to ensure there were no further gaps</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Incorporate the feedback changes</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296" name="Google Shape;1296;p84"/>
          <p:cNvSpPr txBox="1"/>
          <p:nvPr/>
        </p:nvSpPr>
        <p:spPr>
          <a:xfrm>
            <a:off x="89950" y="26475"/>
            <a:ext cx="885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Backup</a:t>
            </a:r>
            <a:endParaRPr sz="1000">
              <a:latin typeface="Oxygen Light"/>
              <a:ea typeface="Oxygen Light"/>
              <a:cs typeface="Oxygen Light"/>
              <a:sym typeface="Oxygen Light"/>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sp>
        <p:nvSpPr>
          <p:cNvPr id="1301" name="Google Shape;1301;p85"/>
          <p:cNvSpPr txBox="1">
            <a:spLocks noGrp="1"/>
          </p:cNvSpPr>
          <p:nvPr>
            <p:ph type="ctrTitle"/>
          </p:nvPr>
        </p:nvSpPr>
        <p:spPr>
          <a:xfrm>
            <a:off x="1870200" y="451125"/>
            <a:ext cx="5403600" cy="25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accent2"/>
                </a:solidFill>
                <a:latin typeface="Arial"/>
                <a:ea typeface="Arial"/>
                <a:cs typeface="Arial"/>
                <a:sym typeface="Arial"/>
              </a:rPr>
              <a:t>(May 9th 2022 to May 14th 2022)</a:t>
            </a:r>
            <a:endParaRPr sz="1100">
              <a:solidFill>
                <a:schemeClr val="accent2"/>
              </a:solidFill>
              <a:latin typeface="Arial"/>
              <a:ea typeface="Arial"/>
              <a:cs typeface="Arial"/>
              <a:sym typeface="Arial"/>
            </a:endParaRPr>
          </a:p>
        </p:txBody>
      </p:sp>
      <p:sp>
        <p:nvSpPr>
          <p:cNvPr id="1302" name="Google Shape;1302;p85"/>
          <p:cNvSpPr txBox="1">
            <a:spLocks noGrp="1"/>
          </p:cNvSpPr>
          <p:nvPr>
            <p:ph type="title" idx="2"/>
          </p:nvPr>
        </p:nvSpPr>
        <p:spPr>
          <a:xfrm>
            <a:off x="130025" y="-10225"/>
            <a:ext cx="88578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Daily Scrum Meeting Notes (Week 6)</a:t>
            </a:r>
            <a:endParaRPr/>
          </a:p>
        </p:txBody>
      </p:sp>
      <p:graphicFrame>
        <p:nvGraphicFramePr>
          <p:cNvPr id="1303" name="Google Shape;1303;p85"/>
          <p:cNvGraphicFramePr/>
          <p:nvPr/>
        </p:nvGraphicFramePr>
        <p:xfrm>
          <a:off x="76200" y="930250"/>
          <a:ext cx="3000000" cy="3000000"/>
        </p:xfrm>
        <a:graphic>
          <a:graphicData uri="http://schemas.openxmlformats.org/drawingml/2006/table">
            <a:tbl>
              <a:tblPr>
                <a:noFill/>
                <a:tableStyleId>{B2AAC9C6-97BE-4E2D-957E-4E0E79B410D2}</a:tableStyleId>
              </a:tblPr>
              <a:tblGrid>
                <a:gridCol w="884325">
                  <a:extLst>
                    <a:ext uri="{9D8B030D-6E8A-4147-A177-3AD203B41FA5}">
                      <a16:colId xmlns:a16="http://schemas.microsoft.com/office/drawing/2014/main" val="20000"/>
                    </a:ext>
                  </a:extLst>
                </a:gridCol>
                <a:gridCol w="1289025">
                  <a:extLst>
                    <a:ext uri="{9D8B030D-6E8A-4147-A177-3AD203B41FA5}">
                      <a16:colId xmlns:a16="http://schemas.microsoft.com/office/drawing/2014/main" val="20001"/>
                    </a:ext>
                  </a:extLst>
                </a:gridCol>
                <a:gridCol w="1297975">
                  <a:extLst>
                    <a:ext uri="{9D8B030D-6E8A-4147-A177-3AD203B41FA5}">
                      <a16:colId xmlns:a16="http://schemas.microsoft.com/office/drawing/2014/main" val="20002"/>
                    </a:ext>
                  </a:extLst>
                </a:gridCol>
                <a:gridCol w="1514225">
                  <a:extLst>
                    <a:ext uri="{9D8B030D-6E8A-4147-A177-3AD203B41FA5}">
                      <a16:colId xmlns:a16="http://schemas.microsoft.com/office/drawing/2014/main" val="20003"/>
                    </a:ext>
                  </a:extLst>
                </a:gridCol>
                <a:gridCol w="1438875">
                  <a:extLst>
                    <a:ext uri="{9D8B030D-6E8A-4147-A177-3AD203B41FA5}">
                      <a16:colId xmlns:a16="http://schemas.microsoft.com/office/drawing/2014/main" val="20004"/>
                    </a:ext>
                  </a:extLst>
                </a:gridCol>
                <a:gridCol w="1258275">
                  <a:extLst>
                    <a:ext uri="{9D8B030D-6E8A-4147-A177-3AD203B41FA5}">
                      <a16:colId xmlns:a16="http://schemas.microsoft.com/office/drawing/2014/main" val="20005"/>
                    </a:ext>
                  </a:extLst>
                </a:gridCol>
                <a:gridCol w="1305125">
                  <a:extLst>
                    <a:ext uri="{9D8B030D-6E8A-4147-A177-3AD203B41FA5}">
                      <a16:colId xmlns:a16="http://schemas.microsoft.com/office/drawing/2014/main" val="20006"/>
                    </a:ext>
                  </a:extLst>
                </a:gridCol>
              </a:tblGrid>
              <a:tr h="334250">
                <a:tc>
                  <a:txBody>
                    <a:bodyPr/>
                    <a:lstStyle/>
                    <a:p>
                      <a:pPr marL="0" lvl="0" indent="0" algn="ctr" rtl="0">
                        <a:lnSpc>
                          <a:spcPct val="115000"/>
                        </a:lnSpc>
                        <a:spcBef>
                          <a:spcPts val="0"/>
                        </a:spcBef>
                        <a:spcAft>
                          <a:spcPts val="0"/>
                        </a:spcAft>
                        <a:buNone/>
                      </a:pPr>
                      <a:r>
                        <a:rPr lang="en" sz="1000" b="1">
                          <a:solidFill>
                            <a:srgbClr val="DD9A81"/>
                          </a:solidFill>
                        </a:rPr>
                        <a:t>Question</a:t>
                      </a:r>
                      <a:endParaRPr sz="1000" b="1">
                        <a:solidFill>
                          <a:srgbClr val="DD9A81"/>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DD9A81"/>
                          </a:solidFill>
                        </a:rPr>
                        <a:t>Monday</a:t>
                      </a:r>
                      <a:endParaRPr sz="1000" b="1">
                        <a:solidFill>
                          <a:srgbClr val="DD9A81"/>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DD9A81"/>
                          </a:solidFill>
                        </a:rPr>
                        <a:t>Tuesday</a:t>
                      </a:r>
                      <a:endParaRPr sz="1000" b="1">
                        <a:solidFill>
                          <a:srgbClr val="DD9A81"/>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DD9A81"/>
                          </a:solidFill>
                        </a:rPr>
                        <a:t>Wednesday</a:t>
                      </a:r>
                      <a:endParaRPr sz="1000" b="1">
                        <a:solidFill>
                          <a:srgbClr val="DD9A81"/>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DD9A81"/>
                          </a:solidFill>
                        </a:rPr>
                        <a:t>Thursday</a:t>
                      </a:r>
                      <a:endParaRPr sz="1000" b="1">
                        <a:solidFill>
                          <a:srgbClr val="DD9A81"/>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DD9A81"/>
                          </a:solidFill>
                        </a:rPr>
                        <a:t>Friday</a:t>
                      </a:r>
                      <a:endParaRPr sz="1000" b="1">
                        <a:solidFill>
                          <a:srgbClr val="DD9A81"/>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DD9A81"/>
                          </a:solidFill>
                        </a:rPr>
                        <a:t>Saturday</a:t>
                      </a:r>
                      <a:endParaRPr sz="1000" b="1">
                        <a:solidFill>
                          <a:srgbClr val="DD9A81"/>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1394425">
                <a:tc>
                  <a:txBody>
                    <a:bodyPr/>
                    <a:lstStyle/>
                    <a:p>
                      <a:pPr marL="0" lvl="0" indent="0" algn="l" rtl="0">
                        <a:lnSpc>
                          <a:spcPct val="115000"/>
                        </a:lnSpc>
                        <a:spcBef>
                          <a:spcPts val="0"/>
                        </a:spcBef>
                        <a:spcAft>
                          <a:spcPts val="0"/>
                        </a:spcAft>
                        <a:buNone/>
                      </a:pPr>
                      <a:r>
                        <a:rPr lang="en" sz="900">
                          <a:solidFill>
                            <a:srgbClr val="4A6D4F"/>
                          </a:solidFill>
                        </a:rPr>
                        <a:t>Progress made on the previous day</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Gathered feedback from professor’s notes and lecture</a:t>
                      </a: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p>
                      <a:pPr marL="0" lvl="0" indent="0" algn="l" rtl="0">
                        <a:lnSpc>
                          <a:spcPct val="115000"/>
                        </a:lnSpc>
                        <a:spcBef>
                          <a:spcPts val="0"/>
                        </a:spcBef>
                        <a:spcAft>
                          <a:spcPts val="0"/>
                        </a:spcAft>
                        <a:buNone/>
                      </a:pPr>
                      <a:r>
                        <a:rPr lang="en" sz="900">
                          <a:solidFill>
                            <a:srgbClr val="4A6D4F"/>
                          </a:solidFill>
                        </a:rPr>
                        <a:t>.</a:t>
                      </a: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User stories were updated along with its user story points and priority</a:t>
                      </a: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Started working on updated ROI and ROV along with other improvements in SDLC</a:t>
                      </a: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Started working on Project Plan, architecture and testing.</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Worked on the architecture and determined what is suitable for our project</a:t>
                      </a: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Updated the documentation of the final report </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370825">
                <a:tc>
                  <a:txBody>
                    <a:bodyPr/>
                    <a:lstStyle/>
                    <a:p>
                      <a:pPr marL="0" lvl="0" indent="0" algn="l" rtl="0">
                        <a:lnSpc>
                          <a:spcPct val="115000"/>
                        </a:lnSpc>
                        <a:spcBef>
                          <a:spcPts val="0"/>
                        </a:spcBef>
                        <a:spcAft>
                          <a:spcPts val="0"/>
                        </a:spcAft>
                        <a:buNone/>
                      </a:pPr>
                      <a:r>
                        <a:rPr lang="en" sz="900">
                          <a:solidFill>
                            <a:srgbClr val="4A6D4F"/>
                          </a:solidFill>
                        </a:rPr>
                        <a:t>Goals planned for today</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To distribute work to update the ppt</a:t>
                      </a: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p>
                      <a:pPr marL="0" lvl="0" indent="0" algn="l" rtl="0">
                        <a:spcBef>
                          <a:spcPts val="0"/>
                        </a:spcBef>
                        <a:spcAft>
                          <a:spcPts val="0"/>
                        </a:spcAft>
                        <a:buNone/>
                      </a:pPr>
                      <a:endParaRPr sz="900"/>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To start working on updated ROI and ROV along with other improvements in SDLC</a:t>
                      </a: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To start working on Project Plan, architecture and testing.</a:t>
                      </a: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To work on the architecture and determine what is suitable for our project</a:t>
                      </a: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To work on upstream and downstream, MySQL queries, architecture</a:t>
                      </a: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To get feedback from the lecture and professor</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897525">
                <a:tc>
                  <a:txBody>
                    <a:bodyPr/>
                    <a:lstStyle/>
                    <a:p>
                      <a:pPr marL="0" lvl="0" indent="0" algn="l" rtl="0">
                        <a:lnSpc>
                          <a:spcPct val="115000"/>
                        </a:lnSpc>
                        <a:spcBef>
                          <a:spcPts val="0"/>
                        </a:spcBef>
                        <a:spcAft>
                          <a:spcPts val="0"/>
                        </a:spcAft>
                        <a:buNone/>
                      </a:pPr>
                      <a:r>
                        <a:rPr lang="en" sz="900">
                          <a:solidFill>
                            <a:srgbClr val="4A6D4F"/>
                          </a:solidFill>
                        </a:rPr>
                        <a:t>Obstacles faced</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900"/>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Deriving algorithms for ROV based on the research</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Deciding what testing is important for our project</a:t>
                      </a: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Determining the choice of architecture </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Reviewing the work</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Incorporate the feedback changes</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304" name="Google Shape;1304;p85"/>
          <p:cNvSpPr txBox="1"/>
          <p:nvPr/>
        </p:nvSpPr>
        <p:spPr>
          <a:xfrm>
            <a:off x="89950" y="26475"/>
            <a:ext cx="885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Backup</a:t>
            </a:r>
            <a:endParaRPr sz="1000">
              <a:latin typeface="Oxygen Light"/>
              <a:ea typeface="Oxygen Light"/>
              <a:cs typeface="Oxygen Light"/>
              <a:sym typeface="Oxygen Light"/>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1309" name="Google Shape;1309;p86"/>
          <p:cNvSpPr txBox="1">
            <a:spLocks noGrp="1"/>
          </p:cNvSpPr>
          <p:nvPr>
            <p:ph type="ctrTitle"/>
          </p:nvPr>
        </p:nvSpPr>
        <p:spPr>
          <a:xfrm>
            <a:off x="1870200" y="451125"/>
            <a:ext cx="5403600" cy="25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accent2"/>
                </a:solidFill>
                <a:latin typeface="Arial"/>
                <a:ea typeface="Arial"/>
                <a:cs typeface="Arial"/>
                <a:sym typeface="Arial"/>
              </a:rPr>
              <a:t>(May 16th 2022 to May 21st 2022)</a:t>
            </a:r>
            <a:endParaRPr sz="1100">
              <a:solidFill>
                <a:schemeClr val="accent2"/>
              </a:solidFill>
              <a:latin typeface="Arial"/>
              <a:ea typeface="Arial"/>
              <a:cs typeface="Arial"/>
              <a:sym typeface="Arial"/>
            </a:endParaRPr>
          </a:p>
        </p:txBody>
      </p:sp>
      <p:sp>
        <p:nvSpPr>
          <p:cNvPr id="1310" name="Google Shape;1310;p86"/>
          <p:cNvSpPr txBox="1">
            <a:spLocks noGrp="1"/>
          </p:cNvSpPr>
          <p:nvPr>
            <p:ph type="title" idx="2"/>
          </p:nvPr>
        </p:nvSpPr>
        <p:spPr>
          <a:xfrm>
            <a:off x="130025" y="-10225"/>
            <a:ext cx="88578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Daily Scrum Meeting Notes (Week 7)</a:t>
            </a:r>
            <a:endParaRPr/>
          </a:p>
        </p:txBody>
      </p:sp>
      <p:graphicFrame>
        <p:nvGraphicFramePr>
          <p:cNvPr id="1311" name="Google Shape;1311;p86"/>
          <p:cNvGraphicFramePr/>
          <p:nvPr/>
        </p:nvGraphicFramePr>
        <p:xfrm>
          <a:off x="76200" y="930250"/>
          <a:ext cx="3000000" cy="3000000"/>
        </p:xfrm>
        <a:graphic>
          <a:graphicData uri="http://schemas.openxmlformats.org/drawingml/2006/table">
            <a:tbl>
              <a:tblPr>
                <a:noFill/>
                <a:tableStyleId>{B2AAC9C6-97BE-4E2D-957E-4E0E79B410D2}</a:tableStyleId>
              </a:tblPr>
              <a:tblGrid>
                <a:gridCol w="884325">
                  <a:extLst>
                    <a:ext uri="{9D8B030D-6E8A-4147-A177-3AD203B41FA5}">
                      <a16:colId xmlns:a16="http://schemas.microsoft.com/office/drawing/2014/main" val="20000"/>
                    </a:ext>
                  </a:extLst>
                </a:gridCol>
                <a:gridCol w="1289025">
                  <a:extLst>
                    <a:ext uri="{9D8B030D-6E8A-4147-A177-3AD203B41FA5}">
                      <a16:colId xmlns:a16="http://schemas.microsoft.com/office/drawing/2014/main" val="20001"/>
                    </a:ext>
                  </a:extLst>
                </a:gridCol>
                <a:gridCol w="1297975">
                  <a:extLst>
                    <a:ext uri="{9D8B030D-6E8A-4147-A177-3AD203B41FA5}">
                      <a16:colId xmlns:a16="http://schemas.microsoft.com/office/drawing/2014/main" val="20002"/>
                    </a:ext>
                  </a:extLst>
                </a:gridCol>
                <a:gridCol w="1514225">
                  <a:extLst>
                    <a:ext uri="{9D8B030D-6E8A-4147-A177-3AD203B41FA5}">
                      <a16:colId xmlns:a16="http://schemas.microsoft.com/office/drawing/2014/main" val="20003"/>
                    </a:ext>
                  </a:extLst>
                </a:gridCol>
                <a:gridCol w="1438875">
                  <a:extLst>
                    <a:ext uri="{9D8B030D-6E8A-4147-A177-3AD203B41FA5}">
                      <a16:colId xmlns:a16="http://schemas.microsoft.com/office/drawing/2014/main" val="20004"/>
                    </a:ext>
                  </a:extLst>
                </a:gridCol>
                <a:gridCol w="1258275">
                  <a:extLst>
                    <a:ext uri="{9D8B030D-6E8A-4147-A177-3AD203B41FA5}">
                      <a16:colId xmlns:a16="http://schemas.microsoft.com/office/drawing/2014/main" val="20005"/>
                    </a:ext>
                  </a:extLst>
                </a:gridCol>
                <a:gridCol w="1305125">
                  <a:extLst>
                    <a:ext uri="{9D8B030D-6E8A-4147-A177-3AD203B41FA5}">
                      <a16:colId xmlns:a16="http://schemas.microsoft.com/office/drawing/2014/main" val="20006"/>
                    </a:ext>
                  </a:extLst>
                </a:gridCol>
              </a:tblGrid>
              <a:tr h="334250">
                <a:tc>
                  <a:txBody>
                    <a:bodyPr/>
                    <a:lstStyle/>
                    <a:p>
                      <a:pPr marL="0" lvl="0" indent="0" algn="ctr" rtl="0">
                        <a:lnSpc>
                          <a:spcPct val="115000"/>
                        </a:lnSpc>
                        <a:spcBef>
                          <a:spcPts val="0"/>
                        </a:spcBef>
                        <a:spcAft>
                          <a:spcPts val="0"/>
                        </a:spcAft>
                        <a:buNone/>
                      </a:pPr>
                      <a:r>
                        <a:rPr lang="en" sz="1000" b="1">
                          <a:solidFill>
                            <a:srgbClr val="DD9A81"/>
                          </a:solidFill>
                        </a:rPr>
                        <a:t>Question</a:t>
                      </a:r>
                      <a:endParaRPr sz="1000" b="1">
                        <a:solidFill>
                          <a:srgbClr val="DD9A81"/>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DD9A81"/>
                          </a:solidFill>
                        </a:rPr>
                        <a:t>Monday</a:t>
                      </a:r>
                      <a:endParaRPr sz="1000" b="1">
                        <a:solidFill>
                          <a:srgbClr val="DD9A81"/>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DD9A81"/>
                          </a:solidFill>
                        </a:rPr>
                        <a:t>Tuesday</a:t>
                      </a:r>
                      <a:endParaRPr sz="1000" b="1">
                        <a:solidFill>
                          <a:srgbClr val="DD9A81"/>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DD9A81"/>
                          </a:solidFill>
                        </a:rPr>
                        <a:t>Wednesday</a:t>
                      </a:r>
                      <a:endParaRPr sz="1000" b="1">
                        <a:solidFill>
                          <a:srgbClr val="DD9A81"/>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DD9A81"/>
                          </a:solidFill>
                        </a:rPr>
                        <a:t>Thursday</a:t>
                      </a:r>
                      <a:endParaRPr sz="1000" b="1">
                        <a:solidFill>
                          <a:srgbClr val="DD9A81"/>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DD9A81"/>
                          </a:solidFill>
                        </a:rPr>
                        <a:t>Friday</a:t>
                      </a:r>
                      <a:endParaRPr sz="1000" b="1">
                        <a:solidFill>
                          <a:srgbClr val="DD9A81"/>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DD9A81"/>
                          </a:solidFill>
                        </a:rPr>
                        <a:t>Saturday</a:t>
                      </a:r>
                      <a:endParaRPr sz="1000" b="1">
                        <a:solidFill>
                          <a:srgbClr val="DD9A81"/>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1394425">
                <a:tc>
                  <a:txBody>
                    <a:bodyPr/>
                    <a:lstStyle/>
                    <a:p>
                      <a:pPr marL="0" lvl="0" indent="0" algn="l" rtl="0">
                        <a:lnSpc>
                          <a:spcPct val="115000"/>
                        </a:lnSpc>
                        <a:spcBef>
                          <a:spcPts val="0"/>
                        </a:spcBef>
                        <a:spcAft>
                          <a:spcPts val="0"/>
                        </a:spcAft>
                        <a:buNone/>
                      </a:pPr>
                      <a:r>
                        <a:rPr lang="en" sz="900">
                          <a:solidFill>
                            <a:srgbClr val="4A6D4F"/>
                          </a:solidFill>
                        </a:rPr>
                        <a:t>Progress made on the previous day</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Worked on upstream and downstream, MySQL queries, architecture</a:t>
                      </a: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p>
                      <a:pPr marL="0" lvl="0" indent="0" algn="l" rtl="0">
                        <a:lnSpc>
                          <a:spcPct val="115000"/>
                        </a:lnSpc>
                        <a:spcBef>
                          <a:spcPts val="0"/>
                        </a:spcBef>
                        <a:spcAft>
                          <a:spcPts val="0"/>
                        </a:spcAft>
                        <a:buNone/>
                      </a:pPr>
                      <a:r>
                        <a:rPr lang="en" sz="900">
                          <a:solidFill>
                            <a:srgbClr val="4A6D4F"/>
                          </a:solidFill>
                        </a:rPr>
                        <a:t>.</a:t>
                      </a: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Completed the release checklist criterias</a:t>
                      </a: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Edited the burn down chart and worked on user story decomposition</a:t>
                      </a: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Made a chart for the release criteria and completed architecture</a:t>
                      </a: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Implement the scale and performance testing.</a:t>
                      </a: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Updated the documentation of the final report </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212800">
                <a:tc>
                  <a:txBody>
                    <a:bodyPr/>
                    <a:lstStyle/>
                    <a:p>
                      <a:pPr marL="0" lvl="0" indent="0" algn="l" rtl="0">
                        <a:lnSpc>
                          <a:spcPct val="115000"/>
                        </a:lnSpc>
                        <a:spcBef>
                          <a:spcPts val="0"/>
                        </a:spcBef>
                        <a:spcAft>
                          <a:spcPts val="0"/>
                        </a:spcAft>
                        <a:buNone/>
                      </a:pPr>
                      <a:r>
                        <a:rPr lang="en" sz="900">
                          <a:solidFill>
                            <a:srgbClr val="4A6D4F"/>
                          </a:solidFill>
                        </a:rPr>
                        <a:t>Goals planned for today</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To complete the release checklist criterias</a:t>
                      </a: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p>
                      <a:pPr marL="0" lvl="0" indent="0" algn="l" rtl="0">
                        <a:spcBef>
                          <a:spcPts val="0"/>
                        </a:spcBef>
                        <a:spcAft>
                          <a:spcPts val="0"/>
                        </a:spcAft>
                        <a:buNone/>
                      </a:pPr>
                      <a:endParaRPr sz="900"/>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To edit the burn down chart and work on user story decomposition</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To make a chart for the release criteria and complete architecture</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To implement the scale and performance testing.</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To internally discuss all the topics and clear each other’s doubts.</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To get feedback from the lecture and professor</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897525">
                <a:tc>
                  <a:txBody>
                    <a:bodyPr/>
                    <a:lstStyle/>
                    <a:p>
                      <a:pPr marL="0" lvl="0" indent="0" algn="l" rtl="0">
                        <a:lnSpc>
                          <a:spcPct val="115000"/>
                        </a:lnSpc>
                        <a:spcBef>
                          <a:spcPts val="0"/>
                        </a:spcBef>
                        <a:spcAft>
                          <a:spcPts val="0"/>
                        </a:spcAft>
                        <a:buNone/>
                      </a:pPr>
                      <a:r>
                        <a:rPr lang="en" sz="900">
                          <a:solidFill>
                            <a:srgbClr val="4A6D4F"/>
                          </a:solidFill>
                        </a:rPr>
                        <a:t>Obstacles faced</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endParaRPr sz="900"/>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Looking for platforms other than JIRA that can help with current sprint’s user stories update</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Deciding what architecture best suits our project</a:t>
                      </a: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Coming up with new release criteria checklist. </a:t>
                      </a: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Reviewing the work</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Incorporate the feedback changes</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312" name="Google Shape;1312;p86"/>
          <p:cNvSpPr txBox="1"/>
          <p:nvPr/>
        </p:nvSpPr>
        <p:spPr>
          <a:xfrm>
            <a:off x="89950" y="26475"/>
            <a:ext cx="885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Backup</a:t>
            </a:r>
            <a:endParaRPr sz="1000">
              <a:latin typeface="Oxygen Light"/>
              <a:ea typeface="Oxygen Light"/>
              <a:cs typeface="Oxygen Light"/>
              <a:sym typeface="Oxygen Light"/>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316"/>
        <p:cNvGrpSpPr/>
        <p:nvPr/>
      </p:nvGrpSpPr>
      <p:grpSpPr>
        <a:xfrm>
          <a:off x="0" y="0"/>
          <a:ext cx="0" cy="0"/>
          <a:chOff x="0" y="0"/>
          <a:chExt cx="0" cy="0"/>
        </a:xfrm>
      </p:grpSpPr>
      <p:sp>
        <p:nvSpPr>
          <p:cNvPr id="1317" name="Google Shape;1317;p87"/>
          <p:cNvSpPr txBox="1">
            <a:spLocks noGrp="1"/>
          </p:cNvSpPr>
          <p:nvPr>
            <p:ph type="ctrTitle"/>
          </p:nvPr>
        </p:nvSpPr>
        <p:spPr>
          <a:xfrm>
            <a:off x="1870200" y="451125"/>
            <a:ext cx="5403600" cy="25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accent2"/>
                </a:solidFill>
                <a:latin typeface="Arial"/>
                <a:ea typeface="Arial"/>
                <a:cs typeface="Arial"/>
                <a:sym typeface="Arial"/>
              </a:rPr>
              <a:t>(May 23rd 2022 to May 28th 2022)</a:t>
            </a:r>
            <a:endParaRPr sz="1100">
              <a:solidFill>
                <a:schemeClr val="accent2"/>
              </a:solidFill>
              <a:latin typeface="Arial"/>
              <a:ea typeface="Arial"/>
              <a:cs typeface="Arial"/>
              <a:sym typeface="Arial"/>
            </a:endParaRPr>
          </a:p>
        </p:txBody>
      </p:sp>
      <p:sp>
        <p:nvSpPr>
          <p:cNvPr id="1318" name="Google Shape;1318;p87"/>
          <p:cNvSpPr txBox="1">
            <a:spLocks noGrp="1"/>
          </p:cNvSpPr>
          <p:nvPr>
            <p:ph type="title" idx="2"/>
          </p:nvPr>
        </p:nvSpPr>
        <p:spPr>
          <a:xfrm>
            <a:off x="130025" y="-10225"/>
            <a:ext cx="88578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Daily Scrum Meeting Notes (Week 8)</a:t>
            </a:r>
            <a:endParaRPr/>
          </a:p>
        </p:txBody>
      </p:sp>
      <p:graphicFrame>
        <p:nvGraphicFramePr>
          <p:cNvPr id="1319" name="Google Shape;1319;p87"/>
          <p:cNvGraphicFramePr/>
          <p:nvPr/>
        </p:nvGraphicFramePr>
        <p:xfrm>
          <a:off x="76200" y="930250"/>
          <a:ext cx="3000000" cy="3000000"/>
        </p:xfrm>
        <a:graphic>
          <a:graphicData uri="http://schemas.openxmlformats.org/drawingml/2006/table">
            <a:tbl>
              <a:tblPr>
                <a:noFill/>
                <a:tableStyleId>{B2AAC9C6-97BE-4E2D-957E-4E0E79B410D2}</a:tableStyleId>
              </a:tblPr>
              <a:tblGrid>
                <a:gridCol w="884325">
                  <a:extLst>
                    <a:ext uri="{9D8B030D-6E8A-4147-A177-3AD203B41FA5}">
                      <a16:colId xmlns:a16="http://schemas.microsoft.com/office/drawing/2014/main" val="20000"/>
                    </a:ext>
                  </a:extLst>
                </a:gridCol>
                <a:gridCol w="1289025">
                  <a:extLst>
                    <a:ext uri="{9D8B030D-6E8A-4147-A177-3AD203B41FA5}">
                      <a16:colId xmlns:a16="http://schemas.microsoft.com/office/drawing/2014/main" val="20001"/>
                    </a:ext>
                  </a:extLst>
                </a:gridCol>
                <a:gridCol w="1297975">
                  <a:extLst>
                    <a:ext uri="{9D8B030D-6E8A-4147-A177-3AD203B41FA5}">
                      <a16:colId xmlns:a16="http://schemas.microsoft.com/office/drawing/2014/main" val="20002"/>
                    </a:ext>
                  </a:extLst>
                </a:gridCol>
                <a:gridCol w="1514225">
                  <a:extLst>
                    <a:ext uri="{9D8B030D-6E8A-4147-A177-3AD203B41FA5}">
                      <a16:colId xmlns:a16="http://schemas.microsoft.com/office/drawing/2014/main" val="20003"/>
                    </a:ext>
                  </a:extLst>
                </a:gridCol>
                <a:gridCol w="1438875">
                  <a:extLst>
                    <a:ext uri="{9D8B030D-6E8A-4147-A177-3AD203B41FA5}">
                      <a16:colId xmlns:a16="http://schemas.microsoft.com/office/drawing/2014/main" val="20004"/>
                    </a:ext>
                  </a:extLst>
                </a:gridCol>
                <a:gridCol w="1258275">
                  <a:extLst>
                    <a:ext uri="{9D8B030D-6E8A-4147-A177-3AD203B41FA5}">
                      <a16:colId xmlns:a16="http://schemas.microsoft.com/office/drawing/2014/main" val="20005"/>
                    </a:ext>
                  </a:extLst>
                </a:gridCol>
                <a:gridCol w="1305125">
                  <a:extLst>
                    <a:ext uri="{9D8B030D-6E8A-4147-A177-3AD203B41FA5}">
                      <a16:colId xmlns:a16="http://schemas.microsoft.com/office/drawing/2014/main" val="20006"/>
                    </a:ext>
                  </a:extLst>
                </a:gridCol>
              </a:tblGrid>
              <a:tr h="334250">
                <a:tc>
                  <a:txBody>
                    <a:bodyPr/>
                    <a:lstStyle/>
                    <a:p>
                      <a:pPr marL="0" lvl="0" indent="0" algn="ctr" rtl="0">
                        <a:lnSpc>
                          <a:spcPct val="115000"/>
                        </a:lnSpc>
                        <a:spcBef>
                          <a:spcPts val="0"/>
                        </a:spcBef>
                        <a:spcAft>
                          <a:spcPts val="0"/>
                        </a:spcAft>
                        <a:buNone/>
                      </a:pPr>
                      <a:r>
                        <a:rPr lang="en" sz="1000" b="1">
                          <a:solidFill>
                            <a:srgbClr val="DD9A81"/>
                          </a:solidFill>
                        </a:rPr>
                        <a:t>Question</a:t>
                      </a:r>
                      <a:endParaRPr sz="1000" b="1">
                        <a:solidFill>
                          <a:srgbClr val="DD9A81"/>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DD9A81"/>
                          </a:solidFill>
                        </a:rPr>
                        <a:t>Monday</a:t>
                      </a:r>
                      <a:endParaRPr sz="1000" b="1">
                        <a:solidFill>
                          <a:srgbClr val="DD9A81"/>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DD9A81"/>
                          </a:solidFill>
                        </a:rPr>
                        <a:t>Tuesday</a:t>
                      </a:r>
                      <a:endParaRPr sz="1000" b="1">
                        <a:solidFill>
                          <a:srgbClr val="DD9A81"/>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DD9A81"/>
                          </a:solidFill>
                        </a:rPr>
                        <a:t>Wednesday</a:t>
                      </a:r>
                      <a:endParaRPr sz="1000" b="1">
                        <a:solidFill>
                          <a:srgbClr val="DD9A81"/>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DD9A81"/>
                          </a:solidFill>
                        </a:rPr>
                        <a:t>Thursday</a:t>
                      </a:r>
                      <a:endParaRPr sz="1000" b="1">
                        <a:solidFill>
                          <a:srgbClr val="DD9A81"/>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DD9A81"/>
                          </a:solidFill>
                        </a:rPr>
                        <a:t>Friday</a:t>
                      </a:r>
                      <a:endParaRPr sz="1000" b="1">
                        <a:solidFill>
                          <a:srgbClr val="DD9A81"/>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b="1">
                          <a:solidFill>
                            <a:srgbClr val="DD9A81"/>
                          </a:solidFill>
                        </a:rPr>
                        <a:t>Saturday</a:t>
                      </a:r>
                      <a:endParaRPr sz="1000" b="1">
                        <a:solidFill>
                          <a:srgbClr val="DD9A81"/>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1394425">
                <a:tc>
                  <a:txBody>
                    <a:bodyPr/>
                    <a:lstStyle/>
                    <a:p>
                      <a:pPr marL="0" lvl="0" indent="0" algn="l" rtl="0">
                        <a:lnSpc>
                          <a:spcPct val="115000"/>
                        </a:lnSpc>
                        <a:spcBef>
                          <a:spcPts val="0"/>
                        </a:spcBef>
                        <a:spcAft>
                          <a:spcPts val="0"/>
                        </a:spcAft>
                        <a:buNone/>
                      </a:pPr>
                      <a:r>
                        <a:rPr lang="en" sz="900">
                          <a:solidFill>
                            <a:srgbClr val="4A6D4F"/>
                          </a:solidFill>
                        </a:rPr>
                        <a:t>Progress made on the previous day</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Internally discussed all the topics and cleared each other’s doubts.</a:t>
                      </a: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p>
                      <a:pPr marL="0" lvl="0" indent="0" algn="l" rtl="0">
                        <a:lnSpc>
                          <a:spcPct val="115000"/>
                        </a:lnSpc>
                        <a:spcBef>
                          <a:spcPts val="0"/>
                        </a:spcBef>
                        <a:spcAft>
                          <a:spcPts val="0"/>
                        </a:spcAft>
                        <a:buNone/>
                      </a:pPr>
                      <a:r>
                        <a:rPr lang="en" sz="900">
                          <a:solidFill>
                            <a:srgbClr val="4A6D4F"/>
                          </a:solidFill>
                        </a:rPr>
                        <a:t>.</a:t>
                      </a: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Refine success metrics for the project based on user story decomposition</a:t>
                      </a: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Worked on testing strategy &amp; testing methodology</a:t>
                      </a: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Worked on bug management and change management for the project</a:t>
                      </a: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Implemented necessary testing metrics</a:t>
                      </a: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Organised and updated the documentation of the final report </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212800">
                <a:tc>
                  <a:txBody>
                    <a:bodyPr/>
                    <a:lstStyle/>
                    <a:p>
                      <a:pPr marL="0" lvl="0" indent="0" algn="l" rtl="0">
                        <a:lnSpc>
                          <a:spcPct val="115000"/>
                        </a:lnSpc>
                        <a:spcBef>
                          <a:spcPts val="0"/>
                        </a:spcBef>
                        <a:spcAft>
                          <a:spcPts val="0"/>
                        </a:spcAft>
                        <a:buNone/>
                      </a:pPr>
                      <a:r>
                        <a:rPr lang="en" sz="900">
                          <a:solidFill>
                            <a:srgbClr val="4A6D4F"/>
                          </a:solidFill>
                        </a:rPr>
                        <a:t>Goals planned for today</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To refine success metrics for the project based on user story decomposition</a:t>
                      </a: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p>
                      <a:pPr marL="0" lvl="0" indent="0" algn="l" rtl="0">
                        <a:spcBef>
                          <a:spcPts val="0"/>
                        </a:spcBef>
                        <a:spcAft>
                          <a:spcPts val="0"/>
                        </a:spcAft>
                        <a:buNone/>
                      </a:pP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To work on testing strategy &amp; testing methodology</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To work on bug management and change management for the project</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To implement necessary testing metrics</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To organise all the slides and discard the redundant ones.</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To get feedback from the lecture and professor</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897525">
                <a:tc>
                  <a:txBody>
                    <a:bodyPr/>
                    <a:lstStyle/>
                    <a:p>
                      <a:pPr marL="0" lvl="0" indent="0" algn="l" rtl="0">
                        <a:lnSpc>
                          <a:spcPct val="115000"/>
                        </a:lnSpc>
                        <a:spcBef>
                          <a:spcPts val="0"/>
                        </a:spcBef>
                        <a:spcAft>
                          <a:spcPts val="0"/>
                        </a:spcAft>
                        <a:buNone/>
                      </a:pPr>
                      <a:r>
                        <a:rPr lang="en" sz="900">
                          <a:solidFill>
                            <a:srgbClr val="4A6D4F"/>
                          </a:solidFill>
                        </a:rPr>
                        <a:t>Obstacles faced</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900">
                          <a:solidFill>
                            <a:srgbClr val="4A6D4F"/>
                          </a:solidFill>
                        </a:rPr>
                        <a:t>Narrowing down the success metrics to measure key aspects of the project</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Research on different testing approaches </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Identifying &amp; prioritising bugs and changes that can affect the project greatly </a:t>
                      </a: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Research on testing metrics </a:t>
                      </a: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p>
                      <a:pPr marL="0" lvl="0" indent="0" algn="l" rtl="0">
                        <a:lnSpc>
                          <a:spcPct val="115000"/>
                        </a:lnSpc>
                        <a:spcBef>
                          <a:spcPts val="0"/>
                        </a:spcBef>
                        <a:spcAft>
                          <a:spcPts val="0"/>
                        </a:spcAft>
                        <a:buNone/>
                      </a:pP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Reviewing the work</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900">
                          <a:solidFill>
                            <a:srgbClr val="4A6D4F"/>
                          </a:solidFill>
                        </a:rPr>
                        <a:t>Incorporate the feedback changes</a:t>
                      </a:r>
                      <a:endParaRPr sz="900">
                        <a:solidFill>
                          <a:srgbClr val="4A6D4F"/>
                        </a:solidFill>
                      </a:endParaRPr>
                    </a:p>
                  </a:txBody>
                  <a:tcPr marL="91450" marR="91450" marT="91450" marB="91450">
                    <a:lnL w="9500" cap="flat" cmpd="sng">
                      <a:solidFill>
                        <a:srgbClr val="9E9E9E"/>
                      </a:solidFill>
                      <a:prstDash val="solid"/>
                      <a:round/>
                      <a:headEnd type="none" w="sm" len="sm"/>
                      <a:tailEnd type="none" w="sm" len="sm"/>
                    </a:lnL>
                    <a:lnR w="9500" cap="flat" cmpd="sng">
                      <a:solidFill>
                        <a:srgbClr val="9E9E9E"/>
                      </a:solidFill>
                      <a:prstDash val="solid"/>
                      <a:round/>
                      <a:headEnd type="none" w="sm" len="sm"/>
                      <a:tailEnd type="none" w="sm" len="sm"/>
                    </a:lnR>
                    <a:lnT w="9500" cap="flat" cmpd="sng">
                      <a:solidFill>
                        <a:srgbClr val="9E9E9E"/>
                      </a:solidFill>
                      <a:prstDash val="solid"/>
                      <a:round/>
                      <a:headEnd type="none" w="sm" len="sm"/>
                      <a:tailEnd type="none" w="sm" len="sm"/>
                    </a:lnT>
                    <a:lnB w="9500"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320" name="Google Shape;1320;p87"/>
          <p:cNvSpPr txBox="1"/>
          <p:nvPr/>
        </p:nvSpPr>
        <p:spPr>
          <a:xfrm>
            <a:off x="89950" y="26475"/>
            <a:ext cx="885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Backup</a:t>
            </a:r>
            <a:endParaRPr sz="1000">
              <a:latin typeface="Oxygen Light"/>
              <a:ea typeface="Oxygen Light"/>
              <a:cs typeface="Oxygen Light"/>
              <a:sym typeface="Oxygen Light"/>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sp>
        <p:nvSpPr>
          <p:cNvPr id="1325" name="Google Shape;1325;p88"/>
          <p:cNvSpPr txBox="1">
            <a:spLocks noGrp="1"/>
          </p:cNvSpPr>
          <p:nvPr>
            <p:ph type="title" idx="2"/>
          </p:nvPr>
        </p:nvSpPr>
        <p:spPr>
          <a:xfrm>
            <a:off x="532825" y="142175"/>
            <a:ext cx="6700800" cy="6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Current Situation</a:t>
            </a:r>
            <a:endParaRPr/>
          </a:p>
        </p:txBody>
      </p:sp>
      <p:pic>
        <p:nvPicPr>
          <p:cNvPr id="1326" name="Google Shape;1326;p88"/>
          <p:cNvPicPr preferRelativeResize="0"/>
          <p:nvPr/>
        </p:nvPicPr>
        <p:blipFill rotWithShape="1">
          <a:blip r:embed="rId3">
            <a:alphaModFix/>
          </a:blip>
          <a:srcRect l="1215" t="3185"/>
          <a:stretch/>
        </p:blipFill>
        <p:spPr>
          <a:xfrm>
            <a:off x="3863300" y="2145100"/>
            <a:ext cx="5196626" cy="2240474"/>
          </a:xfrm>
          <a:prstGeom prst="rect">
            <a:avLst/>
          </a:prstGeom>
          <a:noFill/>
          <a:ln>
            <a:noFill/>
          </a:ln>
        </p:spPr>
      </p:pic>
      <p:sp>
        <p:nvSpPr>
          <p:cNvPr id="1327" name="Google Shape;1327;p88"/>
          <p:cNvSpPr txBox="1"/>
          <p:nvPr/>
        </p:nvSpPr>
        <p:spPr>
          <a:xfrm>
            <a:off x="498675" y="998425"/>
            <a:ext cx="270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accent2"/>
                </a:solidFill>
              </a:rPr>
              <a:t>With Middleware + Excel</a:t>
            </a:r>
            <a:endParaRPr b="1">
              <a:solidFill>
                <a:schemeClr val="accent2"/>
              </a:solidFill>
            </a:endParaRPr>
          </a:p>
        </p:txBody>
      </p:sp>
      <p:sp>
        <p:nvSpPr>
          <p:cNvPr id="1328" name="Google Shape;1328;p88"/>
          <p:cNvSpPr txBox="1"/>
          <p:nvPr/>
        </p:nvSpPr>
        <p:spPr>
          <a:xfrm>
            <a:off x="5527875" y="998425"/>
            <a:ext cx="2705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accent2"/>
                </a:solidFill>
              </a:rPr>
              <a:t>With mySQL</a:t>
            </a:r>
            <a:endParaRPr b="1">
              <a:solidFill>
                <a:schemeClr val="accent2"/>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332"/>
        <p:cNvGrpSpPr/>
        <p:nvPr/>
      </p:nvGrpSpPr>
      <p:grpSpPr>
        <a:xfrm>
          <a:off x="0" y="0"/>
          <a:ext cx="0" cy="0"/>
          <a:chOff x="0" y="0"/>
          <a:chExt cx="0" cy="0"/>
        </a:xfrm>
      </p:grpSpPr>
      <p:sp>
        <p:nvSpPr>
          <p:cNvPr id="1333" name="Google Shape;1333;p89"/>
          <p:cNvSpPr txBox="1">
            <a:spLocks noGrp="1"/>
          </p:cNvSpPr>
          <p:nvPr>
            <p:ph type="ctrTitle"/>
          </p:nvPr>
        </p:nvSpPr>
        <p:spPr>
          <a:xfrm>
            <a:off x="293075" y="18105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Low Level Architecture (Join Query)</a:t>
            </a:r>
            <a:endParaRPr/>
          </a:p>
        </p:txBody>
      </p:sp>
      <p:cxnSp>
        <p:nvCxnSpPr>
          <p:cNvPr id="1334" name="Google Shape;1334;p89"/>
          <p:cNvCxnSpPr/>
          <p:nvPr/>
        </p:nvCxnSpPr>
        <p:spPr>
          <a:xfrm rot="10800000" flipH="1">
            <a:off x="5487125" y="534175"/>
            <a:ext cx="3506700" cy="11400"/>
          </a:xfrm>
          <a:prstGeom prst="straightConnector1">
            <a:avLst/>
          </a:prstGeom>
          <a:noFill/>
          <a:ln w="76200" cap="flat" cmpd="sng">
            <a:solidFill>
              <a:schemeClr val="accent1"/>
            </a:solidFill>
            <a:prstDash val="solid"/>
            <a:round/>
            <a:headEnd type="none" w="med" len="med"/>
            <a:tailEnd type="none" w="med" len="med"/>
          </a:ln>
        </p:spPr>
      </p:cxnSp>
      <p:grpSp>
        <p:nvGrpSpPr>
          <p:cNvPr id="1335" name="Google Shape;1335;p89"/>
          <p:cNvGrpSpPr/>
          <p:nvPr/>
        </p:nvGrpSpPr>
        <p:grpSpPr>
          <a:xfrm>
            <a:off x="7001451" y="2912333"/>
            <a:ext cx="303385" cy="302554"/>
            <a:chOff x="-2671375" y="3597450"/>
            <a:chExt cx="292250" cy="291450"/>
          </a:xfrm>
        </p:grpSpPr>
        <p:sp>
          <p:nvSpPr>
            <p:cNvPr id="1336" name="Google Shape;1336;p89"/>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89"/>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8" name="Google Shape;1338;p89"/>
          <p:cNvSpPr txBox="1"/>
          <p:nvPr/>
        </p:nvSpPr>
        <p:spPr>
          <a:xfrm>
            <a:off x="4538524" y="2393425"/>
            <a:ext cx="948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Josefin Sans"/>
                <a:ea typeface="Josefin Sans"/>
                <a:cs typeface="Josefin Sans"/>
                <a:sym typeface="Josefin Sans"/>
              </a:rPr>
              <a:t>Middleware Data dump</a:t>
            </a:r>
            <a:endParaRPr sz="1000">
              <a:latin typeface="Josefin Sans"/>
              <a:ea typeface="Josefin Sans"/>
              <a:cs typeface="Josefin Sans"/>
              <a:sym typeface="Josefin Sans"/>
            </a:endParaRPr>
          </a:p>
        </p:txBody>
      </p:sp>
      <p:sp>
        <p:nvSpPr>
          <p:cNvPr id="1339" name="Google Shape;1339;p89"/>
          <p:cNvSpPr txBox="1"/>
          <p:nvPr/>
        </p:nvSpPr>
        <p:spPr>
          <a:xfrm>
            <a:off x="3239846" y="4198174"/>
            <a:ext cx="11199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Josefin Sans"/>
                <a:ea typeface="Josefin Sans"/>
                <a:cs typeface="Josefin Sans"/>
                <a:sym typeface="Josefin Sans"/>
              </a:rPr>
              <a:t>Data Retrieval</a:t>
            </a:r>
            <a:endParaRPr sz="1000">
              <a:latin typeface="Josefin Sans"/>
              <a:ea typeface="Josefin Sans"/>
              <a:cs typeface="Josefin Sans"/>
              <a:sym typeface="Josefin Sans"/>
            </a:endParaRPr>
          </a:p>
        </p:txBody>
      </p:sp>
      <p:pic>
        <p:nvPicPr>
          <p:cNvPr id="1340" name="Google Shape;1340;p89"/>
          <p:cNvPicPr preferRelativeResize="0"/>
          <p:nvPr/>
        </p:nvPicPr>
        <p:blipFill>
          <a:blip r:embed="rId3">
            <a:alphaModFix/>
          </a:blip>
          <a:stretch>
            <a:fillRect/>
          </a:stretch>
        </p:blipFill>
        <p:spPr>
          <a:xfrm>
            <a:off x="7980293" y="2452975"/>
            <a:ext cx="761125" cy="761125"/>
          </a:xfrm>
          <a:prstGeom prst="rect">
            <a:avLst/>
          </a:prstGeom>
          <a:noFill/>
          <a:ln>
            <a:noFill/>
          </a:ln>
        </p:spPr>
      </p:pic>
      <p:cxnSp>
        <p:nvCxnSpPr>
          <p:cNvPr id="1341" name="Google Shape;1341;p89"/>
          <p:cNvCxnSpPr/>
          <p:nvPr/>
        </p:nvCxnSpPr>
        <p:spPr>
          <a:xfrm>
            <a:off x="7554775" y="2904425"/>
            <a:ext cx="425400" cy="5400"/>
          </a:xfrm>
          <a:prstGeom prst="straightConnector1">
            <a:avLst/>
          </a:prstGeom>
          <a:noFill/>
          <a:ln w="9525" cap="flat" cmpd="sng">
            <a:solidFill>
              <a:srgbClr val="595959"/>
            </a:solidFill>
            <a:prstDash val="solid"/>
            <a:round/>
            <a:headEnd type="none" w="med" len="med"/>
            <a:tailEnd type="triangle" w="med" len="med"/>
          </a:ln>
        </p:spPr>
      </p:cxnSp>
      <p:sp>
        <p:nvSpPr>
          <p:cNvPr id="1342" name="Google Shape;1342;p89"/>
          <p:cNvSpPr txBox="1"/>
          <p:nvPr/>
        </p:nvSpPr>
        <p:spPr>
          <a:xfrm>
            <a:off x="7706068" y="3045200"/>
            <a:ext cx="1309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Josefin Sans"/>
                <a:ea typeface="Josefin Sans"/>
                <a:cs typeface="Josefin Sans"/>
                <a:sym typeface="Josefin Sans"/>
              </a:rPr>
              <a:t>Business Insights</a:t>
            </a:r>
            <a:endParaRPr sz="1000">
              <a:latin typeface="Josefin Sans"/>
              <a:ea typeface="Josefin Sans"/>
              <a:cs typeface="Josefin Sans"/>
              <a:sym typeface="Josefin Sans"/>
            </a:endParaRPr>
          </a:p>
        </p:txBody>
      </p:sp>
      <p:sp>
        <p:nvSpPr>
          <p:cNvPr id="1343" name="Google Shape;1343;p89"/>
          <p:cNvSpPr txBox="1"/>
          <p:nvPr/>
        </p:nvSpPr>
        <p:spPr>
          <a:xfrm>
            <a:off x="7244401" y="2765362"/>
            <a:ext cx="303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aseline="30000">
                <a:solidFill>
                  <a:srgbClr val="080707"/>
                </a:solidFill>
                <a:latin typeface="Calibri"/>
                <a:ea typeface="Calibri"/>
                <a:cs typeface="Calibri"/>
                <a:sym typeface="Calibri"/>
              </a:rPr>
              <a:t>[1]</a:t>
            </a:r>
            <a:endParaRPr/>
          </a:p>
        </p:txBody>
      </p:sp>
      <p:sp>
        <p:nvSpPr>
          <p:cNvPr id="1344" name="Google Shape;1344;p89"/>
          <p:cNvSpPr txBox="1"/>
          <p:nvPr/>
        </p:nvSpPr>
        <p:spPr>
          <a:xfrm>
            <a:off x="8615766" y="2379300"/>
            <a:ext cx="303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aseline="30000">
                <a:solidFill>
                  <a:srgbClr val="080707"/>
                </a:solidFill>
                <a:latin typeface="Calibri"/>
                <a:ea typeface="Calibri"/>
                <a:cs typeface="Calibri"/>
                <a:sym typeface="Calibri"/>
              </a:rPr>
              <a:t>[3]</a:t>
            </a:r>
            <a:endParaRPr/>
          </a:p>
        </p:txBody>
      </p:sp>
      <p:sp>
        <p:nvSpPr>
          <p:cNvPr id="1345" name="Google Shape;1345;p89"/>
          <p:cNvSpPr txBox="1"/>
          <p:nvPr/>
        </p:nvSpPr>
        <p:spPr>
          <a:xfrm>
            <a:off x="13750" y="-49725"/>
            <a:ext cx="885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Simple</a:t>
            </a:r>
            <a:endParaRPr sz="1000">
              <a:latin typeface="Oxygen Light"/>
              <a:ea typeface="Oxygen Light"/>
              <a:cs typeface="Oxygen Light"/>
              <a:sym typeface="Oxygen Light"/>
            </a:endParaRPr>
          </a:p>
        </p:txBody>
      </p:sp>
      <p:sp>
        <p:nvSpPr>
          <p:cNvPr id="1346" name="Google Shape;1346;p89"/>
          <p:cNvSpPr txBox="1"/>
          <p:nvPr/>
        </p:nvSpPr>
        <p:spPr>
          <a:xfrm>
            <a:off x="1168074" y="4702467"/>
            <a:ext cx="3551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latin typeface="Calibri"/>
                <a:ea typeface="Calibri"/>
                <a:cs typeface="Calibri"/>
                <a:sym typeface="Calibri"/>
              </a:rPr>
              <a:t>[1] Slidego (</a:t>
            </a:r>
            <a:r>
              <a:rPr lang="en" sz="600" u="sng">
                <a:solidFill>
                  <a:srgbClr val="1155CC"/>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https://slidesgo.com</a:t>
            </a:r>
            <a:r>
              <a:rPr lang="en" sz="600">
                <a:latin typeface="Calibri"/>
                <a:ea typeface="Calibri"/>
                <a:cs typeface="Calibri"/>
                <a:sym typeface="Calibri"/>
              </a:rPr>
              <a:t>)</a:t>
            </a:r>
            <a:endParaRPr sz="600">
              <a:latin typeface="Calibri"/>
              <a:ea typeface="Calibri"/>
              <a:cs typeface="Calibri"/>
              <a:sym typeface="Calibri"/>
            </a:endParaRPr>
          </a:p>
          <a:p>
            <a:pPr marL="0" lvl="0" indent="0" algn="l" rtl="0">
              <a:spcBef>
                <a:spcPts val="0"/>
              </a:spcBef>
              <a:spcAft>
                <a:spcPts val="0"/>
              </a:spcAft>
              <a:buNone/>
            </a:pPr>
            <a:r>
              <a:rPr lang="en" sz="600">
                <a:latin typeface="Calibri"/>
                <a:ea typeface="Calibri"/>
                <a:cs typeface="Calibri"/>
                <a:sym typeface="Calibri"/>
              </a:rPr>
              <a:t>[2] “</a:t>
            </a:r>
            <a:r>
              <a:rPr lang="en" sz="600">
                <a:solidFill>
                  <a:srgbClr val="222222"/>
                </a:solidFill>
                <a:latin typeface="Calibri"/>
                <a:ea typeface="Calibri"/>
                <a:cs typeface="Calibri"/>
                <a:sym typeface="Calibri"/>
              </a:rPr>
              <a:t>Discover the Advantages of MySQL Design"</a:t>
            </a:r>
            <a:r>
              <a:rPr lang="en" sz="600">
                <a:latin typeface="Calibri"/>
                <a:ea typeface="Calibri"/>
                <a:cs typeface="Calibri"/>
                <a:sym typeface="Calibri"/>
              </a:rPr>
              <a:t> (</a:t>
            </a:r>
            <a:r>
              <a:rPr lang="en" sz="600" u="sng">
                <a:solidFill>
                  <a:srgbClr val="1155CC"/>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https://webuilddatabases.com/mysql-design/</a:t>
            </a:r>
            <a:r>
              <a:rPr lang="en" sz="600">
                <a:solidFill>
                  <a:srgbClr val="1155CC"/>
                </a:solidFill>
                <a:latin typeface="Calibri"/>
                <a:ea typeface="Calibri"/>
                <a:cs typeface="Calibri"/>
                <a:sym typeface="Calibri"/>
              </a:rPr>
              <a:t> </a:t>
            </a:r>
            <a:r>
              <a:rPr lang="en" sz="600">
                <a:solidFill>
                  <a:schemeClr val="dk1"/>
                </a:solidFill>
                <a:latin typeface="Calibri"/>
                <a:ea typeface="Calibri"/>
                <a:cs typeface="Calibri"/>
                <a:sym typeface="Calibri"/>
              </a:rPr>
              <a:t>)</a:t>
            </a:r>
            <a:endParaRPr sz="600">
              <a:solidFill>
                <a:schemeClr val="dk1"/>
              </a:solidFill>
              <a:latin typeface="Calibri"/>
              <a:ea typeface="Calibri"/>
              <a:cs typeface="Calibri"/>
              <a:sym typeface="Calibri"/>
            </a:endParaRPr>
          </a:p>
          <a:p>
            <a:pPr marL="0" lvl="0" indent="0" algn="l" rtl="0">
              <a:spcBef>
                <a:spcPts val="0"/>
              </a:spcBef>
              <a:spcAft>
                <a:spcPts val="0"/>
              </a:spcAft>
              <a:buNone/>
            </a:pPr>
            <a:r>
              <a:rPr lang="en" sz="600">
                <a:solidFill>
                  <a:schemeClr val="dk1"/>
                </a:solidFill>
                <a:latin typeface="Calibri"/>
                <a:ea typeface="Calibri"/>
                <a:cs typeface="Calibri"/>
                <a:sym typeface="Calibri"/>
              </a:rPr>
              <a:t>[3] FlatIcon (</a:t>
            </a:r>
            <a:r>
              <a:rPr lang="en" sz="600" u="sng">
                <a:solidFill>
                  <a:srgbClr val="1155CC"/>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https://www.flaticon.com</a:t>
            </a:r>
            <a:r>
              <a:rPr lang="en" sz="600">
                <a:solidFill>
                  <a:srgbClr val="1155CC"/>
                </a:solidFill>
                <a:latin typeface="Calibri"/>
                <a:ea typeface="Calibri"/>
                <a:cs typeface="Calibri"/>
                <a:sym typeface="Calibri"/>
              </a:rPr>
              <a:t> </a:t>
            </a:r>
            <a:r>
              <a:rPr lang="en" sz="600">
                <a:solidFill>
                  <a:schemeClr val="dk1"/>
                </a:solidFill>
                <a:latin typeface="Calibri"/>
                <a:ea typeface="Calibri"/>
                <a:cs typeface="Calibri"/>
                <a:sym typeface="Calibri"/>
              </a:rPr>
              <a:t>)</a:t>
            </a:r>
            <a:endParaRPr sz="600">
              <a:solidFill>
                <a:schemeClr val="dk1"/>
              </a:solidFill>
              <a:latin typeface="Calibri"/>
              <a:ea typeface="Calibri"/>
              <a:cs typeface="Calibri"/>
              <a:sym typeface="Calibri"/>
            </a:endParaRPr>
          </a:p>
        </p:txBody>
      </p:sp>
      <p:grpSp>
        <p:nvGrpSpPr>
          <p:cNvPr id="1347" name="Google Shape;1347;p89"/>
          <p:cNvGrpSpPr/>
          <p:nvPr/>
        </p:nvGrpSpPr>
        <p:grpSpPr>
          <a:xfrm>
            <a:off x="3594153" y="2833869"/>
            <a:ext cx="375920" cy="338723"/>
            <a:chOff x="4456875" y="1435075"/>
            <a:chExt cx="481825" cy="481825"/>
          </a:xfrm>
        </p:grpSpPr>
        <p:sp>
          <p:nvSpPr>
            <p:cNvPr id="1348" name="Google Shape;1348;p89"/>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49" name="Google Shape;1349;p89"/>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50" name="Google Shape;1350;p89"/>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51" name="Google Shape;1351;p89"/>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52" name="Google Shape;1352;p89"/>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53" name="Google Shape;1353;p89"/>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54" name="Google Shape;1354;p89"/>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55" name="Google Shape;1355;p89"/>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56" name="Google Shape;1356;p89"/>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57" name="Google Shape;1357;p89"/>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58" name="Google Shape;1358;p89"/>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59" name="Google Shape;1359;p89"/>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60" name="Google Shape;1360;p89"/>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61" name="Google Shape;1361;p89"/>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62" name="Google Shape;1362;p89"/>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63" name="Google Shape;1363;p89"/>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64" name="Google Shape;1364;p89"/>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65" name="Google Shape;1365;p89"/>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66" name="Google Shape;1366;p89"/>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367" name="Google Shape;1367;p89"/>
          <p:cNvSpPr txBox="1"/>
          <p:nvPr/>
        </p:nvSpPr>
        <p:spPr>
          <a:xfrm>
            <a:off x="3916051" y="2741662"/>
            <a:ext cx="303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aseline="30000">
                <a:solidFill>
                  <a:srgbClr val="080707"/>
                </a:solidFill>
                <a:latin typeface="Calibri"/>
                <a:ea typeface="Calibri"/>
                <a:cs typeface="Calibri"/>
                <a:sym typeface="Calibri"/>
              </a:rPr>
              <a:t>[1]</a:t>
            </a:r>
            <a:endParaRPr/>
          </a:p>
        </p:txBody>
      </p:sp>
      <p:sp>
        <p:nvSpPr>
          <p:cNvPr id="1368" name="Google Shape;1368;p89"/>
          <p:cNvSpPr txBox="1"/>
          <p:nvPr/>
        </p:nvSpPr>
        <p:spPr>
          <a:xfrm>
            <a:off x="3203563" y="2317225"/>
            <a:ext cx="13095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Josefin Sans"/>
                <a:ea typeface="Josefin Sans"/>
                <a:cs typeface="Josefin Sans"/>
                <a:sym typeface="Josefin Sans"/>
              </a:rPr>
              <a:t>HungryMile Website/AppData</a:t>
            </a:r>
            <a:endParaRPr sz="1000">
              <a:latin typeface="Josefin Sans"/>
              <a:ea typeface="Josefin Sans"/>
              <a:cs typeface="Josefin Sans"/>
              <a:sym typeface="Josefin Sans"/>
            </a:endParaRPr>
          </a:p>
        </p:txBody>
      </p:sp>
      <p:cxnSp>
        <p:nvCxnSpPr>
          <p:cNvPr id="1369" name="Google Shape;1369;p89"/>
          <p:cNvCxnSpPr/>
          <p:nvPr/>
        </p:nvCxnSpPr>
        <p:spPr>
          <a:xfrm>
            <a:off x="4254750" y="2930800"/>
            <a:ext cx="421800" cy="6600"/>
          </a:xfrm>
          <a:prstGeom prst="straightConnector1">
            <a:avLst/>
          </a:prstGeom>
          <a:noFill/>
          <a:ln w="9525" cap="flat" cmpd="sng">
            <a:solidFill>
              <a:srgbClr val="595959"/>
            </a:solidFill>
            <a:prstDash val="solid"/>
            <a:round/>
            <a:headEnd type="none" w="med" len="med"/>
            <a:tailEnd type="triangle" w="med" len="med"/>
          </a:ln>
        </p:spPr>
      </p:cxnSp>
      <p:sp>
        <p:nvSpPr>
          <p:cNvPr id="1370" name="Google Shape;1370;p89"/>
          <p:cNvSpPr/>
          <p:nvPr/>
        </p:nvSpPr>
        <p:spPr>
          <a:xfrm>
            <a:off x="4770034" y="2847339"/>
            <a:ext cx="333562" cy="311807"/>
          </a:xfrm>
          <a:custGeom>
            <a:avLst/>
            <a:gdLst/>
            <a:ahLst/>
            <a:cxnLst/>
            <a:rect l="l" t="t" r="r" b="b"/>
            <a:pathLst>
              <a:path w="12067" h="11280" extrusionOk="0">
                <a:moveTo>
                  <a:pt x="5986" y="757"/>
                </a:moveTo>
                <a:cubicBezTo>
                  <a:pt x="7656" y="757"/>
                  <a:pt x="9011" y="2049"/>
                  <a:pt x="9137" y="3718"/>
                </a:cubicBezTo>
                <a:cubicBezTo>
                  <a:pt x="8822" y="3624"/>
                  <a:pt x="8475" y="3561"/>
                  <a:pt x="8066" y="3561"/>
                </a:cubicBezTo>
                <a:cubicBezTo>
                  <a:pt x="7278" y="3561"/>
                  <a:pt x="6585" y="3781"/>
                  <a:pt x="5955" y="4191"/>
                </a:cubicBezTo>
                <a:cubicBezTo>
                  <a:pt x="5356" y="3781"/>
                  <a:pt x="4632" y="3561"/>
                  <a:pt x="3844" y="3561"/>
                </a:cubicBezTo>
                <a:cubicBezTo>
                  <a:pt x="3466" y="3561"/>
                  <a:pt x="3119" y="3592"/>
                  <a:pt x="2773" y="3718"/>
                </a:cubicBezTo>
                <a:cubicBezTo>
                  <a:pt x="2930" y="2049"/>
                  <a:pt x="4285" y="757"/>
                  <a:pt x="5986" y="757"/>
                </a:cubicBezTo>
                <a:close/>
                <a:moveTo>
                  <a:pt x="3875" y="4254"/>
                </a:moveTo>
                <a:cubicBezTo>
                  <a:pt x="4411" y="4254"/>
                  <a:pt x="4915" y="4411"/>
                  <a:pt x="5388" y="4663"/>
                </a:cubicBezTo>
                <a:cubicBezTo>
                  <a:pt x="4852" y="5168"/>
                  <a:pt x="4505" y="5829"/>
                  <a:pt x="4285" y="6585"/>
                </a:cubicBezTo>
                <a:cubicBezTo>
                  <a:pt x="3560" y="6113"/>
                  <a:pt x="2993" y="5325"/>
                  <a:pt x="2836" y="4411"/>
                </a:cubicBezTo>
                <a:cubicBezTo>
                  <a:pt x="3151" y="4317"/>
                  <a:pt x="3497" y="4254"/>
                  <a:pt x="3875" y="4254"/>
                </a:cubicBezTo>
                <a:close/>
                <a:moveTo>
                  <a:pt x="8129" y="4254"/>
                </a:moveTo>
                <a:cubicBezTo>
                  <a:pt x="8475" y="4254"/>
                  <a:pt x="8822" y="4317"/>
                  <a:pt x="9137" y="4411"/>
                </a:cubicBezTo>
                <a:cubicBezTo>
                  <a:pt x="8979" y="5325"/>
                  <a:pt x="8444" y="6113"/>
                  <a:pt x="7687" y="6585"/>
                </a:cubicBezTo>
                <a:cubicBezTo>
                  <a:pt x="7498" y="5829"/>
                  <a:pt x="7089" y="5168"/>
                  <a:pt x="6585" y="4663"/>
                </a:cubicBezTo>
                <a:cubicBezTo>
                  <a:pt x="7026" y="4411"/>
                  <a:pt x="7561" y="4254"/>
                  <a:pt x="8129" y="4254"/>
                </a:cubicBezTo>
                <a:close/>
                <a:moveTo>
                  <a:pt x="5986" y="5042"/>
                </a:moveTo>
                <a:cubicBezTo>
                  <a:pt x="6490" y="5514"/>
                  <a:pt x="6900" y="6144"/>
                  <a:pt x="7026" y="6900"/>
                </a:cubicBezTo>
                <a:cubicBezTo>
                  <a:pt x="6648" y="7026"/>
                  <a:pt x="6364" y="7058"/>
                  <a:pt x="5986" y="7058"/>
                </a:cubicBezTo>
                <a:cubicBezTo>
                  <a:pt x="5640" y="7058"/>
                  <a:pt x="5293" y="7026"/>
                  <a:pt x="4978" y="6900"/>
                </a:cubicBezTo>
                <a:cubicBezTo>
                  <a:pt x="5073" y="6176"/>
                  <a:pt x="5451" y="5514"/>
                  <a:pt x="5986" y="5042"/>
                </a:cubicBezTo>
                <a:close/>
                <a:moveTo>
                  <a:pt x="4915" y="7625"/>
                </a:moveTo>
                <a:lnTo>
                  <a:pt x="4915" y="7625"/>
                </a:lnTo>
                <a:cubicBezTo>
                  <a:pt x="5230" y="7688"/>
                  <a:pt x="5608" y="7782"/>
                  <a:pt x="5986" y="7782"/>
                </a:cubicBezTo>
                <a:cubicBezTo>
                  <a:pt x="6333" y="7782"/>
                  <a:pt x="6711" y="7719"/>
                  <a:pt x="7057" y="7625"/>
                </a:cubicBezTo>
                <a:lnTo>
                  <a:pt x="7057" y="7625"/>
                </a:lnTo>
                <a:cubicBezTo>
                  <a:pt x="6963" y="8476"/>
                  <a:pt x="6585" y="9232"/>
                  <a:pt x="5986" y="9767"/>
                </a:cubicBezTo>
                <a:cubicBezTo>
                  <a:pt x="5388" y="9232"/>
                  <a:pt x="5010" y="8476"/>
                  <a:pt x="4915" y="7625"/>
                </a:cubicBezTo>
                <a:close/>
                <a:moveTo>
                  <a:pt x="2206" y="4726"/>
                </a:moveTo>
                <a:cubicBezTo>
                  <a:pt x="2458" y="5892"/>
                  <a:pt x="3245" y="6837"/>
                  <a:pt x="4222" y="7373"/>
                </a:cubicBezTo>
                <a:lnTo>
                  <a:pt x="4222" y="7467"/>
                </a:lnTo>
                <a:cubicBezTo>
                  <a:pt x="4222" y="8570"/>
                  <a:pt x="4663" y="9515"/>
                  <a:pt x="5388" y="10208"/>
                </a:cubicBezTo>
                <a:cubicBezTo>
                  <a:pt x="4915" y="10460"/>
                  <a:pt x="4411" y="10555"/>
                  <a:pt x="3875" y="10555"/>
                </a:cubicBezTo>
                <a:cubicBezTo>
                  <a:pt x="2080" y="10555"/>
                  <a:pt x="662" y="9137"/>
                  <a:pt x="662" y="7404"/>
                </a:cubicBezTo>
                <a:cubicBezTo>
                  <a:pt x="662" y="6270"/>
                  <a:pt x="1260" y="5294"/>
                  <a:pt x="2206" y="4726"/>
                </a:cubicBezTo>
                <a:close/>
                <a:moveTo>
                  <a:pt x="9735" y="4695"/>
                </a:moveTo>
                <a:cubicBezTo>
                  <a:pt x="10649" y="5262"/>
                  <a:pt x="11279" y="6239"/>
                  <a:pt x="11279" y="7373"/>
                </a:cubicBezTo>
                <a:cubicBezTo>
                  <a:pt x="11279" y="9137"/>
                  <a:pt x="9861" y="10555"/>
                  <a:pt x="8066" y="10555"/>
                </a:cubicBezTo>
                <a:cubicBezTo>
                  <a:pt x="7530" y="10555"/>
                  <a:pt x="7026" y="10397"/>
                  <a:pt x="6553" y="10177"/>
                </a:cubicBezTo>
                <a:cubicBezTo>
                  <a:pt x="7246" y="9452"/>
                  <a:pt x="7719" y="8476"/>
                  <a:pt x="7719" y="7404"/>
                </a:cubicBezTo>
                <a:lnTo>
                  <a:pt x="7719" y="7341"/>
                </a:lnTo>
                <a:cubicBezTo>
                  <a:pt x="8759" y="6837"/>
                  <a:pt x="9515" y="5892"/>
                  <a:pt x="9735" y="4695"/>
                </a:cubicBezTo>
                <a:close/>
                <a:moveTo>
                  <a:pt x="5986" y="1"/>
                </a:moveTo>
                <a:cubicBezTo>
                  <a:pt x="3875" y="1"/>
                  <a:pt x="2143" y="1734"/>
                  <a:pt x="2143" y="3876"/>
                </a:cubicBezTo>
                <a:lnTo>
                  <a:pt x="2143" y="3939"/>
                </a:lnTo>
                <a:cubicBezTo>
                  <a:pt x="882" y="4569"/>
                  <a:pt x="0" y="5892"/>
                  <a:pt x="0" y="7404"/>
                </a:cubicBezTo>
                <a:cubicBezTo>
                  <a:pt x="0" y="9547"/>
                  <a:pt x="1733" y="11279"/>
                  <a:pt x="3907" y="11279"/>
                </a:cubicBezTo>
                <a:cubicBezTo>
                  <a:pt x="4695" y="11279"/>
                  <a:pt x="5388" y="11027"/>
                  <a:pt x="6018" y="10649"/>
                </a:cubicBezTo>
                <a:cubicBezTo>
                  <a:pt x="6616" y="11027"/>
                  <a:pt x="7372" y="11279"/>
                  <a:pt x="8160" y="11279"/>
                </a:cubicBezTo>
                <a:cubicBezTo>
                  <a:pt x="10271" y="11279"/>
                  <a:pt x="12067" y="9547"/>
                  <a:pt x="12067" y="7404"/>
                </a:cubicBezTo>
                <a:cubicBezTo>
                  <a:pt x="11972" y="5924"/>
                  <a:pt x="11122" y="4632"/>
                  <a:pt x="9861" y="3939"/>
                </a:cubicBezTo>
                <a:lnTo>
                  <a:pt x="9861" y="3876"/>
                </a:lnTo>
                <a:cubicBezTo>
                  <a:pt x="9861" y="1734"/>
                  <a:pt x="8129" y="1"/>
                  <a:pt x="5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89"/>
          <p:cNvSpPr txBox="1"/>
          <p:nvPr/>
        </p:nvSpPr>
        <p:spPr>
          <a:xfrm>
            <a:off x="6806710" y="2470369"/>
            <a:ext cx="8217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Josefin Sans"/>
                <a:ea typeface="Josefin Sans"/>
                <a:cs typeface="Josefin Sans"/>
                <a:sym typeface="Josefin Sans"/>
              </a:rPr>
              <a:t>Excel Data</a:t>
            </a:r>
            <a:endParaRPr sz="1000">
              <a:latin typeface="Josefin Sans"/>
              <a:ea typeface="Josefin Sans"/>
              <a:cs typeface="Josefin Sans"/>
              <a:sym typeface="Josefin Sans"/>
            </a:endParaRPr>
          </a:p>
        </p:txBody>
      </p:sp>
      <p:sp>
        <p:nvSpPr>
          <p:cNvPr id="1372" name="Google Shape;1372;p89"/>
          <p:cNvSpPr txBox="1"/>
          <p:nvPr/>
        </p:nvSpPr>
        <p:spPr>
          <a:xfrm>
            <a:off x="5023964" y="2741649"/>
            <a:ext cx="303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aseline="30000">
                <a:solidFill>
                  <a:srgbClr val="080707"/>
                </a:solidFill>
                <a:latin typeface="Calibri"/>
                <a:ea typeface="Calibri"/>
                <a:cs typeface="Calibri"/>
                <a:sym typeface="Calibri"/>
              </a:rPr>
              <a:t>[1]</a:t>
            </a:r>
            <a:endParaRPr/>
          </a:p>
        </p:txBody>
      </p:sp>
      <p:cxnSp>
        <p:nvCxnSpPr>
          <p:cNvPr id="1373" name="Google Shape;1373;p89"/>
          <p:cNvCxnSpPr/>
          <p:nvPr/>
        </p:nvCxnSpPr>
        <p:spPr>
          <a:xfrm>
            <a:off x="5321550" y="2930800"/>
            <a:ext cx="421800" cy="6600"/>
          </a:xfrm>
          <a:prstGeom prst="straightConnector1">
            <a:avLst/>
          </a:prstGeom>
          <a:noFill/>
          <a:ln w="9525" cap="flat" cmpd="sng">
            <a:solidFill>
              <a:srgbClr val="595959"/>
            </a:solidFill>
            <a:prstDash val="solid"/>
            <a:round/>
            <a:headEnd type="none" w="med" len="med"/>
            <a:tailEnd type="triangle" w="med" len="med"/>
          </a:ln>
        </p:spPr>
      </p:cxnSp>
      <p:cxnSp>
        <p:nvCxnSpPr>
          <p:cNvPr id="1374" name="Google Shape;1374;p89"/>
          <p:cNvCxnSpPr/>
          <p:nvPr/>
        </p:nvCxnSpPr>
        <p:spPr>
          <a:xfrm>
            <a:off x="6540750" y="2930800"/>
            <a:ext cx="421800" cy="6600"/>
          </a:xfrm>
          <a:prstGeom prst="straightConnector1">
            <a:avLst/>
          </a:prstGeom>
          <a:noFill/>
          <a:ln w="9525" cap="flat" cmpd="sng">
            <a:solidFill>
              <a:srgbClr val="595959"/>
            </a:solidFill>
            <a:prstDash val="solid"/>
            <a:round/>
            <a:headEnd type="none" w="med" len="med"/>
            <a:tailEnd type="triangle" w="med" len="med"/>
          </a:ln>
        </p:spPr>
      </p:cxnSp>
      <p:grpSp>
        <p:nvGrpSpPr>
          <p:cNvPr id="1375" name="Google Shape;1375;p89"/>
          <p:cNvGrpSpPr/>
          <p:nvPr/>
        </p:nvGrpSpPr>
        <p:grpSpPr>
          <a:xfrm>
            <a:off x="5918231" y="2868571"/>
            <a:ext cx="332587" cy="330855"/>
            <a:chOff x="685475" y="2318350"/>
            <a:chExt cx="297750" cy="296200"/>
          </a:xfrm>
        </p:grpSpPr>
        <p:sp>
          <p:nvSpPr>
            <p:cNvPr id="1376" name="Google Shape;1376;p89"/>
            <p:cNvSpPr/>
            <p:nvPr/>
          </p:nvSpPr>
          <p:spPr>
            <a:xfrm>
              <a:off x="685475" y="2371925"/>
              <a:ext cx="142600" cy="241975"/>
            </a:xfrm>
            <a:custGeom>
              <a:avLst/>
              <a:gdLst/>
              <a:ahLst/>
              <a:cxnLst/>
              <a:rect l="l" t="t" r="r" b="b"/>
              <a:pathLst>
                <a:path w="5704" h="9679" extrusionOk="0">
                  <a:moveTo>
                    <a:pt x="2080" y="662"/>
                  </a:moveTo>
                  <a:cubicBezTo>
                    <a:pt x="2458" y="662"/>
                    <a:pt x="2773" y="977"/>
                    <a:pt x="2773" y="1387"/>
                  </a:cubicBezTo>
                  <a:cubicBezTo>
                    <a:pt x="2773" y="1765"/>
                    <a:pt x="2458" y="2080"/>
                    <a:pt x="2080" y="2080"/>
                  </a:cubicBezTo>
                  <a:cubicBezTo>
                    <a:pt x="1671" y="2080"/>
                    <a:pt x="1356" y="1765"/>
                    <a:pt x="1356" y="1387"/>
                  </a:cubicBezTo>
                  <a:cubicBezTo>
                    <a:pt x="1356" y="977"/>
                    <a:pt x="1734" y="662"/>
                    <a:pt x="2080" y="662"/>
                  </a:cubicBezTo>
                  <a:close/>
                  <a:moveTo>
                    <a:pt x="2962" y="6900"/>
                  </a:moveTo>
                  <a:lnTo>
                    <a:pt x="3120" y="7593"/>
                  </a:lnTo>
                  <a:lnTo>
                    <a:pt x="1135" y="7593"/>
                  </a:lnTo>
                  <a:lnTo>
                    <a:pt x="1293" y="6900"/>
                  </a:lnTo>
                  <a:close/>
                  <a:moveTo>
                    <a:pt x="1742" y="2767"/>
                  </a:moveTo>
                  <a:cubicBezTo>
                    <a:pt x="1866" y="2767"/>
                    <a:pt x="1991" y="2831"/>
                    <a:pt x="2049" y="2962"/>
                  </a:cubicBezTo>
                  <a:lnTo>
                    <a:pt x="2553" y="3938"/>
                  </a:lnTo>
                  <a:cubicBezTo>
                    <a:pt x="2584" y="4064"/>
                    <a:pt x="2742" y="4127"/>
                    <a:pt x="2868" y="4127"/>
                  </a:cubicBezTo>
                  <a:lnTo>
                    <a:pt x="3813" y="4127"/>
                  </a:lnTo>
                  <a:cubicBezTo>
                    <a:pt x="4002" y="4127"/>
                    <a:pt x="4159" y="4285"/>
                    <a:pt x="4159" y="4474"/>
                  </a:cubicBezTo>
                  <a:cubicBezTo>
                    <a:pt x="4159" y="4695"/>
                    <a:pt x="4002" y="4852"/>
                    <a:pt x="3813" y="4852"/>
                  </a:cubicBezTo>
                  <a:lnTo>
                    <a:pt x="2427" y="4852"/>
                  </a:lnTo>
                  <a:cubicBezTo>
                    <a:pt x="2301" y="4852"/>
                    <a:pt x="2175" y="4758"/>
                    <a:pt x="2112" y="4631"/>
                  </a:cubicBezTo>
                  <a:cubicBezTo>
                    <a:pt x="2042" y="4515"/>
                    <a:pt x="1919" y="4450"/>
                    <a:pt x="1784" y="4450"/>
                  </a:cubicBezTo>
                  <a:cubicBezTo>
                    <a:pt x="1737" y="4450"/>
                    <a:pt x="1688" y="4458"/>
                    <a:pt x="1639" y="4474"/>
                  </a:cubicBezTo>
                  <a:cubicBezTo>
                    <a:pt x="1482" y="4568"/>
                    <a:pt x="1387" y="4758"/>
                    <a:pt x="1482" y="4947"/>
                  </a:cubicBezTo>
                  <a:cubicBezTo>
                    <a:pt x="1671" y="5325"/>
                    <a:pt x="2017" y="5545"/>
                    <a:pt x="2427" y="5545"/>
                  </a:cubicBezTo>
                  <a:lnTo>
                    <a:pt x="3813" y="5545"/>
                  </a:lnTo>
                  <a:cubicBezTo>
                    <a:pt x="3970" y="5545"/>
                    <a:pt x="4128" y="5671"/>
                    <a:pt x="4159" y="5829"/>
                  </a:cubicBezTo>
                  <a:lnTo>
                    <a:pt x="4853" y="8570"/>
                  </a:lnTo>
                  <a:cubicBezTo>
                    <a:pt x="4916" y="8790"/>
                    <a:pt x="4790" y="8979"/>
                    <a:pt x="4632" y="9011"/>
                  </a:cubicBezTo>
                  <a:cubicBezTo>
                    <a:pt x="4608" y="9015"/>
                    <a:pt x="4584" y="9017"/>
                    <a:pt x="4560" y="9017"/>
                  </a:cubicBezTo>
                  <a:cubicBezTo>
                    <a:pt x="4403" y="9017"/>
                    <a:pt x="4273" y="8927"/>
                    <a:pt x="4191" y="8790"/>
                  </a:cubicBezTo>
                  <a:lnTo>
                    <a:pt x="3655" y="6522"/>
                  </a:lnTo>
                  <a:cubicBezTo>
                    <a:pt x="3592" y="6364"/>
                    <a:pt x="3498" y="6270"/>
                    <a:pt x="3277" y="6270"/>
                  </a:cubicBezTo>
                  <a:lnTo>
                    <a:pt x="1040" y="6270"/>
                  </a:lnTo>
                  <a:cubicBezTo>
                    <a:pt x="914" y="6270"/>
                    <a:pt x="851" y="6207"/>
                    <a:pt x="757" y="6144"/>
                  </a:cubicBezTo>
                  <a:cubicBezTo>
                    <a:pt x="694" y="5986"/>
                    <a:pt x="694" y="5892"/>
                    <a:pt x="694" y="5797"/>
                  </a:cubicBezTo>
                  <a:lnTo>
                    <a:pt x="1419" y="3025"/>
                  </a:lnTo>
                  <a:cubicBezTo>
                    <a:pt x="1453" y="2855"/>
                    <a:pt x="1597" y="2767"/>
                    <a:pt x="1742" y="2767"/>
                  </a:cubicBezTo>
                  <a:close/>
                  <a:moveTo>
                    <a:pt x="2143" y="0"/>
                  </a:moveTo>
                  <a:cubicBezTo>
                    <a:pt x="1419" y="0"/>
                    <a:pt x="788" y="630"/>
                    <a:pt x="788" y="1387"/>
                  </a:cubicBezTo>
                  <a:cubicBezTo>
                    <a:pt x="788" y="1733"/>
                    <a:pt x="946" y="2080"/>
                    <a:pt x="1135" y="2332"/>
                  </a:cubicBezTo>
                  <a:cubicBezTo>
                    <a:pt x="977" y="2426"/>
                    <a:pt x="851" y="2647"/>
                    <a:pt x="788" y="2867"/>
                  </a:cubicBezTo>
                  <a:lnTo>
                    <a:pt x="64" y="5640"/>
                  </a:lnTo>
                  <a:cubicBezTo>
                    <a:pt x="1" y="5955"/>
                    <a:pt x="64" y="6270"/>
                    <a:pt x="253" y="6522"/>
                  </a:cubicBezTo>
                  <a:cubicBezTo>
                    <a:pt x="347" y="6648"/>
                    <a:pt x="473" y="6774"/>
                    <a:pt x="631" y="6805"/>
                  </a:cubicBezTo>
                  <a:lnTo>
                    <a:pt x="32" y="9263"/>
                  </a:lnTo>
                  <a:cubicBezTo>
                    <a:pt x="1" y="9452"/>
                    <a:pt x="95" y="9609"/>
                    <a:pt x="253" y="9672"/>
                  </a:cubicBezTo>
                  <a:cubicBezTo>
                    <a:pt x="281" y="9676"/>
                    <a:pt x="309" y="9678"/>
                    <a:pt x="335" y="9678"/>
                  </a:cubicBezTo>
                  <a:cubicBezTo>
                    <a:pt x="513" y="9678"/>
                    <a:pt x="639" y="9589"/>
                    <a:pt x="694" y="9452"/>
                  </a:cubicBezTo>
                  <a:lnTo>
                    <a:pt x="977" y="8318"/>
                  </a:lnTo>
                  <a:lnTo>
                    <a:pt x="3372" y="8318"/>
                  </a:lnTo>
                  <a:lnTo>
                    <a:pt x="3529" y="8885"/>
                  </a:lnTo>
                  <a:cubicBezTo>
                    <a:pt x="3661" y="9359"/>
                    <a:pt x="4079" y="9679"/>
                    <a:pt x="4526" y="9679"/>
                  </a:cubicBezTo>
                  <a:cubicBezTo>
                    <a:pt x="4613" y="9679"/>
                    <a:pt x="4702" y="9667"/>
                    <a:pt x="4790" y="9641"/>
                  </a:cubicBezTo>
                  <a:cubicBezTo>
                    <a:pt x="5357" y="9483"/>
                    <a:pt x="5703" y="8916"/>
                    <a:pt x="5546" y="8381"/>
                  </a:cubicBezTo>
                  <a:lnTo>
                    <a:pt x="4821" y="5640"/>
                  </a:lnTo>
                  <a:cubicBezTo>
                    <a:pt x="4790" y="5482"/>
                    <a:pt x="4727" y="5325"/>
                    <a:pt x="4601" y="5199"/>
                  </a:cubicBezTo>
                  <a:cubicBezTo>
                    <a:pt x="4758" y="5010"/>
                    <a:pt x="4884" y="4758"/>
                    <a:pt x="4884" y="4474"/>
                  </a:cubicBezTo>
                  <a:cubicBezTo>
                    <a:pt x="4884" y="3907"/>
                    <a:pt x="4412" y="3466"/>
                    <a:pt x="3844" y="3466"/>
                  </a:cubicBezTo>
                  <a:lnTo>
                    <a:pt x="3088" y="3466"/>
                  </a:lnTo>
                  <a:lnTo>
                    <a:pt x="2710" y="2647"/>
                  </a:lnTo>
                  <a:cubicBezTo>
                    <a:pt x="3183" y="2395"/>
                    <a:pt x="3529" y="1922"/>
                    <a:pt x="3529" y="1387"/>
                  </a:cubicBezTo>
                  <a:cubicBezTo>
                    <a:pt x="3529" y="630"/>
                    <a:pt x="2899"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89"/>
            <p:cNvSpPr/>
            <p:nvPr/>
          </p:nvSpPr>
          <p:spPr>
            <a:xfrm>
              <a:off x="839850" y="2371925"/>
              <a:ext cx="143375" cy="242625"/>
            </a:xfrm>
            <a:custGeom>
              <a:avLst/>
              <a:gdLst/>
              <a:ahLst/>
              <a:cxnLst/>
              <a:rect l="l" t="t" r="r" b="b"/>
              <a:pathLst>
                <a:path w="5735" h="9705" extrusionOk="0">
                  <a:moveTo>
                    <a:pt x="3624" y="662"/>
                  </a:moveTo>
                  <a:cubicBezTo>
                    <a:pt x="4002" y="662"/>
                    <a:pt x="4317" y="977"/>
                    <a:pt x="4317" y="1355"/>
                  </a:cubicBezTo>
                  <a:cubicBezTo>
                    <a:pt x="4317" y="1765"/>
                    <a:pt x="4002" y="2080"/>
                    <a:pt x="3624" y="2080"/>
                  </a:cubicBezTo>
                  <a:cubicBezTo>
                    <a:pt x="3214" y="2080"/>
                    <a:pt x="2899" y="1765"/>
                    <a:pt x="2899" y="1355"/>
                  </a:cubicBezTo>
                  <a:cubicBezTo>
                    <a:pt x="2899" y="977"/>
                    <a:pt x="3214" y="662"/>
                    <a:pt x="3624" y="662"/>
                  </a:cubicBezTo>
                  <a:close/>
                  <a:moveTo>
                    <a:pt x="4317" y="6900"/>
                  </a:moveTo>
                  <a:lnTo>
                    <a:pt x="4474" y="7593"/>
                  </a:lnTo>
                  <a:lnTo>
                    <a:pt x="2490" y="7593"/>
                  </a:lnTo>
                  <a:lnTo>
                    <a:pt x="2647" y="6900"/>
                  </a:lnTo>
                  <a:close/>
                  <a:moveTo>
                    <a:pt x="3962" y="2731"/>
                  </a:moveTo>
                  <a:cubicBezTo>
                    <a:pt x="4108" y="2731"/>
                    <a:pt x="4250" y="2818"/>
                    <a:pt x="4285" y="2993"/>
                  </a:cubicBezTo>
                  <a:lnTo>
                    <a:pt x="4979" y="5734"/>
                  </a:lnTo>
                  <a:cubicBezTo>
                    <a:pt x="5010" y="6018"/>
                    <a:pt x="4853" y="6207"/>
                    <a:pt x="4632" y="6207"/>
                  </a:cubicBezTo>
                  <a:lnTo>
                    <a:pt x="2395" y="6207"/>
                  </a:lnTo>
                  <a:cubicBezTo>
                    <a:pt x="2238" y="6207"/>
                    <a:pt x="2080" y="6333"/>
                    <a:pt x="2049" y="6490"/>
                  </a:cubicBezTo>
                  <a:lnTo>
                    <a:pt x="1482" y="8727"/>
                  </a:lnTo>
                  <a:cubicBezTo>
                    <a:pt x="1456" y="8883"/>
                    <a:pt x="1323" y="8996"/>
                    <a:pt x="1154" y="8996"/>
                  </a:cubicBezTo>
                  <a:cubicBezTo>
                    <a:pt x="1118" y="8996"/>
                    <a:pt x="1080" y="8990"/>
                    <a:pt x="1040" y="8979"/>
                  </a:cubicBezTo>
                  <a:cubicBezTo>
                    <a:pt x="851" y="8916"/>
                    <a:pt x="725" y="8727"/>
                    <a:pt x="820" y="8538"/>
                  </a:cubicBezTo>
                  <a:lnTo>
                    <a:pt x="1513" y="5766"/>
                  </a:lnTo>
                  <a:cubicBezTo>
                    <a:pt x="1576" y="5608"/>
                    <a:pt x="1671" y="5514"/>
                    <a:pt x="1891" y="5514"/>
                  </a:cubicBezTo>
                  <a:lnTo>
                    <a:pt x="3246" y="5514"/>
                  </a:lnTo>
                  <a:cubicBezTo>
                    <a:pt x="3655" y="5514"/>
                    <a:pt x="4002" y="5262"/>
                    <a:pt x="4222" y="4915"/>
                  </a:cubicBezTo>
                  <a:cubicBezTo>
                    <a:pt x="4285" y="4758"/>
                    <a:pt x="4222" y="4537"/>
                    <a:pt x="4033" y="4442"/>
                  </a:cubicBezTo>
                  <a:cubicBezTo>
                    <a:pt x="3993" y="4426"/>
                    <a:pt x="3948" y="4418"/>
                    <a:pt x="3902" y="4418"/>
                  </a:cubicBezTo>
                  <a:cubicBezTo>
                    <a:pt x="3770" y="4418"/>
                    <a:pt x="3631" y="4483"/>
                    <a:pt x="3561" y="4600"/>
                  </a:cubicBezTo>
                  <a:cubicBezTo>
                    <a:pt x="3529" y="4726"/>
                    <a:pt x="3372" y="4789"/>
                    <a:pt x="3246" y="4789"/>
                  </a:cubicBezTo>
                  <a:lnTo>
                    <a:pt x="1891" y="4789"/>
                  </a:lnTo>
                  <a:cubicBezTo>
                    <a:pt x="1671" y="4789"/>
                    <a:pt x="1513" y="4631"/>
                    <a:pt x="1513" y="4442"/>
                  </a:cubicBezTo>
                  <a:cubicBezTo>
                    <a:pt x="1513" y="4253"/>
                    <a:pt x="1671" y="4096"/>
                    <a:pt x="1891" y="4096"/>
                  </a:cubicBezTo>
                  <a:lnTo>
                    <a:pt x="2836" y="4096"/>
                  </a:lnTo>
                  <a:cubicBezTo>
                    <a:pt x="2931" y="4096"/>
                    <a:pt x="3057" y="4001"/>
                    <a:pt x="3151" y="3907"/>
                  </a:cubicBezTo>
                  <a:cubicBezTo>
                    <a:pt x="3151" y="3844"/>
                    <a:pt x="3655" y="2899"/>
                    <a:pt x="3655" y="2899"/>
                  </a:cubicBezTo>
                  <a:cubicBezTo>
                    <a:pt x="3725" y="2787"/>
                    <a:pt x="3845" y="2731"/>
                    <a:pt x="3962" y="2731"/>
                  </a:cubicBezTo>
                  <a:close/>
                  <a:moveTo>
                    <a:pt x="3529" y="0"/>
                  </a:moveTo>
                  <a:cubicBezTo>
                    <a:pt x="2805" y="0"/>
                    <a:pt x="2175" y="630"/>
                    <a:pt x="2175" y="1355"/>
                  </a:cubicBezTo>
                  <a:cubicBezTo>
                    <a:pt x="2175" y="1922"/>
                    <a:pt x="2490" y="2395"/>
                    <a:pt x="2994" y="2615"/>
                  </a:cubicBezTo>
                  <a:lnTo>
                    <a:pt x="2584" y="3466"/>
                  </a:lnTo>
                  <a:lnTo>
                    <a:pt x="1860" y="3466"/>
                  </a:lnTo>
                  <a:cubicBezTo>
                    <a:pt x="1261" y="3466"/>
                    <a:pt x="820" y="3938"/>
                    <a:pt x="820" y="4474"/>
                  </a:cubicBezTo>
                  <a:cubicBezTo>
                    <a:pt x="820" y="4758"/>
                    <a:pt x="946" y="4978"/>
                    <a:pt x="1103" y="5199"/>
                  </a:cubicBezTo>
                  <a:cubicBezTo>
                    <a:pt x="977" y="5325"/>
                    <a:pt x="914" y="5451"/>
                    <a:pt x="851" y="5608"/>
                  </a:cubicBezTo>
                  <a:lnTo>
                    <a:pt x="158" y="8381"/>
                  </a:lnTo>
                  <a:cubicBezTo>
                    <a:pt x="1" y="8916"/>
                    <a:pt x="347" y="9483"/>
                    <a:pt x="914" y="9641"/>
                  </a:cubicBezTo>
                  <a:cubicBezTo>
                    <a:pt x="1002" y="9667"/>
                    <a:pt x="1091" y="9679"/>
                    <a:pt x="1178" y="9679"/>
                  </a:cubicBezTo>
                  <a:cubicBezTo>
                    <a:pt x="1624" y="9679"/>
                    <a:pt x="2038" y="9359"/>
                    <a:pt x="2143" y="8885"/>
                  </a:cubicBezTo>
                  <a:lnTo>
                    <a:pt x="2332" y="8286"/>
                  </a:lnTo>
                  <a:lnTo>
                    <a:pt x="4695" y="8286"/>
                  </a:lnTo>
                  <a:lnTo>
                    <a:pt x="4947" y="9452"/>
                  </a:lnTo>
                  <a:cubicBezTo>
                    <a:pt x="4995" y="9597"/>
                    <a:pt x="5118" y="9704"/>
                    <a:pt x="5257" y="9704"/>
                  </a:cubicBezTo>
                  <a:cubicBezTo>
                    <a:pt x="5300" y="9704"/>
                    <a:pt x="5344" y="9694"/>
                    <a:pt x="5388" y="9672"/>
                  </a:cubicBezTo>
                  <a:cubicBezTo>
                    <a:pt x="5577" y="9641"/>
                    <a:pt x="5703" y="9452"/>
                    <a:pt x="5609" y="9231"/>
                  </a:cubicBezTo>
                  <a:lnTo>
                    <a:pt x="5042" y="6805"/>
                  </a:lnTo>
                  <a:cubicBezTo>
                    <a:pt x="5514" y="6616"/>
                    <a:pt x="5735" y="6144"/>
                    <a:pt x="5640" y="5640"/>
                  </a:cubicBezTo>
                  <a:lnTo>
                    <a:pt x="4916" y="2867"/>
                  </a:lnTo>
                  <a:cubicBezTo>
                    <a:pt x="4884" y="2647"/>
                    <a:pt x="4758" y="2489"/>
                    <a:pt x="4569" y="2332"/>
                  </a:cubicBezTo>
                  <a:cubicBezTo>
                    <a:pt x="4790" y="2080"/>
                    <a:pt x="4916" y="1733"/>
                    <a:pt x="4916" y="1355"/>
                  </a:cubicBezTo>
                  <a:cubicBezTo>
                    <a:pt x="4916" y="630"/>
                    <a:pt x="4285"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89"/>
            <p:cNvSpPr/>
            <p:nvPr/>
          </p:nvSpPr>
          <p:spPr>
            <a:xfrm>
              <a:off x="772900" y="2318350"/>
              <a:ext cx="122125" cy="105075"/>
            </a:xfrm>
            <a:custGeom>
              <a:avLst/>
              <a:gdLst/>
              <a:ahLst/>
              <a:cxnLst/>
              <a:rect l="l" t="t" r="r" b="b"/>
              <a:pathLst>
                <a:path w="4885" h="4203" extrusionOk="0">
                  <a:moveTo>
                    <a:pt x="3844" y="631"/>
                  </a:moveTo>
                  <a:cubicBezTo>
                    <a:pt x="4034" y="631"/>
                    <a:pt x="4223" y="789"/>
                    <a:pt x="4223" y="978"/>
                  </a:cubicBezTo>
                  <a:lnTo>
                    <a:pt x="4223" y="1734"/>
                  </a:lnTo>
                  <a:cubicBezTo>
                    <a:pt x="4223" y="1923"/>
                    <a:pt x="4034" y="2112"/>
                    <a:pt x="3844" y="2112"/>
                  </a:cubicBezTo>
                  <a:cubicBezTo>
                    <a:pt x="3655" y="2143"/>
                    <a:pt x="3498" y="2301"/>
                    <a:pt x="3498" y="2458"/>
                  </a:cubicBezTo>
                  <a:lnTo>
                    <a:pt x="3498" y="2994"/>
                  </a:lnTo>
                  <a:lnTo>
                    <a:pt x="2679" y="2206"/>
                  </a:lnTo>
                  <a:cubicBezTo>
                    <a:pt x="2584" y="2143"/>
                    <a:pt x="2521" y="2112"/>
                    <a:pt x="2427" y="2112"/>
                  </a:cubicBezTo>
                  <a:lnTo>
                    <a:pt x="1009" y="2112"/>
                  </a:lnTo>
                  <a:cubicBezTo>
                    <a:pt x="820" y="2112"/>
                    <a:pt x="662" y="1923"/>
                    <a:pt x="662" y="1734"/>
                  </a:cubicBezTo>
                  <a:lnTo>
                    <a:pt x="662" y="978"/>
                  </a:lnTo>
                  <a:cubicBezTo>
                    <a:pt x="662" y="789"/>
                    <a:pt x="820" y="631"/>
                    <a:pt x="1009" y="631"/>
                  </a:cubicBezTo>
                  <a:close/>
                  <a:moveTo>
                    <a:pt x="1009" y="1"/>
                  </a:moveTo>
                  <a:cubicBezTo>
                    <a:pt x="442" y="1"/>
                    <a:pt x="1" y="474"/>
                    <a:pt x="1" y="1041"/>
                  </a:cubicBezTo>
                  <a:lnTo>
                    <a:pt x="1" y="1765"/>
                  </a:lnTo>
                  <a:cubicBezTo>
                    <a:pt x="1" y="2364"/>
                    <a:pt x="473" y="2805"/>
                    <a:pt x="1009" y="2805"/>
                  </a:cubicBezTo>
                  <a:lnTo>
                    <a:pt x="2269" y="2805"/>
                  </a:lnTo>
                  <a:lnTo>
                    <a:pt x="3592" y="4097"/>
                  </a:lnTo>
                  <a:cubicBezTo>
                    <a:pt x="3663" y="4167"/>
                    <a:pt x="3770" y="4203"/>
                    <a:pt x="3872" y="4203"/>
                  </a:cubicBezTo>
                  <a:cubicBezTo>
                    <a:pt x="3906" y="4203"/>
                    <a:pt x="3939" y="4199"/>
                    <a:pt x="3970" y="4191"/>
                  </a:cubicBezTo>
                  <a:cubicBezTo>
                    <a:pt x="4097" y="4160"/>
                    <a:pt x="4160" y="4002"/>
                    <a:pt x="4160" y="3876"/>
                  </a:cubicBezTo>
                  <a:lnTo>
                    <a:pt x="4160" y="2773"/>
                  </a:lnTo>
                  <a:cubicBezTo>
                    <a:pt x="4569" y="2616"/>
                    <a:pt x="4884" y="2238"/>
                    <a:pt x="4884" y="1765"/>
                  </a:cubicBezTo>
                  <a:lnTo>
                    <a:pt x="4884" y="1041"/>
                  </a:lnTo>
                  <a:cubicBezTo>
                    <a:pt x="4884" y="442"/>
                    <a:pt x="4412" y="1"/>
                    <a:pt x="38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89"/>
          <p:cNvSpPr txBox="1"/>
          <p:nvPr/>
        </p:nvSpPr>
        <p:spPr>
          <a:xfrm>
            <a:off x="6172551" y="2736499"/>
            <a:ext cx="303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aseline="30000">
                <a:solidFill>
                  <a:srgbClr val="080707"/>
                </a:solidFill>
                <a:latin typeface="Calibri"/>
                <a:ea typeface="Calibri"/>
                <a:cs typeface="Calibri"/>
                <a:sym typeface="Calibri"/>
              </a:rPr>
              <a:t>[1]</a:t>
            </a:r>
            <a:endParaRPr/>
          </a:p>
        </p:txBody>
      </p:sp>
      <p:sp>
        <p:nvSpPr>
          <p:cNvPr id="1380" name="Google Shape;1380;p89"/>
          <p:cNvSpPr txBox="1"/>
          <p:nvPr/>
        </p:nvSpPr>
        <p:spPr>
          <a:xfrm>
            <a:off x="5590950" y="2379300"/>
            <a:ext cx="1037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Josefin Sans"/>
                <a:ea typeface="Josefin Sans"/>
                <a:cs typeface="Josefin Sans"/>
                <a:sym typeface="Josefin Sans"/>
              </a:rPr>
              <a:t>Manual Data transfer</a:t>
            </a:r>
            <a:endParaRPr sz="1000">
              <a:latin typeface="Josefin Sans"/>
              <a:ea typeface="Josefin Sans"/>
              <a:cs typeface="Josefin Sans"/>
              <a:sym typeface="Josefin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pic>
        <p:nvPicPr>
          <p:cNvPr id="1385" name="Google Shape;1385;p90"/>
          <p:cNvPicPr preferRelativeResize="0"/>
          <p:nvPr/>
        </p:nvPicPr>
        <p:blipFill rotWithShape="1">
          <a:blip r:embed="rId3">
            <a:alphaModFix/>
          </a:blip>
          <a:srcRect l="8386" r="37856"/>
          <a:stretch/>
        </p:blipFill>
        <p:spPr>
          <a:xfrm>
            <a:off x="670000" y="1722875"/>
            <a:ext cx="948251" cy="1179996"/>
          </a:xfrm>
          <a:prstGeom prst="rect">
            <a:avLst/>
          </a:prstGeom>
          <a:noFill/>
          <a:ln>
            <a:noFill/>
          </a:ln>
        </p:spPr>
      </p:pic>
      <p:sp>
        <p:nvSpPr>
          <p:cNvPr id="1386" name="Google Shape;1386;p90"/>
          <p:cNvSpPr txBox="1">
            <a:spLocks noGrp="1"/>
          </p:cNvSpPr>
          <p:nvPr>
            <p:ph type="ctrTitle"/>
          </p:nvPr>
        </p:nvSpPr>
        <p:spPr>
          <a:xfrm>
            <a:off x="2851571" y="2128631"/>
            <a:ext cx="4438800" cy="25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87" name="Google Shape;1387;p90"/>
          <p:cNvSpPr txBox="1">
            <a:spLocks noGrp="1"/>
          </p:cNvSpPr>
          <p:nvPr>
            <p:ph type="ctrTitle"/>
          </p:nvPr>
        </p:nvSpPr>
        <p:spPr>
          <a:xfrm>
            <a:off x="1719425" y="333450"/>
            <a:ext cx="5403600" cy="60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High Level Architecture</a:t>
            </a:r>
            <a:endParaRPr/>
          </a:p>
        </p:txBody>
      </p:sp>
      <p:sp>
        <p:nvSpPr>
          <p:cNvPr id="1388" name="Google Shape;1388;p90"/>
          <p:cNvSpPr txBox="1"/>
          <p:nvPr/>
        </p:nvSpPr>
        <p:spPr>
          <a:xfrm>
            <a:off x="2840349" y="1789515"/>
            <a:ext cx="3534900" cy="1046700"/>
          </a:xfrm>
          <a:prstGeom prst="rect">
            <a:avLst/>
          </a:prstGeom>
          <a:solidFill>
            <a:schemeClr val="accent3"/>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xygen Light"/>
              <a:ea typeface="Oxygen Light"/>
              <a:cs typeface="Oxygen Light"/>
              <a:sym typeface="Oxygen Light"/>
            </a:endParaRPr>
          </a:p>
          <a:p>
            <a:pPr marL="0" lvl="0" indent="0" algn="l" rtl="0">
              <a:spcBef>
                <a:spcPts val="0"/>
              </a:spcBef>
              <a:spcAft>
                <a:spcPts val="0"/>
              </a:spcAft>
              <a:buNone/>
            </a:pPr>
            <a:endParaRPr>
              <a:latin typeface="Oxygen Light"/>
              <a:ea typeface="Oxygen Light"/>
              <a:cs typeface="Oxygen Light"/>
              <a:sym typeface="Oxygen Light"/>
            </a:endParaRPr>
          </a:p>
          <a:p>
            <a:pPr marL="0" lvl="0" indent="0" algn="l" rtl="0">
              <a:spcBef>
                <a:spcPts val="0"/>
              </a:spcBef>
              <a:spcAft>
                <a:spcPts val="0"/>
              </a:spcAft>
              <a:buNone/>
            </a:pPr>
            <a:endParaRPr>
              <a:latin typeface="Oxygen Light"/>
              <a:ea typeface="Oxygen Light"/>
              <a:cs typeface="Oxygen Light"/>
              <a:sym typeface="Oxygen Light"/>
            </a:endParaRPr>
          </a:p>
          <a:p>
            <a:pPr marL="0" lvl="0" indent="0" algn="l" rtl="0">
              <a:spcBef>
                <a:spcPts val="0"/>
              </a:spcBef>
              <a:spcAft>
                <a:spcPts val="0"/>
              </a:spcAft>
              <a:buNone/>
            </a:pPr>
            <a:endParaRPr>
              <a:latin typeface="Oxygen Light"/>
              <a:ea typeface="Oxygen Light"/>
              <a:cs typeface="Oxygen Light"/>
              <a:sym typeface="Oxygen Light"/>
            </a:endParaRPr>
          </a:p>
        </p:txBody>
      </p:sp>
      <p:sp>
        <p:nvSpPr>
          <p:cNvPr id="1389" name="Google Shape;1389;p90"/>
          <p:cNvSpPr txBox="1"/>
          <p:nvPr/>
        </p:nvSpPr>
        <p:spPr>
          <a:xfrm>
            <a:off x="7278950" y="1527125"/>
            <a:ext cx="657000" cy="14775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xygen Light"/>
              <a:ea typeface="Oxygen Light"/>
              <a:cs typeface="Oxygen Light"/>
              <a:sym typeface="Oxygen Light"/>
            </a:endParaRPr>
          </a:p>
          <a:p>
            <a:pPr marL="0" lvl="0" indent="0" algn="l" rtl="0">
              <a:spcBef>
                <a:spcPts val="0"/>
              </a:spcBef>
              <a:spcAft>
                <a:spcPts val="0"/>
              </a:spcAft>
              <a:buNone/>
            </a:pPr>
            <a:endParaRPr>
              <a:latin typeface="Oxygen Light"/>
              <a:ea typeface="Oxygen Light"/>
              <a:cs typeface="Oxygen Light"/>
              <a:sym typeface="Oxygen Light"/>
            </a:endParaRPr>
          </a:p>
          <a:p>
            <a:pPr marL="0" lvl="0" indent="0" algn="l" rtl="0">
              <a:spcBef>
                <a:spcPts val="0"/>
              </a:spcBef>
              <a:spcAft>
                <a:spcPts val="0"/>
              </a:spcAft>
              <a:buNone/>
            </a:pPr>
            <a:endParaRPr>
              <a:latin typeface="Oxygen Light"/>
              <a:ea typeface="Oxygen Light"/>
              <a:cs typeface="Oxygen Light"/>
              <a:sym typeface="Oxygen Light"/>
            </a:endParaRPr>
          </a:p>
          <a:p>
            <a:pPr marL="0" lvl="0" indent="0" algn="l" rtl="0">
              <a:spcBef>
                <a:spcPts val="0"/>
              </a:spcBef>
              <a:spcAft>
                <a:spcPts val="0"/>
              </a:spcAft>
              <a:buNone/>
            </a:pPr>
            <a:endParaRPr>
              <a:latin typeface="Oxygen Light"/>
              <a:ea typeface="Oxygen Light"/>
              <a:cs typeface="Oxygen Light"/>
              <a:sym typeface="Oxygen Light"/>
            </a:endParaRPr>
          </a:p>
          <a:p>
            <a:pPr marL="0" lvl="0" indent="0" algn="l" rtl="0">
              <a:spcBef>
                <a:spcPts val="0"/>
              </a:spcBef>
              <a:spcAft>
                <a:spcPts val="0"/>
              </a:spcAft>
              <a:buNone/>
            </a:pPr>
            <a:endParaRPr>
              <a:latin typeface="Oxygen Light"/>
              <a:ea typeface="Oxygen Light"/>
              <a:cs typeface="Oxygen Light"/>
              <a:sym typeface="Oxygen Light"/>
            </a:endParaRPr>
          </a:p>
          <a:p>
            <a:pPr marL="0" lvl="0" indent="0" algn="l" rtl="0">
              <a:spcBef>
                <a:spcPts val="0"/>
              </a:spcBef>
              <a:spcAft>
                <a:spcPts val="0"/>
              </a:spcAft>
              <a:buNone/>
            </a:pPr>
            <a:endParaRPr>
              <a:latin typeface="Oxygen Light"/>
              <a:ea typeface="Oxygen Light"/>
              <a:cs typeface="Oxygen Light"/>
              <a:sym typeface="Oxygen Light"/>
            </a:endParaRPr>
          </a:p>
        </p:txBody>
      </p:sp>
      <p:sp>
        <p:nvSpPr>
          <p:cNvPr id="1390" name="Google Shape;1390;p90"/>
          <p:cNvSpPr txBox="1"/>
          <p:nvPr/>
        </p:nvSpPr>
        <p:spPr>
          <a:xfrm>
            <a:off x="-111362" y="997850"/>
            <a:ext cx="657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Josefin Sans"/>
                <a:ea typeface="Josefin Sans"/>
                <a:cs typeface="Josefin Sans"/>
                <a:sym typeface="Josefin Sans"/>
              </a:rPr>
              <a:t>Excel Data</a:t>
            </a:r>
            <a:endParaRPr sz="1000">
              <a:latin typeface="Josefin Sans"/>
              <a:ea typeface="Josefin Sans"/>
              <a:cs typeface="Josefin Sans"/>
              <a:sym typeface="Josefin Sans"/>
            </a:endParaRPr>
          </a:p>
        </p:txBody>
      </p:sp>
      <p:sp>
        <p:nvSpPr>
          <p:cNvPr id="1391" name="Google Shape;1391;p90"/>
          <p:cNvSpPr txBox="1"/>
          <p:nvPr/>
        </p:nvSpPr>
        <p:spPr>
          <a:xfrm>
            <a:off x="1769270" y="1475257"/>
            <a:ext cx="1075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Josefin Sans"/>
                <a:ea typeface="Josefin Sans"/>
                <a:cs typeface="Josefin Sans"/>
                <a:sym typeface="Josefin Sans"/>
              </a:rPr>
              <a:t>Database</a:t>
            </a:r>
            <a:endParaRPr sz="1000">
              <a:latin typeface="Josefin Sans"/>
              <a:ea typeface="Josefin Sans"/>
              <a:cs typeface="Josefin Sans"/>
              <a:sym typeface="Josefin Sans"/>
            </a:endParaRPr>
          </a:p>
        </p:txBody>
      </p:sp>
      <p:sp>
        <p:nvSpPr>
          <p:cNvPr id="1392" name="Google Shape;1392;p90"/>
          <p:cNvSpPr txBox="1"/>
          <p:nvPr/>
        </p:nvSpPr>
        <p:spPr>
          <a:xfrm>
            <a:off x="3564488" y="2425417"/>
            <a:ext cx="1075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Josefin Sans"/>
                <a:ea typeface="Josefin Sans"/>
                <a:cs typeface="Josefin Sans"/>
                <a:sym typeface="Josefin Sans"/>
              </a:rPr>
              <a:t>Relational Modeling</a:t>
            </a:r>
            <a:endParaRPr sz="800">
              <a:latin typeface="Josefin Sans"/>
              <a:ea typeface="Josefin Sans"/>
              <a:cs typeface="Josefin Sans"/>
              <a:sym typeface="Josefin Sans"/>
            </a:endParaRPr>
          </a:p>
        </p:txBody>
      </p:sp>
      <p:sp>
        <p:nvSpPr>
          <p:cNvPr id="1393" name="Google Shape;1393;p90"/>
          <p:cNvSpPr txBox="1"/>
          <p:nvPr/>
        </p:nvSpPr>
        <p:spPr>
          <a:xfrm>
            <a:off x="4575470" y="2532793"/>
            <a:ext cx="10755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Josefin Sans"/>
                <a:ea typeface="Josefin Sans"/>
                <a:cs typeface="Josefin Sans"/>
                <a:sym typeface="Josefin Sans"/>
              </a:rPr>
              <a:t>Data Retrieval</a:t>
            </a:r>
            <a:endParaRPr sz="800">
              <a:latin typeface="Josefin Sans"/>
              <a:ea typeface="Josefin Sans"/>
              <a:cs typeface="Josefin Sans"/>
              <a:sym typeface="Josefin Sans"/>
            </a:endParaRPr>
          </a:p>
        </p:txBody>
      </p:sp>
      <p:sp>
        <p:nvSpPr>
          <p:cNvPr id="1394" name="Google Shape;1394;p90"/>
          <p:cNvSpPr txBox="1"/>
          <p:nvPr/>
        </p:nvSpPr>
        <p:spPr>
          <a:xfrm>
            <a:off x="5448550" y="2532793"/>
            <a:ext cx="10755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Josefin Sans"/>
                <a:ea typeface="Josefin Sans"/>
                <a:cs typeface="Josefin Sans"/>
                <a:sym typeface="Josefin Sans"/>
              </a:rPr>
              <a:t>Joining tables</a:t>
            </a:r>
            <a:endParaRPr sz="800">
              <a:latin typeface="Josefin Sans"/>
              <a:ea typeface="Josefin Sans"/>
              <a:cs typeface="Josefin Sans"/>
              <a:sym typeface="Josefin Sans"/>
            </a:endParaRPr>
          </a:p>
        </p:txBody>
      </p:sp>
      <p:sp>
        <p:nvSpPr>
          <p:cNvPr id="1395" name="Google Shape;1395;p90"/>
          <p:cNvSpPr txBox="1"/>
          <p:nvPr/>
        </p:nvSpPr>
        <p:spPr>
          <a:xfrm>
            <a:off x="6289451" y="2532793"/>
            <a:ext cx="10755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Josefin Sans"/>
                <a:ea typeface="Josefin Sans"/>
                <a:cs typeface="Josefin Sans"/>
                <a:sym typeface="Josefin Sans"/>
              </a:rPr>
              <a:t>Business Insights</a:t>
            </a:r>
            <a:endParaRPr sz="1000">
              <a:latin typeface="Josefin Sans"/>
              <a:ea typeface="Josefin Sans"/>
              <a:cs typeface="Josefin Sans"/>
              <a:sym typeface="Josefin Sans"/>
            </a:endParaRPr>
          </a:p>
        </p:txBody>
      </p:sp>
      <p:sp>
        <p:nvSpPr>
          <p:cNvPr id="1396" name="Google Shape;1396;p90"/>
          <p:cNvSpPr txBox="1"/>
          <p:nvPr/>
        </p:nvSpPr>
        <p:spPr>
          <a:xfrm>
            <a:off x="7158051" y="1245716"/>
            <a:ext cx="8988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Josefin Sans"/>
                <a:ea typeface="Josefin Sans"/>
                <a:cs typeface="Josefin Sans"/>
                <a:sym typeface="Josefin Sans"/>
              </a:rPr>
              <a:t>Personas</a:t>
            </a:r>
            <a:endParaRPr sz="1000">
              <a:latin typeface="Josefin Sans"/>
              <a:ea typeface="Josefin Sans"/>
              <a:cs typeface="Josefin Sans"/>
              <a:sym typeface="Josefin Sans"/>
            </a:endParaRPr>
          </a:p>
        </p:txBody>
      </p:sp>
      <p:sp>
        <p:nvSpPr>
          <p:cNvPr id="1397" name="Google Shape;1397;p90"/>
          <p:cNvSpPr txBox="1"/>
          <p:nvPr/>
        </p:nvSpPr>
        <p:spPr>
          <a:xfrm>
            <a:off x="7884903" y="888037"/>
            <a:ext cx="1309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Josefin Sans"/>
                <a:ea typeface="Josefin Sans"/>
                <a:cs typeface="Josefin Sans"/>
                <a:sym typeface="Josefin Sans"/>
              </a:rPr>
              <a:t>User Stories</a:t>
            </a:r>
            <a:endParaRPr sz="1000">
              <a:latin typeface="Josefin Sans"/>
              <a:ea typeface="Josefin Sans"/>
              <a:cs typeface="Josefin Sans"/>
              <a:sym typeface="Josefin Sans"/>
            </a:endParaRPr>
          </a:p>
        </p:txBody>
      </p:sp>
      <p:cxnSp>
        <p:nvCxnSpPr>
          <p:cNvPr id="1398" name="Google Shape;1398;p90"/>
          <p:cNvCxnSpPr/>
          <p:nvPr/>
        </p:nvCxnSpPr>
        <p:spPr>
          <a:xfrm>
            <a:off x="440250" y="2228325"/>
            <a:ext cx="375900" cy="10800"/>
          </a:xfrm>
          <a:prstGeom prst="straightConnector1">
            <a:avLst/>
          </a:prstGeom>
          <a:noFill/>
          <a:ln w="9525" cap="flat" cmpd="sng">
            <a:solidFill>
              <a:srgbClr val="595959"/>
            </a:solidFill>
            <a:prstDash val="solid"/>
            <a:round/>
            <a:headEnd type="none" w="med" len="med"/>
            <a:tailEnd type="stealth" w="med" len="med"/>
          </a:ln>
        </p:spPr>
      </p:cxnSp>
      <p:sp>
        <p:nvSpPr>
          <p:cNvPr id="1399" name="Google Shape;1399;p90"/>
          <p:cNvSpPr/>
          <p:nvPr/>
        </p:nvSpPr>
        <p:spPr>
          <a:xfrm>
            <a:off x="472475" y="2593425"/>
            <a:ext cx="397300" cy="139600"/>
          </a:xfrm>
          <a:custGeom>
            <a:avLst/>
            <a:gdLst/>
            <a:ahLst/>
            <a:cxnLst/>
            <a:rect l="l" t="t" r="r" b="b"/>
            <a:pathLst>
              <a:path w="15892" h="5584" extrusionOk="0">
                <a:moveTo>
                  <a:pt x="0" y="5584"/>
                </a:moveTo>
                <a:cubicBezTo>
                  <a:pt x="5615" y="5584"/>
                  <a:pt x="10871" y="2513"/>
                  <a:pt x="15892" y="0"/>
                </a:cubicBezTo>
              </a:path>
            </a:pathLst>
          </a:custGeom>
          <a:noFill/>
          <a:ln w="9525" cap="flat" cmpd="sng">
            <a:solidFill>
              <a:srgbClr val="595959"/>
            </a:solidFill>
            <a:prstDash val="solid"/>
            <a:round/>
            <a:headEnd type="none" w="med" len="med"/>
            <a:tailEnd type="stealth" w="med" len="med"/>
          </a:ln>
        </p:spPr>
      </p:sp>
      <p:sp>
        <p:nvSpPr>
          <p:cNvPr id="1400" name="Google Shape;1400;p90"/>
          <p:cNvSpPr/>
          <p:nvPr/>
        </p:nvSpPr>
        <p:spPr>
          <a:xfrm>
            <a:off x="461725" y="1669950"/>
            <a:ext cx="461750" cy="236250"/>
          </a:xfrm>
          <a:custGeom>
            <a:avLst/>
            <a:gdLst/>
            <a:ahLst/>
            <a:cxnLst/>
            <a:rect l="l" t="t" r="r" b="b"/>
            <a:pathLst>
              <a:path w="18470" h="9450" extrusionOk="0">
                <a:moveTo>
                  <a:pt x="0" y="0"/>
                </a:moveTo>
                <a:cubicBezTo>
                  <a:pt x="6709" y="1679"/>
                  <a:pt x="13580" y="4560"/>
                  <a:pt x="18470" y="9450"/>
                </a:cubicBezTo>
              </a:path>
            </a:pathLst>
          </a:custGeom>
          <a:noFill/>
          <a:ln w="9525" cap="flat" cmpd="sng">
            <a:solidFill>
              <a:srgbClr val="595959"/>
            </a:solidFill>
            <a:prstDash val="solid"/>
            <a:round/>
            <a:headEnd type="none" w="med" len="med"/>
            <a:tailEnd type="stealth" w="med" len="med"/>
          </a:ln>
        </p:spPr>
      </p:sp>
      <p:sp>
        <p:nvSpPr>
          <p:cNvPr id="1401" name="Google Shape;1401;p90"/>
          <p:cNvSpPr/>
          <p:nvPr/>
        </p:nvSpPr>
        <p:spPr>
          <a:xfrm>
            <a:off x="2620716" y="2264980"/>
            <a:ext cx="308781" cy="11077"/>
          </a:xfrm>
          <a:custGeom>
            <a:avLst/>
            <a:gdLst/>
            <a:ahLst/>
            <a:cxnLst/>
            <a:rect l="l" t="t" r="r" b="b"/>
            <a:pathLst>
              <a:path w="14174" h="859" extrusionOk="0">
                <a:moveTo>
                  <a:pt x="0" y="859"/>
                </a:moveTo>
                <a:cubicBezTo>
                  <a:pt x="4733" y="859"/>
                  <a:pt x="9441" y="0"/>
                  <a:pt x="14174" y="0"/>
                </a:cubicBezTo>
              </a:path>
            </a:pathLst>
          </a:custGeom>
          <a:noFill/>
          <a:ln w="9525" cap="flat" cmpd="sng">
            <a:solidFill>
              <a:srgbClr val="595959"/>
            </a:solidFill>
            <a:prstDash val="solid"/>
            <a:round/>
            <a:headEnd type="stealth" w="med" len="med"/>
            <a:tailEnd type="stealth" w="med" len="med"/>
          </a:ln>
        </p:spPr>
      </p:sp>
      <p:sp>
        <p:nvSpPr>
          <p:cNvPr id="1402" name="Google Shape;1402;p90"/>
          <p:cNvSpPr txBox="1"/>
          <p:nvPr/>
        </p:nvSpPr>
        <p:spPr>
          <a:xfrm>
            <a:off x="1373650" y="1945522"/>
            <a:ext cx="9552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latin typeface="Josefin Sans"/>
                <a:ea typeface="Josefin Sans"/>
                <a:cs typeface="Josefin Sans"/>
                <a:sym typeface="Josefin Sans"/>
              </a:rPr>
              <a:t>Data Import </a:t>
            </a:r>
            <a:endParaRPr sz="600">
              <a:latin typeface="Josefin Sans"/>
              <a:ea typeface="Josefin Sans"/>
              <a:cs typeface="Josefin Sans"/>
              <a:sym typeface="Josefin Sans"/>
            </a:endParaRPr>
          </a:p>
        </p:txBody>
      </p:sp>
      <p:cxnSp>
        <p:nvCxnSpPr>
          <p:cNvPr id="1403" name="Google Shape;1403;p90"/>
          <p:cNvCxnSpPr/>
          <p:nvPr/>
        </p:nvCxnSpPr>
        <p:spPr>
          <a:xfrm>
            <a:off x="4366629" y="2265057"/>
            <a:ext cx="335100" cy="0"/>
          </a:xfrm>
          <a:prstGeom prst="straightConnector1">
            <a:avLst/>
          </a:prstGeom>
          <a:noFill/>
          <a:ln w="9525" cap="flat" cmpd="sng">
            <a:solidFill>
              <a:srgbClr val="595959"/>
            </a:solidFill>
            <a:prstDash val="solid"/>
            <a:round/>
            <a:headEnd type="stealth" w="med" len="med"/>
            <a:tailEnd type="stealth" w="med" len="med"/>
          </a:ln>
        </p:spPr>
      </p:cxnSp>
      <p:cxnSp>
        <p:nvCxnSpPr>
          <p:cNvPr id="1404" name="Google Shape;1404;p90"/>
          <p:cNvCxnSpPr/>
          <p:nvPr/>
        </p:nvCxnSpPr>
        <p:spPr>
          <a:xfrm>
            <a:off x="3449881" y="2254032"/>
            <a:ext cx="370200" cy="0"/>
          </a:xfrm>
          <a:prstGeom prst="straightConnector1">
            <a:avLst/>
          </a:prstGeom>
          <a:noFill/>
          <a:ln w="9525" cap="flat" cmpd="sng">
            <a:solidFill>
              <a:srgbClr val="595959"/>
            </a:solidFill>
            <a:prstDash val="solid"/>
            <a:round/>
            <a:headEnd type="stealth" w="med" len="med"/>
            <a:tailEnd type="stealth" w="med" len="med"/>
          </a:ln>
        </p:spPr>
      </p:cxnSp>
      <p:cxnSp>
        <p:nvCxnSpPr>
          <p:cNvPr id="1405" name="Google Shape;1405;p90"/>
          <p:cNvCxnSpPr/>
          <p:nvPr/>
        </p:nvCxnSpPr>
        <p:spPr>
          <a:xfrm>
            <a:off x="5389337" y="2300208"/>
            <a:ext cx="335100" cy="0"/>
          </a:xfrm>
          <a:prstGeom prst="straightConnector1">
            <a:avLst/>
          </a:prstGeom>
          <a:noFill/>
          <a:ln w="9525" cap="flat" cmpd="sng">
            <a:solidFill>
              <a:srgbClr val="595959"/>
            </a:solidFill>
            <a:prstDash val="solid"/>
            <a:round/>
            <a:headEnd type="stealth" w="med" len="med"/>
            <a:tailEnd type="stealth" w="med" len="med"/>
          </a:ln>
        </p:spPr>
      </p:cxnSp>
      <p:cxnSp>
        <p:nvCxnSpPr>
          <p:cNvPr id="1406" name="Google Shape;1406;p90"/>
          <p:cNvCxnSpPr/>
          <p:nvPr/>
        </p:nvCxnSpPr>
        <p:spPr>
          <a:xfrm>
            <a:off x="6200376" y="2302336"/>
            <a:ext cx="335100" cy="0"/>
          </a:xfrm>
          <a:prstGeom prst="straightConnector1">
            <a:avLst/>
          </a:prstGeom>
          <a:noFill/>
          <a:ln w="9525" cap="flat" cmpd="sng">
            <a:solidFill>
              <a:srgbClr val="595959"/>
            </a:solidFill>
            <a:prstDash val="solid"/>
            <a:round/>
            <a:headEnd type="stealth" w="med" len="med"/>
            <a:tailEnd type="stealth" w="med" len="med"/>
          </a:ln>
        </p:spPr>
      </p:cxnSp>
      <p:cxnSp>
        <p:nvCxnSpPr>
          <p:cNvPr id="1407" name="Google Shape;1407;p90"/>
          <p:cNvCxnSpPr>
            <a:endCxn id="1389" idx="1"/>
          </p:cNvCxnSpPr>
          <p:nvPr/>
        </p:nvCxnSpPr>
        <p:spPr>
          <a:xfrm>
            <a:off x="6972650" y="2190875"/>
            <a:ext cx="306300" cy="75000"/>
          </a:xfrm>
          <a:prstGeom prst="straightConnector1">
            <a:avLst/>
          </a:prstGeom>
          <a:noFill/>
          <a:ln w="9525" cap="flat" cmpd="sng">
            <a:solidFill>
              <a:srgbClr val="595959"/>
            </a:solidFill>
            <a:prstDash val="solid"/>
            <a:round/>
            <a:headEnd type="stealth" w="med" len="med"/>
            <a:tailEnd type="stealth" w="med" len="med"/>
          </a:ln>
        </p:spPr>
      </p:cxnSp>
      <p:sp>
        <p:nvSpPr>
          <p:cNvPr id="1408" name="Google Shape;1408;p90"/>
          <p:cNvSpPr txBox="1"/>
          <p:nvPr/>
        </p:nvSpPr>
        <p:spPr>
          <a:xfrm>
            <a:off x="7917750" y="1603410"/>
            <a:ext cx="17268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Josefin Sans"/>
                <a:ea typeface="Josefin Sans"/>
                <a:cs typeface="Josefin Sans"/>
                <a:sym typeface="Josefin Sans"/>
              </a:rPr>
              <a:t>- Join tables</a:t>
            </a:r>
            <a:endParaRPr sz="800">
              <a:latin typeface="Josefin Sans"/>
              <a:ea typeface="Josefin Sans"/>
              <a:cs typeface="Josefin Sans"/>
              <a:sym typeface="Josefin Sans"/>
            </a:endParaRPr>
          </a:p>
          <a:p>
            <a:pPr marL="0" lvl="0" indent="0" algn="l" rtl="0">
              <a:spcBef>
                <a:spcPts val="0"/>
              </a:spcBef>
              <a:spcAft>
                <a:spcPts val="0"/>
              </a:spcAft>
              <a:buNone/>
            </a:pPr>
            <a:r>
              <a:rPr lang="en" sz="800">
                <a:latin typeface="Josefin Sans"/>
                <a:ea typeface="Josefin Sans"/>
                <a:cs typeface="Josefin Sans"/>
                <a:sym typeface="Josefin Sans"/>
              </a:rPr>
              <a:t>- Fetch large amounts </a:t>
            </a:r>
            <a:endParaRPr sz="800">
              <a:latin typeface="Josefin Sans"/>
              <a:ea typeface="Josefin Sans"/>
              <a:cs typeface="Josefin Sans"/>
              <a:sym typeface="Josefin Sans"/>
            </a:endParaRPr>
          </a:p>
          <a:p>
            <a:pPr marL="0" lvl="0" indent="0" algn="l" rtl="0">
              <a:spcBef>
                <a:spcPts val="0"/>
              </a:spcBef>
              <a:spcAft>
                <a:spcPts val="0"/>
              </a:spcAft>
              <a:buNone/>
            </a:pPr>
            <a:r>
              <a:rPr lang="en" sz="800">
                <a:latin typeface="Josefin Sans"/>
                <a:ea typeface="Josefin Sans"/>
                <a:cs typeface="Josefin Sans"/>
                <a:sym typeface="Josefin Sans"/>
              </a:rPr>
              <a:t>of data</a:t>
            </a:r>
            <a:endParaRPr sz="800">
              <a:latin typeface="Josefin Sans"/>
              <a:ea typeface="Josefin Sans"/>
              <a:cs typeface="Josefin Sans"/>
              <a:sym typeface="Josefin Sans"/>
            </a:endParaRPr>
          </a:p>
          <a:p>
            <a:pPr marL="0" lvl="0" indent="0" algn="l" rtl="0">
              <a:spcBef>
                <a:spcPts val="0"/>
              </a:spcBef>
              <a:spcAft>
                <a:spcPts val="0"/>
              </a:spcAft>
              <a:buNone/>
            </a:pPr>
            <a:r>
              <a:rPr lang="en" sz="800">
                <a:latin typeface="Josefin Sans"/>
                <a:ea typeface="Josefin Sans"/>
                <a:cs typeface="Josefin Sans"/>
                <a:sym typeface="Josefin Sans"/>
              </a:rPr>
              <a:t>- Gain business insights</a:t>
            </a:r>
            <a:endParaRPr sz="800">
              <a:latin typeface="Josefin Sans"/>
              <a:ea typeface="Josefin Sans"/>
              <a:cs typeface="Josefin Sans"/>
              <a:sym typeface="Josefin Sans"/>
            </a:endParaRPr>
          </a:p>
        </p:txBody>
      </p:sp>
      <p:sp>
        <p:nvSpPr>
          <p:cNvPr id="1409" name="Google Shape;1409;p90"/>
          <p:cNvSpPr txBox="1"/>
          <p:nvPr/>
        </p:nvSpPr>
        <p:spPr>
          <a:xfrm>
            <a:off x="7917750" y="2376947"/>
            <a:ext cx="17268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Josefin Sans"/>
                <a:ea typeface="Josefin Sans"/>
                <a:cs typeface="Josefin Sans"/>
                <a:sym typeface="Josefin Sans"/>
              </a:rPr>
              <a:t>- Extract large datasets</a:t>
            </a:r>
            <a:endParaRPr sz="800">
              <a:latin typeface="Josefin Sans"/>
              <a:ea typeface="Josefin Sans"/>
              <a:cs typeface="Josefin Sans"/>
              <a:sym typeface="Josefin Sans"/>
            </a:endParaRPr>
          </a:p>
          <a:p>
            <a:pPr marL="0" lvl="0" indent="0" algn="l" rtl="0">
              <a:spcBef>
                <a:spcPts val="0"/>
              </a:spcBef>
              <a:spcAft>
                <a:spcPts val="0"/>
              </a:spcAft>
              <a:buNone/>
            </a:pPr>
            <a:r>
              <a:rPr lang="en" sz="800">
                <a:latin typeface="Josefin Sans"/>
                <a:ea typeface="Josefin Sans"/>
                <a:cs typeface="Josefin Sans"/>
                <a:sym typeface="Josefin Sans"/>
              </a:rPr>
              <a:t>- Get financial and </a:t>
            </a:r>
            <a:endParaRPr sz="800">
              <a:latin typeface="Josefin Sans"/>
              <a:ea typeface="Josefin Sans"/>
              <a:cs typeface="Josefin Sans"/>
              <a:sym typeface="Josefin Sans"/>
            </a:endParaRPr>
          </a:p>
          <a:p>
            <a:pPr marL="0" lvl="0" indent="0" algn="l" rtl="0">
              <a:spcBef>
                <a:spcPts val="0"/>
              </a:spcBef>
              <a:spcAft>
                <a:spcPts val="0"/>
              </a:spcAft>
              <a:buNone/>
            </a:pPr>
            <a:r>
              <a:rPr lang="en" sz="800">
                <a:latin typeface="Josefin Sans"/>
                <a:ea typeface="Josefin Sans"/>
                <a:cs typeface="Josefin Sans"/>
                <a:sym typeface="Josefin Sans"/>
              </a:rPr>
              <a:t>customer data</a:t>
            </a:r>
            <a:endParaRPr sz="800">
              <a:latin typeface="Josefin Sans"/>
              <a:ea typeface="Josefin Sans"/>
              <a:cs typeface="Josefin Sans"/>
              <a:sym typeface="Josefin Sans"/>
            </a:endParaRPr>
          </a:p>
          <a:p>
            <a:pPr marL="0" lvl="0" indent="0" algn="l" rtl="0">
              <a:spcBef>
                <a:spcPts val="0"/>
              </a:spcBef>
              <a:spcAft>
                <a:spcPts val="0"/>
              </a:spcAft>
              <a:buNone/>
            </a:pPr>
            <a:r>
              <a:rPr lang="en" sz="800">
                <a:latin typeface="Josefin Sans"/>
                <a:ea typeface="Josefin Sans"/>
                <a:cs typeface="Josefin Sans"/>
                <a:sym typeface="Josefin Sans"/>
              </a:rPr>
              <a:t>- Provide insights</a:t>
            </a:r>
            <a:endParaRPr sz="800">
              <a:latin typeface="Josefin Sans"/>
              <a:ea typeface="Josefin Sans"/>
              <a:cs typeface="Josefin Sans"/>
              <a:sym typeface="Josefin Sans"/>
            </a:endParaRPr>
          </a:p>
        </p:txBody>
      </p:sp>
      <p:sp>
        <p:nvSpPr>
          <p:cNvPr id="1410" name="Google Shape;1410;p90"/>
          <p:cNvSpPr txBox="1"/>
          <p:nvPr/>
        </p:nvSpPr>
        <p:spPr>
          <a:xfrm>
            <a:off x="7146827" y="2733025"/>
            <a:ext cx="8988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latin typeface="Josefin Sans"/>
                <a:ea typeface="Josefin Sans"/>
                <a:cs typeface="Josefin Sans"/>
                <a:sym typeface="Josefin Sans"/>
              </a:rPr>
              <a:t>Data Analyst</a:t>
            </a:r>
            <a:endParaRPr sz="600">
              <a:latin typeface="Josefin Sans"/>
              <a:ea typeface="Josefin Sans"/>
              <a:cs typeface="Josefin Sans"/>
              <a:sym typeface="Josefin Sans"/>
            </a:endParaRPr>
          </a:p>
        </p:txBody>
      </p:sp>
      <p:sp>
        <p:nvSpPr>
          <p:cNvPr id="1411" name="Google Shape;1411;p90"/>
          <p:cNvSpPr txBox="1"/>
          <p:nvPr/>
        </p:nvSpPr>
        <p:spPr>
          <a:xfrm>
            <a:off x="7146827" y="2020275"/>
            <a:ext cx="8988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latin typeface="Josefin Sans"/>
                <a:ea typeface="Josefin Sans"/>
                <a:cs typeface="Josefin Sans"/>
                <a:sym typeface="Josefin Sans"/>
              </a:rPr>
              <a:t>Business Analyst</a:t>
            </a:r>
            <a:endParaRPr sz="600">
              <a:latin typeface="Josefin Sans"/>
              <a:ea typeface="Josefin Sans"/>
              <a:cs typeface="Josefin Sans"/>
              <a:sym typeface="Josefin Sans"/>
            </a:endParaRPr>
          </a:p>
        </p:txBody>
      </p:sp>
      <p:grpSp>
        <p:nvGrpSpPr>
          <p:cNvPr id="1412" name="Google Shape;1412;p90"/>
          <p:cNvGrpSpPr/>
          <p:nvPr/>
        </p:nvGrpSpPr>
        <p:grpSpPr>
          <a:xfrm>
            <a:off x="65458" y="1508520"/>
            <a:ext cx="303385" cy="302554"/>
            <a:chOff x="-2671375" y="3597450"/>
            <a:chExt cx="292250" cy="291450"/>
          </a:xfrm>
        </p:grpSpPr>
        <p:sp>
          <p:nvSpPr>
            <p:cNvPr id="1413" name="Google Shape;1413;p90"/>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90"/>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5" name="Google Shape;1415;p90"/>
          <p:cNvGrpSpPr/>
          <p:nvPr/>
        </p:nvGrpSpPr>
        <p:grpSpPr>
          <a:xfrm>
            <a:off x="73958" y="2069145"/>
            <a:ext cx="303385" cy="302554"/>
            <a:chOff x="-2671375" y="3597450"/>
            <a:chExt cx="292250" cy="291450"/>
          </a:xfrm>
        </p:grpSpPr>
        <p:sp>
          <p:nvSpPr>
            <p:cNvPr id="1416" name="Google Shape;1416;p90"/>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90"/>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8" name="Google Shape;1418;p90"/>
          <p:cNvGrpSpPr/>
          <p:nvPr/>
        </p:nvGrpSpPr>
        <p:grpSpPr>
          <a:xfrm>
            <a:off x="65458" y="2629770"/>
            <a:ext cx="303385" cy="302554"/>
            <a:chOff x="-2671375" y="3597450"/>
            <a:chExt cx="292250" cy="291450"/>
          </a:xfrm>
        </p:grpSpPr>
        <p:sp>
          <p:nvSpPr>
            <p:cNvPr id="1419" name="Google Shape;1419;p90"/>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90"/>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21" name="Google Shape;1421;p90"/>
          <p:cNvPicPr preferRelativeResize="0"/>
          <p:nvPr/>
        </p:nvPicPr>
        <p:blipFill>
          <a:blip r:embed="rId4">
            <a:alphaModFix/>
          </a:blip>
          <a:stretch>
            <a:fillRect/>
          </a:stretch>
        </p:blipFill>
        <p:spPr>
          <a:xfrm>
            <a:off x="2098437" y="1863740"/>
            <a:ext cx="497771" cy="780583"/>
          </a:xfrm>
          <a:prstGeom prst="rect">
            <a:avLst/>
          </a:prstGeom>
          <a:noFill/>
          <a:ln>
            <a:noFill/>
          </a:ln>
        </p:spPr>
      </p:pic>
      <p:pic>
        <p:nvPicPr>
          <p:cNvPr id="1422" name="Google Shape;1422;p90"/>
          <p:cNvPicPr preferRelativeResize="0"/>
          <p:nvPr/>
        </p:nvPicPr>
        <p:blipFill>
          <a:blip r:embed="rId5">
            <a:alphaModFix/>
          </a:blip>
          <a:stretch>
            <a:fillRect/>
          </a:stretch>
        </p:blipFill>
        <p:spPr>
          <a:xfrm>
            <a:off x="2987370" y="2073661"/>
            <a:ext cx="404623" cy="505193"/>
          </a:xfrm>
          <a:prstGeom prst="rect">
            <a:avLst/>
          </a:prstGeom>
          <a:noFill/>
          <a:ln>
            <a:noFill/>
          </a:ln>
        </p:spPr>
      </p:pic>
      <p:pic>
        <p:nvPicPr>
          <p:cNvPr id="1423" name="Google Shape;1423;p90"/>
          <p:cNvPicPr preferRelativeResize="0"/>
          <p:nvPr/>
        </p:nvPicPr>
        <p:blipFill>
          <a:blip r:embed="rId6">
            <a:alphaModFix/>
          </a:blip>
          <a:stretch>
            <a:fillRect/>
          </a:stretch>
        </p:blipFill>
        <p:spPr>
          <a:xfrm>
            <a:off x="3872349" y="1989013"/>
            <a:ext cx="442181" cy="552086"/>
          </a:xfrm>
          <a:prstGeom prst="rect">
            <a:avLst/>
          </a:prstGeom>
          <a:noFill/>
          <a:ln>
            <a:noFill/>
          </a:ln>
        </p:spPr>
      </p:pic>
      <p:pic>
        <p:nvPicPr>
          <p:cNvPr id="1424" name="Google Shape;1424;p90"/>
          <p:cNvPicPr preferRelativeResize="0"/>
          <p:nvPr/>
        </p:nvPicPr>
        <p:blipFill>
          <a:blip r:embed="rId7">
            <a:alphaModFix/>
          </a:blip>
          <a:stretch>
            <a:fillRect/>
          </a:stretch>
        </p:blipFill>
        <p:spPr>
          <a:xfrm>
            <a:off x="4812630" y="2047599"/>
            <a:ext cx="404623" cy="505193"/>
          </a:xfrm>
          <a:prstGeom prst="rect">
            <a:avLst/>
          </a:prstGeom>
          <a:noFill/>
          <a:ln>
            <a:noFill/>
          </a:ln>
        </p:spPr>
      </p:pic>
      <p:pic>
        <p:nvPicPr>
          <p:cNvPr id="1425" name="Google Shape;1425;p90"/>
          <p:cNvPicPr preferRelativeResize="0"/>
          <p:nvPr/>
        </p:nvPicPr>
        <p:blipFill>
          <a:blip r:embed="rId8">
            <a:alphaModFix/>
          </a:blip>
          <a:stretch>
            <a:fillRect/>
          </a:stretch>
        </p:blipFill>
        <p:spPr>
          <a:xfrm>
            <a:off x="5798221" y="2043405"/>
            <a:ext cx="404623" cy="505193"/>
          </a:xfrm>
          <a:prstGeom prst="rect">
            <a:avLst/>
          </a:prstGeom>
          <a:noFill/>
          <a:ln>
            <a:noFill/>
          </a:ln>
        </p:spPr>
      </p:pic>
      <p:pic>
        <p:nvPicPr>
          <p:cNvPr id="1426" name="Google Shape;1426;p90"/>
          <p:cNvPicPr preferRelativeResize="0"/>
          <p:nvPr/>
        </p:nvPicPr>
        <p:blipFill>
          <a:blip r:embed="rId9">
            <a:alphaModFix/>
          </a:blip>
          <a:stretch>
            <a:fillRect/>
          </a:stretch>
        </p:blipFill>
        <p:spPr>
          <a:xfrm>
            <a:off x="6613710" y="1917429"/>
            <a:ext cx="442181" cy="552086"/>
          </a:xfrm>
          <a:prstGeom prst="rect">
            <a:avLst/>
          </a:prstGeom>
          <a:noFill/>
          <a:ln>
            <a:noFill/>
          </a:ln>
        </p:spPr>
      </p:pic>
      <p:pic>
        <p:nvPicPr>
          <p:cNvPr id="1427" name="Google Shape;1427;p90"/>
          <p:cNvPicPr preferRelativeResize="0"/>
          <p:nvPr/>
        </p:nvPicPr>
        <p:blipFill>
          <a:blip r:embed="rId10">
            <a:alphaModFix/>
          </a:blip>
          <a:stretch>
            <a:fillRect/>
          </a:stretch>
        </p:blipFill>
        <p:spPr>
          <a:xfrm>
            <a:off x="8351700" y="1131050"/>
            <a:ext cx="375900" cy="375900"/>
          </a:xfrm>
          <a:prstGeom prst="rect">
            <a:avLst/>
          </a:prstGeom>
          <a:noFill/>
          <a:ln>
            <a:noFill/>
          </a:ln>
        </p:spPr>
      </p:pic>
      <p:pic>
        <p:nvPicPr>
          <p:cNvPr id="1428" name="Google Shape;1428;p90"/>
          <p:cNvPicPr preferRelativeResize="0"/>
          <p:nvPr/>
        </p:nvPicPr>
        <p:blipFill>
          <a:blip r:embed="rId11">
            <a:alphaModFix/>
          </a:blip>
          <a:stretch>
            <a:fillRect/>
          </a:stretch>
        </p:blipFill>
        <p:spPr>
          <a:xfrm flipH="1">
            <a:off x="7397574" y="1669950"/>
            <a:ext cx="397300" cy="397300"/>
          </a:xfrm>
          <a:prstGeom prst="rect">
            <a:avLst/>
          </a:prstGeom>
          <a:noFill/>
          <a:ln>
            <a:noFill/>
          </a:ln>
        </p:spPr>
      </p:pic>
      <p:pic>
        <p:nvPicPr>
          <p:cNvPr id="1429" name="Google Shape;1429;p90"/>
          <p:cNvPicPr preferRelativeResize="0"/>
          <p:nvPr/>
        </p:nvPicPr>
        <p:blipFill>
          <a:blip r:embed="rId12">
            <a:alphaModFix/>
          </a:blip>
          <a:stretch>
            <a:fillRect/>
          </a:stretch>
        </p:blipFill>
        <p:spPr>
          <a:xfrm>
            <a:off x="7417850" y="2350590"/>
            <a:ext cx="397300" cy="397300"/>
          </a:xfrm>
          <a:prstGeom prst="rect">
            <a:avLst/>
          </a:prstGeom>
          <a:noFill/>
          <a:ln>
            <a:noFill/>
          </a:ln>
        </p:spPr>
      </p:pic>
      <p:sp>
        <p:nvSpPr>
          <p:cNvPr id="1430" name="Google Shape;1430;p90"/>
          <p:cNvSpPr txBox="1"/>
          <p:nvPr/>
        </p:nvSpPr>
        <p:spPr>
          <a:xfrm>
            <a:off x="2664805" y="2532793"/>
            <a:ext cx="10755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Josefin Sans"/>
                <a:ea typeface="Josefin Sans"/>
                <a:cs typeface="Josefin Sans"/>
                <a:sym typeface="Josefin Sans"/>
              </a:rPr>
              <a:t>Schema Design</a:t>
            </a:r>
            <a:endParaRPr sz="800">
              <a:latin typeface="Josefin Sans"/>
              <a:ea typeface="Josefin Sans"/>
              <a:cs typeface="Josefin Sans"/>
              <a:sym typeface="Josefin Sans"/>
            </a:endParaRPr>
          </a:p>
        </p:txBody>
      </p:sp>
      <p:sp>
        <p:nvSpPr>
          <p:cNvPr id="1431" name="Google Shape;1431;p90"/>
          <p:cNvSpPr txBox="1"/>
          <p:nvPr/>
        </p:nvSpPr>
        <p:spPr>
          <a:xfrm>
            <a:off x="21650" y="850250"/>
            <a:ext cx="408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accent6"/>
                </a:solidFill>
                <a:latin typeface="Calibri"/>
                <a:ea typeface="Calibri"/>
                <a:cs typeface="Calibri"/>
                <a:sym typeface="Calibri"/>
              </a:rPr>
              <a:t>1</a:t>
            </a:r>
            <a:endParaRPr sz="1000">
              <a:solidFill>
                <a:schemeClr val="accent6"/>
              </a:solidFill>
              <a:latin typeface="Calibri"/>
              <a:ea typeface="Calibri"/>
              <a:cs typeface="Calibri"/>
              <a:sym typeface="Calibri"/>
            </a:endParaRPr>
          </a:p>
        </p:txBody>
      </p:sp>
      <p:sp>
        <p:nvSpPr>
          <p:cNvPr id="1432" name="Google Shape;1432;p90"/>
          <p:cNvSpPr txBox="1"/>
          <p:nvPr/>
        </p:nvSpPr>
        <p:spPr>
          <a:xfrm>
            <a:off x="2179746" y="1312000"/>
            <a:ext cx="3351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accent6"/>
                </a:solidFill>
                <a:latin typeface="Calibri"/>
                <a:ea typeface="Calibri"/>
                <a:cs typeface="Calibri"/>
                <a:sym typeface="Calibri"/>
              </a:rPr>
              <a:t>2</a:t>
            </a:r>
            <a:endParaRPr sz="1000">
              <a:solidFill>
                <a:schemeClr val="accent6"/>
              </a:solidFill>
              <a:latin typeface="Calibri"/>
              <a:ea typeface="Calibri"/>
              <a:cs typeface="Calibri"/>
              <a:sym typeface="Calibri"/>
            </a:endParaRPr>
          </a:p>
        </p:txBody>
      </p:sp>
      <p:sp>
        <p:nvSpPr>
          <p:cNvPr id="1433" name="Google Shape;1433;p90"/>
          <p:cNvSpPr txBox="1"/>
          <p:nvPr/>
        </p:nvSpPr>
        <p:spPr>
          <a:xfrm>
            <a:off x="2995810" y="1475270"/>
            <a:ext cx="3351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accent6"/>
                </a:solidFill>
                <a:latin typeface="Calibri"/>
                <a:ea typeface="Calibri"/>
                <a:cs typeface="Calibri"/>
                <a:sym typeface="Calibri"/>
              </a:rPr>
              <a:t>3</a:t>
            </a:r>
            <a:endParaRPr sz="1000">
              <a:solidFill>
                <a:schemeClr val="accent6"/>
              </a:solidFill>
              <a:latin typeface="Calibri"/>
              <a:ea typeface="Calibri"/>
              <a:cs typeface="Calibri"/>
              <a:sym typeface="Calibri"/>
            </a:endParaRPr>
          </a:p>
        </p:txBody>
      </p:sp>
      <p:sp>
        <p:nvSpPr>
          <p:cNvPr id="1434" name="Google Shape;1434;p90"/>
          <p:cNvSpPr txBox="1"/>
          <p:nvPr/>
        </p:nvSpPr>
        <p:spPr>
          <a:xfrm>
            <a:off x="3886005" y="1494268"/>
            <a:ext cx="3351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accent6"/>
                </a:solidFill>
                <a:latin typeface="Calibri"/>
                <a:ea typeface="Calibri"/>
                <a:cs typeface="Calibri"/>
                <a:sym typeface="Calibri"/>
              </a:rPr>
              <a:t>4</a:t>
            </a:r>
            <a:endParaRPr sz="1000">
              <a:solidFill>
                <a:schemeClr val="accent6"/>
              </a:solidFill>
              <a:latin typeface="Calibri"/>
              <a:ea typeface="Calibri"/>
              <a:cs typeface="Calibri"/>
              <a:sym typeface="Calibri"/>
            </a:endParaRPr>
          </a:p>
        </p:txBody>
      </p:sp>
      <p:sp>
        <p:nvSpPr>
          <p:cNvPr id="1435" name="Google Shape;1435;p90"/>
          <p:cNvSpPr txBox="1"/>
          <p:nvPr/>
        </p:nvSpPr>
        <p:spPr>
          <a:xfrm>
            <a:off x="4852396" y="1475270"/>
            <a:ext cx="3351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accent6"/>
                </a:solidFill>
                <a:latin typeface="Calibri"/>
                <a:ea typeface="Calibri"/>
                <a:cs typeface="Calibri"/>
                <a:sym typeface="Calibri"/>
              </a:rPr>
              <a:t>5</a:t>
            </a:r>
            <a:endParaRPr sz="1000">
              <a:solidFill>
                <a:schemeClr val="accent6"/>
              </a:solidFill>
              <a:latin typeface="Calibri"/>
              <a:ea typeface="Calibri"/>
              <a:cs typeface="Calibri"/>
              <a:sym typeface="Calibri"/>
            </a:endParaRPr>
          </a:p>
        </p:txBody>
      </p:sp>
      <p:sp>
        <p:nvSpPr>
          <p:cNvPr id="1436" name="Google Shape;1436;p90"/>
          <p:cNvSpPr txBox="1"/>
          <p:nvPr/>
        </p:nvSpPr>
        <p:spPr>
          <a:xfrm>
            <a:off x="5810624" y="1494268"/>
            <a:ext cx="3351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accent6"/>
                </a:solidFill>
                <a:latin typeface="Calibri"/>
                <a:ea typeface="Calibri"/>
                <a:cs typeface="Calibri"/>
                <a:sym typeface="Calibri"/>
              </a:rPr>
              <a:t>6</a:t>
            </a:r>
            <a:endParaRPr sz="1000">
              <a:solidFill>
                <a:schemeClr val="accent6"/>
              </a:solidFill>
              <a:latin typeface="Calibri"/>
              <a:ea typeface="Calibri"/>
              <a:cs typeface="Calibri"/>
              <a:sym typeface="Calibri"/>
            </a:endParaRPr>
          </a:p>
        </p:txBody>
      </p:sp>
      <p:sp>
        <p:nvSpPr>
          <p:cNvPr id="1437" name="Google Shape;1437;p90"/>
          <p:cNvSpPr txBox="1"/>
          <p:nvPr/>
        </p:nvSpPr>
        <p:spPr>
          <a:xfrm>
            <a:off x="6667235" y="1606824"/>
            <a:ext cx="3351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accent6"/>
                </a:solidFill>
                <a:latin typeface="Calibri"/>
                <a:ea typeface="Calibri"/>
                <a:cs typeface="Calibri"/>
                <a:sym typeface="Calibri"/>
              </a:rPr>
              <a:t>7</a:t>
            </a:r>
            <a:endParaRPr sz="1000">
              <a:solidFill>
                <a:schemeClr val="accent6"/>
              </a:solidFill>
              <a:latin typeface="Calibri"/>
              <a:ea typeface="Calibri"/>
              <a:cs typeface="Calibri"/>
              <a:sym typeface="Calibri"/>
            </a:endParaRPr>
          </a:p>
        </p:txBody>
      </p:sp>
      <p:sp>
        <p:nvSpPr>
          <p:cNvPr id="1438" name="Google Shape;1438;p90"/>
          <p:cNvSpPr txBox="1"/>
          <p:nvPr/>
        </p:nvSpPr>
        <p:spPr>
          <a:xfrm>
            <a:off x="271629" y="1312000"/>
            <a:ext cx="303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aseline="30000">
                <a:solidFill>
                  <a:srgbClr val="080707"/>
                </a:solidFill>
                <a:latin typeface="Calibri"/>
                <a:ea typeface="Calibri"/>
                <a:cs typeface="Calibri"/>
                <a:sym typeface="Calibri"/>
              </a:rPr>
              <a:t>[1]</a:t>
            </a:r>
            <a:endParaRPr/>
          </a:p>
        </p:txBody>
      </p:sp>
      <p:sp>
        <p:nvSpPr>
          <p:cNvPr id="1439" name="Google Shape;1439;p90"/>
          <p:cNvSpPr txBox="1"/>
          <p:nvPr/>
        </p:nvSpPr>
        <p:spPr>
          <a:xfrm>
            <a:off x="2171104" y="2626200"/>
            <a:ext cx="375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aseline="30000">
                <a:solidFill>
                  <a:srgbClr val="080707"/>
                </a:solidFill>
                <a:latin typeface="Calibri"/>
                <a:ea typeface="Calibri"/>
                <a:cs typeface="Calibri"/>
                <a:sym typeface="Calibri"/>
              </a:rPr>
              <a:t>[2]</a:t>
            </a:r>
            <a:endParaRPr/>
          </a:p>
        </p:txBody>
      </p:sp>
      <p:sp>
        <p:nvSpPr>
          <p:cNvPr id="1440" name="Google Shape;1440;p90"/>
          <p:cNvSpPr txBox="1"/>
          <p:nvPr/>
        </p:nvSpPr>
        <p:spPr>
          <a:xfrm>
            <a:off x="7663023" y="2228165"/>
            <a:ext cx="303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aseline="30000">
                <a:solidFill>
                  <a:srgbClr val="080707"/>
                </a:solidFill>
                <a:latin typeface="Calibri"/>
                <a:ea typeface="Calibri"/>
                <a:cs typeface="Calibri"/>
                <a:sym typeface="Calibri"/>
              </a:rPr>
              <a:t>[3</a:t>
            </a:r>
            <a:endParaRPr/>
          </a:p>
        </p:txBody>
      </p:sp>
      <p:sp>
        <p:nvSpPr>
          <p:cNvPr id="1441" name="Google Shape;1441;p90"/>
          <p:cNvSpPr txBox="1"/>
          <p:nvPr/>
        </p:nvSpPr>
        <p:spPr>
          <a:xfrm>
            <a:off x="7647741" y="1431038"/>
            <a:ext cx="303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aseline="30000">
                <a:solidFill>
                  <a:srgbClr val="080707"/>
                </a:solidFill>
                <a:latin typeface="Calibri"/>
                <a:ea typeface="Calibri"/>
                <a:cs typeface="Calibri"/>
                <a:sym typeface="Calibri"/>
              </a:rPr>
              <a:t>[3]</a:t>
            </a:r>
            <a:endParaRPr/>
          </a:p>
        </p:txBody>
      </p:sp>
      <p:sp>
        <p:nvSpPr>
          <p:cNvPr id="1442" name="Google Shape;1442;p90"/>
          <p:cNvSpPr txBox="1"/>
          <p:nvPr/>
        </p:nvSpPr>
        <p:spPr>
          <a:xfrm>
            <a:off x="8727591" y="1122038"/>
            <a:ext cx="303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aseline="30000">
                <a:solidFill>
                  <a:srgbClr val="080707"/>
                </a:solidFill>
                <a:latin typeface="Calibri"/>
                <a:ea typeface="Calibri"/>
                <a:cs typeface="Calibri"/>
                <a:sym typeface="Calibri"/>
              </a:rPr>
              <a:t>[3]</a:t>
            </a:r>
            <a:endParaRPr/>
          </a:p>
        </p:txBody>
      </p:sp>
      <p:sp>
        <p:nvSpPr>
          <p:cNvPr id="1443" name="Google Shape;1443;p90"/>
          <p:cNvSpPr txBox="1"/>
          <p:nvPr/>
        </p:nvSpPr>
        <p:spPr>
          <a:xfrm>
            <a:off x="3009304" y="1788000"/>
            <a:ext cx="375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aseline="30000">
                <a:solidFill>
                  <a:srgbClr val="080707"/>
                </a:solidFill>
                <a:latin typeface="Calibri"/>
                <a:ea typeface="Calibri"/>
                <a:cs typeface="Calibri"/>
                <a:sym typeface="Calibri"/>
              </a:rPr>
              <a:t>[3]</a:t>
            </a:r>
            <a:endParaRPr/>
          </a:p>
        </p:txBody>
      </p:sp>
      <p:sp>
        <p:nvSpPr>
          <p:cNvPr id="1444" name="Google Shape;1444;p90"/>
          <p:cNvSpPr txBox="1"/>
          <p:nvPr/>
        </p:nvSpPr>
        <p:spPr>
          <a:xfrm>
            <a:off x="3923704" y="1788000"/>
            <a:ext cx="375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aseline="30000">
                <a:solidFill>
                  <a:srgbClr val="080707"/>
                </a:solidFill>
                <a:latin typeface="Calibri"/>
                <a:ea typeface="Calibri"/>
                <a:cs typeface="Calibri"/>
                <a:sym typeface="Calibri"/>
              </a:rPr>
              <a:t>[3]</a:t>
            </a:r>
            <a:endParaRPr/>
          </a:p>
        </p:txBody>
      </p:sp>
      <p:sp>
        <p:nvSpPr>
          <p:cNvPr id="1445" name="Google Shape;1445;p90"/>
          <p:cNvSpPr txBox="1"/>
          <p:nvPr/>
        </p:nvSpPr>
        <p:spPr>
          <a:xfrm>
            <a:off x="4914304" y="1788000"/>
            <a:ext cx="375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aseline="30000">
                <a:solidFill>
                  <a:srgbClr val="080707"/>
                </a:solidFill>
                <a:latin typeface="Calibri"/>
                <a:ea typeface="Calibri"/>
                <a:cs typeface="Calibri"/>
                <a:sym typeface="Calibri"/>
              </a:rPr>
              <a:t>[3]</a:t>
            </a:r>
            <a:endParaRPr/>
          </a:p>
        </p:txBody>
      </p:sp>
      <p:sp>
        <p:nvSpPr>
          <p:cNvPr id="1446" name="Google Shape;1446;p90"/>
          <p:cNvSpPr txBox="1"/>
          <p:nvPr/>
        </p:nvSpPr>
        <p:spPr>
          <a:xfrm>
            <a:off x="5828704" y="1788000"/>
            <a:ext cx="375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aseline="30000">
                <a:solidFill>
                  <a:srgbClr val="080707"/>
                </a:solidFill>
                <a:latin typeface="Calibri"/>
                <a:ea typeface="Calibri"/>
                <a:cs typeface="Calibri"/>
                <a:sym typeface="Calibri"/>
              </a:rPr>
              <a:t>[3]</a:t>
            </a:r>
            <a:endParaRPr/>
          </a:p>
        </p:txBody>
      </p:sp>
      <p:sp>
        <p:nvSpPr>
          <p:cNvPr id="1447" name="Google Shape;1447;p90"/>
          <p:cNvSpPr txBox="1"/>
          <p:nvPr/>
        </p:nvSpPr>
        <p:spPr>
          <a:xfrm>
            <a:off x="4877925" y="4422250"/>
            <a:ext cx="41529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a:t>[1] Slidego (</a:t>
            </a:r>
            <a:r>
              <a:rPr lang="en" sz="600" u="sng">
                <a:solidFill>
                  <a:srgbClr val="1155CC"/>
                </a:solidFill>
                <a:hlinkClick r:id="rId13">
                  <a:extLst>
                    <a:ext uri="{A12FA001-AC4F-418D-AE19-62706E023703}">
                      <ahyp:hlinkClr xmlns:ahyp="http://schemas.microsoft.com/office/drawing/2018/hyperlinkcolor" val="tx"/>
                    </a:ext>
                  </a:extLst>
                </a:hlinkClick>
              </a:rPr>
              <a:t>https://slidesgo.com</a:t>
            </a:r>
            <a:r>
              <a:rPr lang="en" sz="600"/>
              <a:t>)</a:t>
            </a:r>
            <a:endParaRPr sz="600"/>
          </a:p>
          <a:p>
            <a:pPr marL="0" lvl="0" indent="0" algn="l" rtl="0">
              <a:spcBef>
                <a:spcPts val="0"/>
              </a:spcBef>
              <a:spcAft>
                <a:spcPts val="0"/>
              </a:spcAft>
              <a:buNone/>
            </a:pPr>
            <a:r>
              <a:rPr lang="en" sz="600"/>
              <a:t>[2] “</a:t>
            </a:r>
            <a:r>
              <a:rPr lang="en" sz="600">
                <a:solidFill>
                  <a:srgbClr val="222222"/>
                </a:solidFill>
              </a:rPr>
              <a:t>Discover the Advantages of MySQL Design"</a:t>
            </a:r>
            <a:r>
              <a:rPr lang="en" sz="600"/>
              <a:t> (</a:t>
            </a:r>
            <a:r>
              <a:rPr lang="en" sz="600" u="sng">
                <a:solidFill>
                  <a:srgbClr val="1155CC"/>
                </a:solidFill>
                <a:hlinkClick r:id="rId14">
                  <a:extLst>
                    <a:ext uri="{A12FA001-AC4F-418D-AE19-62706E023703}">
                      <ahyp:hlinkClr xmlns:ahyp="http://schemas.microsoft.com/office/drawing/2018/hyperlinkcolor" val="tx"/>
                    </a:ext>
                  </a:extLst>
                </a:hlinkClick>
              </a:rPr>
              <a:t>https://webuilddatabases.com/mysql-design/</a:t>
            </a:r>
            <a:r>
              <a:rPr lang="en" sz="600">
                <a:solidFill>
                  <a:srgbClr val="1155CC"/>
                </a:solidFill>
              </a:rPr>
              <a:t> </a:t>
            </a:r>
            <a:r>
              <a:rPr lang="en" sz="600">
                <a:solidFill>
                  <a:schemeClr val="dk1"/>
                </a:solidFill>
              </a:rPr>
              <a:t>)</a:t>
            </a:r>
            <a:endParaRPr sz="600">
              <a:solidFill>
                <a:schemeClr val="dk1"/>
              </a:solidFill>
            </a:endParaRPr>
          </a:p>
          <a:p>
            <a:pPr marL="0" lvl="0" indent="0" algn="l" rtl="0">
              <a:spcBef>
                <a:spcPts val="0"/>
              </a:spcBef>
              <a:spcAft>
                <a:spcPts val="0"/>
              </a:spcAft>
              <a:buNone/>
            </a:pPr>
            <a:r>
              <a:rPr lang="en" sz="600">
                <a:solidFill>
                  <a:schemeClr val="dk1"/>
                </a:solidFill>
              </a:rPr>
              <a:t>[3] FlatIcon (</a:t>
            </a:r>
            <a:r>
              <a:rPr lang="en" sz="600" u="sng">
                <a:solidFill>
                  <a:srgbClr val="1155CC"/>
                </a:solidFill>
                <a:hlinkClick r:id="rId15">
                  <a:extLst>
                    <a:ext uri="{A12FA001-AC4F-418D-AE19-62706E023703}">
                      <ahyp:hlinkClr xmlns:ahyp="http://schemas.microsoft.com/office/drawing/2018/hyperlinkcolor" val="tx"/>
                    </a:ext>
                  </a:extLst>
                </a:hlinkClick>
              </a:rPr>
              <a:t>https://www.flaticon.com</a:t>
            </a:r>
            <a:r>
              <a:rPr lang="en" sz="600">
                <a:solidFill>
                  <a:srgbClr val="1155CC"/>
                </a:solidFill>
              </a:rPr>
              <a:t> </a:t>
            </a:r>
            <a:r>
              <a:rPr lang="en" sz="600">
                <a:solidFill>
                  <a:schemeClr val="dk1"/>
                </a:solidFill>
              </a:rPr>
              <a:t>)</a:t>
            </a:r>
            <a:endParaRPr sz="600">
              <a:solidFill>
                <a:schemeClr val="dk1"/>
              </a:solidFill>
            </a:endParaRPr>
          </a:p>
          <a:p>
            <a:pPr marL="0" lvl="0" indent="0" algn="l" rtl="0">
              <a:spcBef>
                <a:spcPts val="0"/>
              </a:spcBef>
              <a:spcAft>
                <a:spcPts val="0"/>
              </a:spcAft>
              <a:buNone/>
            </a:pPr>
            <a:r>
              <a:rPr lang="en" sz="600">
                <a:solidFill>
                  <a:schemeClr val="dk1"/>
                </a:solidFill>
              </a:rPr>
              <a:t>[4] </a:t>
            </a:r>
            <a:r>
              <a:rPr lang="en" sz="600">
                <a:solidFill>
                  <a:srgbClr val="171717"/>
                </a:solidFill>
              </a:rPr>
              <a:t>Manage retention of historical data in system-versioned temporal tables (</a:t>
            </a:r>
            <a:r>
              <a:rPr lang="en" sz="600" u="sng">
                <a:solidFill>
                  <a:schemeClr val="hlink"/>
                </a:solidFill>
                <a:hlinkClick r:id="rId16"/>
              </a:rPr>
              <a:t>https://docs.microsoft.com/en-us/sql/relational-databases/tables/manage-retention-of-historical-data-in-system-versioned-temporal-tables?view=sql-server-ver16</a:t>
            </a:r>
            <a:r>
              <a:rPr lang="en" sz="600">
                <a:solidFill>
                  <a:srgbClr val="171717"/>
                </a:solidFill>
              </a:rPr>
              <a:t> )</a:t>
            </a:r>
            <a:endParaRPr sz="600">
              <a:solidFill>
                <a:srgbClr val="171717"/>
              </a:solidFill>
            </a:endParaRPr>
          </a:p>
          <a:p>
            <a:pPr marL="0" lvl="0" indent="0" algn="l" rtl="0">
              <a:spcBef>
                <a:spcPts val="0"/>
              </a:spcBef>
              <a:spcAft>
                <a:spcPts val="0"/>
              </a:spcAft>
              <a:buNone/>
            </a:pPr>
            <a:endParaRPr sz="600">
              <a:solidFill>
                <a:schemeClr val="dk1"/>
              </a:solidFill>
            </a:endParaRPr>
          </a:p>
        </p:txBody>
      </p:sp>
      <p:cxnSp>
        <p:nvCxnSpPr>
          <p:cNvPr id="1448" name="Google Shape;1448;p90"/>
          <p:cNvCxnSpPr/>
          <p:nvPr/>
        </p:nvCxnSpPr>
        <p:spPr>
          <a:xfrm>
            <a:off x="1659450" y="2228325"/>
            <a:ext cx="375900" cy="10800"/>
          </a:xfrm>
          <a:prstGeom prst="straightConnector1">
            <a:avLst/>
          </a:prstGeom>
          <a:noFill/>
          <a:ln w="9525" cap="flat" cmpd="sng">
            <a:solidFill>
              <a:srgbClr val="595959"/>
            </a:solidFill>
            <a:prstDash val="solid"/>
            <a:round/>
            <a:headEnd type="none" w="med" len="med"/>
            <a:tailEnd type="stealth" w="med" len="med"/>
          </a:ln>
        </p:spPr>
      </p:cxnSp>
      <p:sp>
        <p:nvSpPr>
          <p:cNvPr id="1449" name="Google Shape;1449;p90"/>
          <p:cNvSpPr txBox="1"/>
          <p:nvPr/>
        </p:nvSpPr>
        <p:spPr>
          <a:xfrm>
            <a:off x="875704" y="2854800"/>
            <a:ext cx="375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aseline="30000">
                <a:solidFill>
                  <a:srgbClr val="080707"/>
                </a:solidFill>
                <a:latin typeface="Calibri"/>
                <a:ea typeface="Calibri"/>
                <a:cs typeface="Calibri"/>
                <a:sym typeface="Calibri"/>
              </a:rPr>
              <a:t>[4]</a:t>
            </a:r>
            <a:endParaRPr/>
          </a:p>
        </p:txBody>
      </p:sp>
      <p:sp>
        <p:nvSpPr>
          <p:cNvPr id="1450" name="Google Shape;1450;p90"/>
          <p:cNvSpPr txBox="1"/>
          <p:nvPr/>
        </p:nvSpPr>
        <p:spPr>
          <a:xfrm>
            <a:off x="6666904" y="2397600"/>
            <a:ext cx="375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aseline="30000">
                <a:solidFill>
                  <a:srgbClr val="080707"/>
                </a:solidFill>
                <a:latin typeface="Calibri"/>
                <a:ea typeface="Calibri"/>
                <a:cs typeface="Calibri"/>
                <a:sym typeface="Calibri"/>
              </a:rPr>
              <a:t>[3]</a:t>
            </a:r>
            <a:endParaRPr/>
          </a:p>
        </p:txBody>
      </p:sp>
      <p:sp>
        <p:nvSpPr>
          <p:cNvPr id="1451" name="Google Shape;1451;p90"/>
          <p:cNvSpPr txBox="1"/>
          <p:nvPr/>
        </p:nvSpPr>
        <p:spPr>
          <a:xfrm>
            <a:off x="936050" y="1002650"/>
            <a:ext cx="408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chemeClr val="accent6"/>
                </a:solidFill>
                <a:latin typeface="Calibri"/>
                <a:ea typeface="Calibri"/>
                <a:cs typeface="Calibri"/>
                <a:sym typeface="Calibri"/>
              </a:rPr>
              <a:t>1.5</a:t>
            </a:r>
            <a:endParaRPr sz="1000" b="1">
              <a:solidFill>
                <a:schemeClr val="accent6"/>
              </a:solidFill>
              <a:latin typeface="Calibri"/>
              <a:ea typeface="Calibri"/>
              <a:cs typeface="Calibri"/>
              <a:sym typeface="Calibri"/>
            </a:endParaRPr>
          </a:p>
        </p:txBody>
      </p:sp>
      <p:sp>
        <p:nvSpPr>
          <p:cNvPr id="1452" name="Google Shape;1452;p90"/>
          <p:cNvSpPr txBox="1"/>
          <p:nvPr/>
        </p:nvSpPr>
        <p:spPr>
          <a:xfrm>
            <a:off x="550070" y="1170457"/>
            <a:ext cx="10755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latin typeface="Josefin Sans"/>
                <a:ea typeface="Josefin Sans"/>
                <a:cs typeface="Josefin Sans"/>
                <a:sym typeface="Josefin Sans"/>
              </a:rPr>
              <a:t>Data clean-up &amp; retention</a:t>
            </a:r>
            <a:endParaRPr sz="1000" b="1">
              <a:latin typeface="Josefin Sans"/>
              <a:ea typeface="Josefin Sans"/>
              <a:cs typeface="Josefin Sans"/>
              <a:sym typeface="Josefi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8"/>
          <p:cNvSpPr txBox="1"/>
          <p:nvPr/>
        </p:nvSpPr>
        <p:spPr>
          <a:xfrm>
            <a:off x="202663" y="40150"/>
            <a:ext cx="5403600" cy="606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a:solidFill>
                  <a:srgbClr val="A1C448"/>
                </a:solidFill>
                <a:latin typeface="Abril Fatface"/>
                <a:ea typeface="Abril Fatface"/>
                <a:cs typeface="Abril Fatface"/>
                <a:sym typeface="Abril Fatface"/>
              </a:rPr>
              <a:t>OSS PRINCIPLES &amp; ARCHITECTURE</a:t>
            </a:r>
            <a:endParaRPr sz="2400">
              <a:solidFill>
                <a:srgbClr val="A1C448"/>
              </a:solidFill>
              <a:latin typeface="Abril Fatface"/>
              <a:ea typeface="Abril Fatface"/>
              <a:cs typeface="Abril Fatface"/>
              <a:sym typeface="Abril Fatface"/>
            </a:endParaRPr>
          </a:p>
        </p:txBody>
      </p:sp>
      <p:cxnSp>
        <p:nvCxnSpPr>
          <p:cNvPr id="229" name="Google Shape;229;p28"/>
          <p:cNvCxnSpPr/>
          <p:nvPr/>
        </p:nvCxnSpPr>
        <p:spPr>
          <a:xfrm>
            <a:off x="5606263" y="343300"/>
            <a:ext cx="3537600" cy="27900"/>
          </a:xfrm>
          <a:prstGeom prst="straightConnector1">
            <a:avLst/>
          </a:prstGeom>
          <a:noFill/>
          <a:ln w="76200" cap="flat" cmpd="sng">
            <a:solidFill>
              <a:srgbClr val="A1C448"/>
            </a:solidFill>
            <a:prstDash val="solid"/>
            <a:round/>
            <a:headEnd type="none" w="med" len="med"/>
            <a:tailEnd type="none" w="med" len="med"/>
          </a:ln>
        </p:spPr>
      </p:cxnSp>
      <p:sp>
        <p:nvSpPr>
          <p:cNvPr id="230" name="Google Shape;230;p28"/>
          <p:cNvSpPr txBox="1"/>
          <p:nvPr/>
        </p:nvSpPr>
        <p:spPr>
          <a:xfrm>
            <a:off x="6777000" y="720100"/>
            <a:ext cx="2470500" cy="398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latin typeface="Abril Fatface"/>
                <a:ea typeface="Abril Fatface"/>
                <a:cs typeface="Abril Fatface"/>
                <a:sym typeface="Abril Fatface"/>
              </a:rPr>
              <a:t>MySQL Architecture has </a:t>
            </a:r>
            <a:endParaRPr>
              <a:solidFill>
                <a:schemeClr val="accent1"/>
              </a:solidFill>
              <a:latin typeface="Abril Fatface"/>
              <a:ea typeface="Abril Fatface"/>
              <a:cs typeface="Abril Fatface"/>
              <a:sym typeface="Abril Fatface"/>
            </a:endParaRPr>
          </a:p>
          <a:p>
            <a:pPr marL="0" lvl="0" indent="0" algn="l" rtl="0">
              <a:spcBef>
                <a:spcPts val="0"/>
              </a:spcBef>
              <a:spcAft>
                <a:spcPts val="0"/>
              </a:spcAft>
              <a:buNone/>
            </a:pPr>
            <a:r>
              <a:rPr lang="en">
                <a:solidFill>
                  <a:schemeClr val="accent1"/>
                </a:solidFill>
                <a:latin typeface="Abril Fatface"/>
                <a:ea typeface="Abril Fatface"/>
                <a:cs typeface="Abril Fatface"/>
                <a:sym typeface="Abril Fatface"/>
              </a:rPr>
              <a:t>three main layers</a:t>
            </a:r>
            <a:endParaRPr>
              <a:solidFill>
                <a:schemeClr val="accent1"/>
              </a:solidFill>
              <a:latin typeface="Abril Fatface"/>
              <a:ea typeface="Abril Fatface"/>
              <a:cs typeface="Abril Fatface"/>
              <a:sym typeface="Abril Fatface"/>
            </a:endParaRPr>
          </a:p>
          <a:p>
            <a:pPr marL="0" lvl="0" indent="0" algn="l" rtl="0">
              <a:spcBef>
                <a:spcPts val="0"/>
              </a:spcBef>
              <a:spcAft>
                <a:spcPts val="0"/>
              </a:spcAft>
              <a:buNone/>
            </a:pPr>
            <a:endParaRPr sz="1300" b="1">
              <a:latin typeface="Calibri"/>
              <a:ea typeface="Calibri"/>
              <a:cs typeface="Calibri"/>
              <a:sym typeface="Calibri"/>
            </a:endParaRPr>
          </a:p>
          <a:p>
            <a:pPr marL="457200" lvl="0" indent="-304800" algn="l" rtl="0">
              <a:spcBef>
                <a:spcPts val="0"/>
              </a:spcBef>
              <a:spcAft>
                <a:spcPts val="0"/>
              </a:spcAft>
              <a:buClr>
                <a:srgbClr val="000000"/>
              </a:buClr>
              <a:buSzPts val="1200"/>
              <a:buFont typeface="Oxygen"/>
              <a:buChar char="●"/>
            </a:pPr>
            <a:r>
              <a:rPr lang="en" sz="1200" b="1">
                <a:solidFill>
                  <a:srgbClr val="000000"/>
                </a:solidFill>
                <a:latin typeface="Calibri"/>
                <a:ea typeface="Calibri"/>
                <a:cs typeface="Calibri"/>
                <a:sym typeface="Calibri"/>
              </a:rPr>
              <a:t>Client </a:t>
            </a:r>
            <a:r>
              <a:rPr lang="en" sz="1200" baseline="30000">
                <a:solidFill>
                  <a:srgbClr val="080707"/>
                </a:solidFill>
                <a:latin typeface="Calibri"/>
                <a:ea typeface="Calibri"/>
                <a:cs typeface="Calibri"/>
                <a:sym typeface="Calibri"/>
              </a:rPr>
              <a:t>[5]</a:t>
            </a:r>
            <a:r>
              <a:rPr lang="en" sz="1200">
                <a:solidFill>
                  <a:srgbClr val="080707"/>
                </a:solidFill>
                <a:latin typeface="Calibri"/>
                <a:ea typeface="Calibri"/>
                <a:cs typeface="Calibri"/>
                <a:sym typeface="Calibri"/>
              </a:rPr>
              <a:t> </a:t>
            </a:r>
            <a:endParaRPr sz="1200" b="1">
              <a:solidFill>
                <a:srgbClr val="000000"/>
              </a:solidFill>
              <a:latin typeface="Calibri"/>
              <a:ea typeface="Calibri"/>
              <a:cs typeface="Calibri"/>
              <a:sym typeface="Calibri"/>
            </a:endParaRPr>
          </a:p>
          <a:p>
            <a:pPr marL="457200" lvl="0" indent="0" algn="l" rtl="0">
              <a:spcBef>
                <a:spcPts val="0"/>
              </a:spcBef>
              <a:spcAft>
                <a:spcPts val="0"/>
              </a:spcAft>
              <a:buNone/>
            </a:pPr>
            <a:r>
              <a:rPr lang="en" sz="1200">
                <a:solidFill>
                  <a:srgbClr val="000000"/>
                </a:solidFill>
                <a:latin typeface="Calibri"/>
                <a:ea typeface="Calibri"/>
                <a:cs typeface="Calibri"/>
                <a:sym typeface="Calibri"/>
              </a:rPr>
              <a:t>1. Connection Handling</a:t>
            </a:r>
            <a:endParaRPr sz="1200">
              <a:solidFill>
                <a:srgbClr val="000000"/>
              </a:solidFill>
              <a:latin typeface="Calibri"/>
              <a:ea typeface="Calibri"/>
              <a:cs typeface="Calibri"/>
              <a:sym typeface="Calibri"/>
            </a:endParaRPr>
          </a:p>
          <a:p>
            <a:pPr marL="457200" lvl="0" indent="0" algn="l" rtl="0">
              <a:spcBef>
                <a:spcPts val="0"/>
              </a:spcBef>
              <a:spcAft>
                <a:spcPts val="0"/>
              </a:spcAft>
              <a:buNone/>
            </a:pPr>
            <a:r>
              <a:rPr lang="en" sz="1200">
                <a:solidFill>
                  <a:srgbClr val="000000"/>
                </a:solidFill>
                <a:latin typeface="Calibri"/>
                <a:ea typeface="Calibri"/>
                <a:cs typeface="Calibri"/>
                <a:sym typeface="Calibri"/>
              </a:rPr>
              <a:t>2. Authentication </a:t>
            </a:r>
            <a:endParaRPr sz="1200">
              <a:solidFill>
                <a:srgbClr val="000000"/>
              </a:solidFill>
              <a:latin typeface="Calibri"/>
              <a:ea typeface="Calibri"/>
              <a:cs typeface="Calibri"/>
              <a:sym typeface="Calibri"/>
            </a:endParaRPr>
          </a:p>
          <a:p>
            <a:pPr marL="457200" lvl="0" indent="0" algn="l" rtl="0">
              <a:spcBef>
                <a:spcPts val="0"/>
              </a:spcBef>
              <a:spcAft>
                <a:spcPts val="0"/>
              </a:spcAft>
              <a:buNone/>
            </a:pPr>
            <a:r>
              <a:rPr lang="en" sz="1200">
                <a:solidFill>
                  <a:srgbClr val="000000"/>
                </a:solidFill>
                <a:latin typeface="Calibri"/>
                <a:ea typeface="Calibri"/>
                <a:cs typeface="Calibri"/>
                <a:sym typeface="Calibri"/>
              </a:rPr>
              <a:t>3. Security </a:t>
            </a:r>
            <a:endParaRPr sz="1200">
              <a:solidFill>
                <a:srgbClr val="000000"/>
              </a:solidFill>
              <a:latin typeface="Calibri"/>
              <a:ea typeface="Calibri"/>
              <a:cs typeface="Calibri"/>
              <a:sym typeface="Calibri"/>
            </a:endParaRPr>
          </a:p>
          <a:p>
            <a:pPr marL="457200" lvl="0" indent="-304800" algn="l" rtl="0">
              <a:spcBef>
                <a:spcPts val="0"/>
              </a:spcBef>
              <a:spcAft>
                <a:spcPts val="0"/>
              </a:spcAft>
              <a:buClr>
                <a:srgbClr val="000000"/>
              </a:buClr>
              <a:buSzPts val="1200"/>
              <a:buFont typeface="Oxygen"/>
              <a:buChar char="●"/>
            </a:pPr>
            <a:r>
              <a:rPr lang="en" sz="1200" b="1">
                <a:solidFill>
                  <a:srgbClr val="000000"/>
                </a:solidFill>
                <a:latin typeface="Calibri"/>
                <a:ea typeface="Calibri"/>
                <a:cs typeface="Calibri"/>
                <a:sym typeface="Calibri"/>
              </a:rPr>
              <a:t>Server </a:t>
            </a:r>
            <a:r>
              <a:rPr lang="en" sz="1200" baseline="30000">
                <a:solidFill>
                  <a:srgbClr val="080707"/>
                </a:solidFill>
                <a:latin typeface="Calibri"/>
                <a:ea typeface="Calibri"/>
                <a:cs typeface="Calibri"/>
                <a:sym typeface="Calibri"/>
              </a:rPr>
              <a:t>[5]</a:t>
            </a:r>
            <a:r>
              <a:rPr lang="en" sz="1200">
                <a:solidFill>
                  <a:srgbClr val="080707"/>
                </a:solidFill>
                <a:latin typeface="Calibri"/>
                <a:ea typeface="Calibri"/>
                <a:cs typeface="Calibri"/>
                <a:sym typeface="Calibri"/>
              </a:rPr>
              <a:t> </a:t>
            </a:r>
            <a:endParaRPr sz="1200" b="1">
              <a:solidFill>
                <a:srgbClr val="000000"/>
              </a:solidFill>
              <a:latin typeface="Calibri"/>
              <a:ea typeface="Calibri"/>
              <a:cs typeface="Calibri"/>
              <a:sym typeface="Calibri"/>
            </a:endParaRPr>
          </a:p>
          <a:p>
            <a:pPr marL="0" lvl="0" indent="457200" algn="l" rtl="0">
              <a:lnSpc>
                <a:spcPct val="115000"/>
              </a:lnSpc>
              <a:spcBef>
                <a:spcPts val="0"/>
              </a:spcBef>
              <a:spcAft>
                <a:spcPts val="0"/>
              </a:spcAft>
              <a:buNone/>
            </a:pPr>
            <a:r>
              <a:rPr lang="en" sz="1200">
                <a:solidFill>
                  <a:srgbClr val="080707"/>
                </a:solidFill>
                <a:latin typeface="Calibri"/>
                <a:ea typeface="Calibri"/>
                <a:cs typeface="Calibri"/>
                <a:sym typeface="Calibri"/>
              </a:rPr>
              <a:t>1. Thread handling</a:t>
            </a:r>
            <a:endParaRPr sz="1200">
              <a:solidFill>
                <a:srgbClr val="080707"/>
              </a:solidFill>
              <a:latin typeface="Calibri"/>
              <a:ea typeface="Calibri"/>
              <a:cs typeface="Calibri"/>
              <a:sym typeface="Calibri"/>
            </a:endParaRPr>
          </a:p>
          <a:p>
            <a:pPr marL="0" lvl="0" indent="457200" algn="l" rtl="0">
              <a:lnSpc>
                <a:spcPct val="115000"/>
              </a:lnSpc>
              <a:spcBef>
                <a:spcPts val="0"/>
              </a:spcBef>
              <a:spcAft>
                <a:spcPts val="0"/>
              </a:spcAft>
              <a:buNone/>
            </a:pPr>
            <a:r>
              <a:rPr lang="en" sz="1200">
                <a:solidFill>
                  <a:srgbClr val="080707"/>
                </a:solidFill>
                <a:latin typeface="Calibri"/>
                <a:ea typeface="Calibri"/>
                <a:cs typeface="Calibri"/>
                <a:sym typeface="Calibri"/>
              </a:rPr>
              <a:t>2. Parser</a:t>
            </a:r>
            <a:endParaRPr sz="1200">
              <a:solidFill>
                <a:srgbClr val="080707"/>
              </a:solidFill>
              <a:latin typeface="Calibri"/>
              <a:ea typeface="Calibri"/>
              <a:cs typeface="Calibri"/>
              <a:sym typeface="Calibri"/>
            </a:endParaRPr>
          </a:p>
          <a:p>
            <a:pPr marL="0" lvl="0" indent="457200" algn="l" rtl="0">
              <a:lnSpc>
                <a:spcPct val="115000"/>
              </a:lnSpc>
              <a:spcBef>
                <a:spcPts val="0"/>
              </a:spcBef>
              <a:spcAft>
                <a:spcPts val="0"/>
              </a:spcAft>
              <a:buNone/>
            </a:pPr>
            <a:r>
              <a:rPr lang="en" sz="1200">
                <a:solidFill>
                  <a:srgbClr val="080707"/>
                </a:solidFill>
                <a:latin typeface="Calibri"/>
                <a:ea typeface="Calibri"/>
                <a:cs typeface="Calibri"/>
                <a:sym typeface="Calibri"/>
              </a:rPr>
              <a:t>3. Optimizer</a:t>
            </a:r>
            <a:endParaRPr sz="1200">
              <a:solidFill>
                <a:srgbClr val="080707"/>
              </a:solidFill>
              <a:latin typeface="Calibri"/>
              <a:ea typeface="Calibri"/>
              <a:cs typeface="Calibri"/>
              <a:sym typeface="Calibri"/>
            </a:endParaRPr>
          </a:p>
          <a:p>
            <a:pPr marL="0" lvl="0" indent="457200" algn="l" rtl="0">
              <a:lnSpc>
                <a:spcPct val="115000"/>
              </a:lnSpc>
              <a:spcBef>
                <a:spcPts val="0"/>
              </a:spcBef>
              <a:spcAft>
                <a:spcPts val="0"/>
              </a:spcAft>
              <a:buNone/>
            </a:pPr>
            <a:r>
              <a:rPr lang="en" sz="1200">
                <a:solidFill>
                  <a:srgbClr val="080707"/>
                </a:solidFill>
                <a:latin typeface="Calibri"/>
                <a:ea typeface="Calibri"/>
                <a:cs typeface="Calibri"/>
                <a:sym typeface="Calibri"/>
              </a:rPr>
              <a:t>4. Query cache</a:t>
            </a:r>
            <a:endParaRPr sz="1200">
              <a:solidFill>
                <a:srgbClr val="080707"/>
              </a:solidFill>
              <a:latin typeface="Calibri"/>
              <a:ea typeface="Calibri"/>
              <a:cs typeface="Calibri"/>
              <a:sym typeface="Calibri"/>
            </a:endParaRPr>
          </a:p>
          <a:p>
            <a:pPr marL="0" lvl="0" indent="457200" algn="l" rtl="0">
              <a:lnSpc>
                <a:spcPct val="115000"/>
              </a:lnSpc>
              <a:spcBef>
                <a:spcPts val="0"/>
              </a:spcBef>
              <a:spcAft>
                <a:spcPts val="0"/>
              </a:spcAft>
              <a:buNone/>
            </a:pPr>
            <a:r>
              <a:rPr lang="en" sz="1200">
                <a:solidFill>
                  <a:srgbClr val="080707"/>
                </a:solidFill>
                <a:latin typeface="Calibri"/>
                <a:ea typeface="Calibri"/>
                <a:cs typeface="Calibri"/>
                <a:sym typeface="Calibri"/>
              </a:rPr>
              <a:t>5. Buffer and cache</a:t>
            </a:r>
            <a:endParaRPr sz="1200">
              <a:solidFill>
                <a:srgbClr val="080707"/>
              </a:solidFill>
              <a:latin typeface="Calibri"/>
              <a:ea typeface="Calibri"/>
              <a:cs typeface="Calibri"/>
              <a:sym typeface="Calibri"/>
            </a:endParaRPr>
          </a:p>
          <a:p>
            <a:pPr marL="0" lvl="0" indent="457200" algn="l" rtl="0">
              <a:lnSpc>
                <a:spcPct val="115000"/>
              </a:lnSpc>
              <a:spcBef>
                <a:spcPts val="0"/>
              </a:spcBef>
              <a:spcAft>
                <a:spcPts val="0"/>
              </a:spcAft>
              <a:buNone/>
            </a:pPr>
            <a:r>
              <a:rPr lang="en" sz="1200">
                <a:solidFill>
                  <a:srgbClr val="080707"/>
                </a:solidFill>
                <a:latin typeface="Calibri"/>
                <a:ea typeface="Calibri"/>
                <a:cs typeface="Calibri"/>
                <a:sym typeface="Calibri"/>
              </a:rPr>
              <a:t>6. Table metadata cache</a:t>
            </a:r>
            <a:endParaRPr sz="1200">
              <a:solidFill>
                <a:srgbClr val="080707"/>
              </a:solidFill>
              <a:latin typeface="Calibri"/>
              <a:ea typeface="Calibri"/>
              <a:cs typeface="Calibri"/>
              <a:sym typeface="Calibri"/>
            </a:endParaRPr>
          </a:p>
          <a:p>
            <a:pPr marL="0" lvl="0" indent="457200" algn="l" rtl="0">
              <a:lnSpc>
                <a:spcPct val="115000"/>
              </a:lnSpc>
              <a:spcBef>
                <a:spcPts val="0"/>
              </a:spcBef>
              <a:spcAft>
                <a:spcPts val="0"/>
              </a:spcAft>
              <a:buNone/>
            </a:pPr>
            <a:r>
              <a:rPr lang="en" sz="1200">
                <a:solidFill>
                  <a:srgbClr val="080707"/>
                </a:solidFill>
                <a:latin typeface="Calibri"/>
                <a:ea typeface="Calibri"/>
                <a:cs typeface="Calibri"/>
                <a:sym typeface="Calibri"/>
              </a:rPr>
              <a:t>7. Key cache</a:t>
            </a:r>
            <a:endParaRPr sz="1200">
              <a:solidFill>
                <a:srgbClr val="000000"/>
              </a:solidFill>
              <a:latin typeface="Calibri"/>
              <a:ea typeface="Calibri"/>
              <a:cs typeface="Calibri"/>
              <a:sym typeface="Calibri"/>
            </a:endParaRPr>
          </a:p>
          <a:p>
            <a:pPr marL="457200" lvl="0" indent="-304800" algn="l" rtl="0">
              <a:spcBef>
                <a:spcPts val="0"/>
              </a:spcBef>
              <a:spcAft>
                <a:spcPts val="0"/>
              </a:spcAft>
              <a:buClr>
                <a:srgbClr val="000000"/>
              </a:buClr>
              <a:buSzPts val="1200"/>
              <a:buFont typeface="Oxygen"/>
              <a:buChar char="●"/>
            </a:pPr>
            <a:r>
              <a:rPr lang="en" sz="1200" b="1">
                <a:solidFill>
                  <a:srgbClr val="000000"/>
                </a:solidFill>
                <a:latin typeface="Calibri"/>
                <a:ea typeface="Calibri"/>
                <a:cs typeface="Calibri"/>
                <a:sym typeface="Calibri"/>
              </a:rPr>
              <a:t>Storage Layer </a:t>
            </a:r>
            <a:r>
              <a:rPr lang="en" sz="1200" baseline="30000">
                <a:solidFill>
                  <a:srgbClr val="080707"/>
                </a:solidFill>
                <a:latin typeface="Calibri"/>
                <a:ea typeface="Calibri"/>
                <a:cs typeface="Calibri"/>
                <a:sym typeface="Calibri"/>
              </a:rPr>
              <a:t>[5]</a:t>
            </a:r>
            <a:r>
              <a:rPr lang="en" sz="1200">
                <a:solidFill>
                  <a:srgbClr val="080707"/>
                </a:solidFill>
                <a:latin typeface="Calibri"/>
                <a:ea typeface="Calibri"/>
                <a:cs typeface="Calibri"/>
                <a:sym typeface="Calibri"/>
              </a:rPr>
              <a:t> </a:t>
            </a:r>
            <a:endParaRPr sz="1200" b="1">
              <a:solidFill>
                <a:srgbClr val="000000"/>
              </a:solidFill>
              <a:latin typeface="Calibri"/>
              <a:ea typeface="Calibri"/>
              <a:cs typeface="Calibri"/>
              <a:sym typeface="Calibri"/>
            </a:endParaRPr>
          </a:p>
          <a:p>
            <a:pPr marL="457200" lvl="0" indent="0" algn="l" rtl="0">
              <a:spcBef>
                <a:spcPts val="0"/>
              </a:spcBef>
              <a:spcAft>
                <a:spcPts val="0"/>
              </a:spcAft>
              <a:buNone/>
            </a:pPr>
            <a:r>
              <a:rPr lang="en" sz="1200">
                <a:solidFill>
                  <a:srgbClr val="000000"/>
                </a:solidFill>
                <a:latin typeface="Calibri"/>
                <a:ea typeface="Calibri"/>
                <a:cs typeface="Calibri"/>
                <a:sym typeface="Calibri"/>
              </a:rPr>
              <a:t>1. </a:t>
            </a:r>
            <a:r>
              <a:rPr lang="en" sz="1200">
                <a:solidFill>
                  <a:srgbClr val="080707"/>
                </a:solidFill>
                <a:latin typeface="Calibri"/>
                <a:ea typeface="Calibri"/>
                <a:cs typeface="Calibri"/>
                <a:sym typeface="Calibri"/>
              </a:rPr>
              <a:t>InnoDB</a:t>
            </a:r>
            <a:endParaRPr sz="1200">
              <a:solidFill>
                <a:srgbClr val="080707"/>
              </a:solidFill>
              <a:latin typeface="Calibri"/>
              <a:ea typeface="Calibri"/>
              <a:cs typeface="Calibri"/>
              <a:sym typeface="Calibri"/>
            </a:endParaRPr>
          </a:p>
          <a:p>
            <a:pPr marL="457200" lvl="0" indent="0" algn="l" rtl="0">
              <a:spcBef>
                <a:spcPts val="0"/>
              </a:spcBef>
              <a:spcAft>
                <a:spcPts val="0"/>
              </a:spcAft>
              <a:buNone/>
            </a:pPr>
            <a:r>
              <a:rPr lang="en" sz="1200">
                <a:solidFill>
                  <a:srgbClr val="080707"/>
                </a:solidFill>
                <a:latin typeface="Calibri"/>
                <a:ea typeface="Calibri"/>
                <a:cs typeface="Calibri"/>
                <a:sym typeface="Calibri"/>
              </a:rPr>
              <a:t>2. MYiSAM</a:t>
            </a:r>
            <a:endParaRPr sz="1200">
              <a:solidFill>
                <a:srgbClr val="080707"/>
              </a:solidFill>
              <a:latin typeface="Calibri"/>
              <a:ea typeface="Calibri"/>
              <a:cs typeface="Calibri"/>
              <a:sym typeface="Calibri"/>
            </a:endParaRPr>
          </a:p>
          <a:p>
            <a:pPr marL="457200" lvl="0" indent="0" algn="l" rtl="0">
              <a:spcBef>
                <a:spcPts val="0"/>
              </a:spcBef>
              <a:spcAft>
                <a:spcPts val="0"/>
              </a:spcAft>
              <a:buNone/>
            </a:pPr>
            <a:r>
              <a:rPr lang="en" sz="1200">
                <a:solidFill>
                  <a:srgbClr val="080707"/>
                </a:solidFill>
                <a:latin typeface="Calibri"/>
                <a:ea typeface="Calibri"/>
                <a:cs typeface="Calibri"/>
                <a:sym typeface="Calibri"/>
              </a:rPr>
              <a:t>3. NDB</a:t>
            </a:r>
            <a:endParaRPr sz="1200">
              <a:solidFill>
                <a:srgbClr val="000000"/>
              </a:solidFill>
              <a:latin typeface="Calibri"/>
              <a:ea typeface="Calibri"/>
              <a:cs typeface="Calibri"/>
              <a:sym typeface="Calibri"/>
            </a:endParaRPr>
          </a:p>
        </p:txBody>
      </p:sp>
      <p:pic>
        <p:nvPicPr>
          <p:cNvPr id="231" name="Google Shape;231;p28"/>
          <p:cNvPicPr preferRelativeResize="0"/>
          <p:nvPr/>
        </p:nvPicPr>
        <p:blipFill>
          <a:blip r:embed="rId3">
            <a:alphaModFix/>
          </a:blip>
          <a:stretch>
            <a:fillRect/>
          </a:stretch>
        </p:blipFill>
        <p:spPr>
          <a:xfrm>
            <a:off x="3446102" y="749925"/>
            <a:ext cx="3260000" cy="3422075"/>
          </a:xfrm>
          <a:prstGeom prst="rect">
            <a:avLst/>
          </a:prstGeom>
          <a:noFill/>
          <a:ln w="9525" cap="flat" cmpd="sng">
            <a:solidFill>
              <a:srgbClr val="595959"/>
            </a:solidFill>
            <a:prstDash val="solid"/>
            <a:round/>
            <a:headEnd type="none" w="sm" len="sm"/>
            <a:tailEnd type="none" w="sm" len="sm"/>
          </a:ln>
        </p:spPr>
      </p:pic>
      <p:sp>
        <p:nvSpPr>
          <p:cNvPr id="232" name="Google Shape;232;p28"/>
          <p:cNvSpPr txBox="1"/>
          <p:nvPr/>
        </p:nvSpPr>
        <p:spPr>
          <a:xfrm>
            <a:off x="6607200" y="607025"/>
            <a:ext cx="398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aseline="30000">
                <a:latin typeface="Oxygen Light"/>
                <a:ea typeface="Oxygen Light"/>
                <a:cs typeface="Oxygen Light"/>
                <a:sym typeface="Oxygen Light"/>
              </a:rPr>
              <a:t>[4]</a:t>
            </a:r>
            <a:endParaRPr baseline="30000">
              <a:latin typeface="Oxygen Light"/>
              <a:ea typeface="Oxygen Light"/>
              <a:cs typeface="Oxygen Light"/>
              <a:sym typeface="Oxygen Light"/>
            </a:endParaRPr>
          </a:p>
        </p:txBody>
      </p:sp>
      <p:sp>
        <p:nvSpPr>
          <p:cNvPr id="233" name="Google Shape;233;p28"/>
          <p:cNvSpPr txBox="1"/>
          <p:nvPr/>
        </p:nvSpPr>
        <p:spPr>
          <a:xfrm>
            <a:off x="4488000" y="4441488"/>
            <a:ext cx="5753700" cy="702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600">
                <a:solidFill>
                  <a:schemeClr val="dk1"/>
                </a:solidFill>
                <a:latin typeface="Calibri"/>
                <a:ea typeface="Calibri"/>
                <a:cs typeface="Calibri"/>
                <a:sym typeface="Calibri"/>
              </a:rPr>
              <a:t>[1] “MySQL”, Wikipedia (</a:t>
            </a:r>
            <a:r>
              <a:rPr lang="en" sz="600" u="sng">
                <a:solidFill>
                  <a:srgbClr val="1155CC"/>
                </a:solidFill>
                <a:latin typeface="Calibri"/>
                <a:ea typeface="Calibri"/>
                <a:cs typeface="Calibri"/>
                <a:sym typeface="Calibri"/>
              </a:rPr>
              <a:t>https://en.wikipedia.org/wiki/MySQL</a:t>
            </a:r>
            <a:r>
              <a:rPr lang="en" sz="600">
                <a:solidFill>
                  <a:schemeClr val="dk1"/>
                </a:solidFill>
                <a:latin typeface="Calibri"/>
                <a:ea typeface="Calibri"/>
                <a:cs typeface="Calibri"/>
                <a:sym typeface="Calibri"/>
              </a:rPr>
              <a:t>)</a:t>
            </a:r>
            <a:endParaRPr sz="6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600">
                <a:solidFill>
                  <a:schemeClr val="dk1"/>
                </a:solidFill>
                <a:latin typeface="Calibri"/>
                <a:ea typeface="Calibri"/>
                <a:cs typeface="Calibri"/>
                <a:sym typeface="Calibri"/>
              </a:rPr>
              <a:t>[2] Kili, A. (2020) “</a:t>
            </a:r>
            <a:r>
              <a:rPr lang="en" sz="600">
                <a:solidFill>
                  <a:srgbClr val="212D45"/>
                </a:solidFill>
                <a:latin typeface="Calibri"/>
                <a:ea typeface="Calibri"/>
                <a:cs typeface="Calibri"/>
                <a:sym typeface="Calibri"/>
              </a:rPr>
              <a:t>What is MySQL? How Does MySQL Work?” Tecmint. (</a:t>
            </a:r>
            <a:r>
              <a:rPr lang="en" sz="600" u="sng">
                <a:solidFill>
                  <a:srgbClr val="1155CC"/>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https://www.tecmint.com/what-is-mysql-how-does-mysql-work/</a:t>
            </a:r>
            <a:r>
              <a:rPr lang="en" sz="600">
                <a:solidFill>
                  <a:schemeClr val="dk1"/>
                </a:solidFill>
                <a:latin typeface="Calibri"/>
                <a:ea typeface="Calibri"/>
                <a:cs typeface="Calibri"/>
                <a:sym typeface="Calibri"/>
              </a:rPr>
              <a:t>)</a:t>
            </a:r>
            <a:endParaRPr sz="6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600">
                <a:solidFill>
                  <a:schemeClr val="dk1"/>
                </a:solidFill>
                <a:latin typeface="Calibri"/>
                <a:ea typeface="Calibri"/>
                <a:cs typeface="Calibri"/>
                <a:sym typeface="Calibri"/>
              </a:rPr>
              <a:t>[3] “</a:t>
            </a:r>
            <a:r>
              <a:rPr lang="en" sz="600">
                <a:solidFill>
                  <a:srgbClr val="252530"/>
                </a:solidFill>
                <a:latin typeface="Calibri"/>
                <a:ea typeface="Calibri"/>
                <a:cs typeface="Calibri"/>
                <a:sym typeface="Calibri"/>
              </a:rPr>
              <a:t>Top 10 MySQL Alternatives &amp; Competitors” G2 (</a:t>
            </a:r>
            <a:r>
              <a:rPr lang="en" sz="600" u="sng">
                <a:solidFill>
                  <a:srgbClr val="1155CC"/>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https://www.g2.com/products/mysql/competitors/alternatives</a:t>
            </a:r>
            <a:r>
              <a:rPr lang="en" sz="600">
                <a:solidFill>
                  <a:schemeClr val="dk1"/>
                </a:solidFill>
                <a:latin typeface="Calibri"/>
                <a:ea typeface="Calibri"/>
                <a:cs typeface="Calibri"/>
                <a:sym typeface="Calibri"/>
              </a:rPr>
              <a:t>)</a:t>
            </a:r>
            <a:endParaRPr sz="6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600">
                <a:solidFill>
                  <a:schemeClr val="dk1"/>
                </a:solidFill>
                <a:latin typeface="Calibri"/>
                <a:ea typeface="Calibri"/>
                <a:cs typeface="Calibri"/>
                <a:sym typeface="Calibri"/>
              </a:rPr>
              <a:t>[4] “16.11 Overview of MySQL Storage Engine Architecture” MySQL </a:t>
            </a:r>
            <a:r>
              <a:rPr lang="en" sz="600">
                <a:solidFill>
                  <a:srgbClr val="555555"/>
                </a:solidFill>
                <a:latin typeface="Calibri"/>
                <a:ea typeface="Calibri"/>
                <a:cs typeface="Calibri"/>
                <a:sym typeface="Calibri"/>
              </a:rPr>
              <a:t>(</a:t>
            </a:r>
            <a:r>
              <a:rPr lang="en" sz="600" u="sng">
                <a:solidFill>
                  <a:srgbClr val="1155CC"/>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https://dev.mysql.com/doc/refman/8.0/en/pluggable-storage-overview.html</a:t>
            </a:r>
            <a:r>
              <a:rPr lang="en" sz="600">
                <a:solidFill>
                  <a:srgbClr val="080707"/>
                </a:solidFill>
                <a:latin typeface="Calibri"/>
                <a:ea typeface="Calibri"/>
                <a:cs typeface="Calibri"/>
                <a:sym typeface="Calibri"/>
              </a:rPr>
              <a:t>)</a:t>
            </a:r>
            <a:endParaRPr sz="600">
              <a:solidFill>
                <a:srgbClr val="080707"/>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600">
                <a:solidFill>
                  <a:srgbClr val="080707"/>
                </a:solidFill>
                <a:latin typeface="Calibri"/>
                <a:ea typeface="Calibri"/>
                <a:cs typeface="Calibri"/>
                <a:sym typeface="Calibri"/>
              </a:rPr>
              <a:t>[5] “Architecture of MySQL”, (2021). GeeksforGeeks ( </a:t>
            </a:r>
            <a:r>
              <a:rPr lang="en" sz="600" u="sng">
                <a:solidFill>
                  <a:srgbClr val="1155CC"/>
                </a:solidFill>
                <a:latin typeface="Calibri"/>
                <a:ea typeface="Calibri"/>
                <a:cs typeface="Calibri"/>
                <a:sym typeface="Calibri"/>
                <a:hlinkClick r:id="rId7">
                  <a:extLst>
                    <a:ext uri="{A12FA001-AC4F-418D-AE19-62706E023703}">
                      <ahyp:hlinkClr xmlns:ahyp="http://schemas.microsoft.com/office/drawing/2018/hyperlinkcolor" val="tx"/>
                    </a:ext>
                  </a:extLst>
                </a:hlinkClick>
              </a:rPr>
              <a:t>https://www.geeksforgeeks.org/architecture-of-mysql/</a:t>
            </a:r>
            <a:r>
              <a:rPr lang="en" sz="600">
                <a:solidFill>
                  <a:schemeClr val="dk1"/>
                </a:solidFill>
                <a:latin typeface="Calibri"/>
                <a:ea typeface="Calibri"/>
                <a:cs typeface="Calibri"/>
                <a:sym typeface="Calibri"/>
              </a:rPr>
              <a:t>)</a:t>
            </a:r>
            <a:endParaRPr sz="600">
              <a:latin typeface="Calibri"/>
              <a:ea typeface="Calibri"/>
              <a:cs typeface="Calibri"/>
              <a:sym typeface="Calibri"/>
            </a:endParaRPr>
          </a:p>
        </p:txBody>
      </p:sp>
      <p:sp>
        <p:nvSpPr>
          <p:cNvPr id="234" name="Google Shape;234;p28"/>
          <p:cNvSpPr txBox="1"/>
          <p:nvPr/>
        </p:nvSpPr>
        <p:spPr>
          <a:xfrm>
            <a:off x="0" y="-39650"/>
            <a:ext cx="681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Average</a:t>
            </a:r>
            <a:endParaRPr sz="1000">
              <a:latin typeface="Oxygen Light"/>
              <a:ea typeface="Oxygen Light"/>
              <a:cs typeface="Oxygen Light"/>
              <a:sym typeface="Oxygen Light"/>
            </a:endParaRPr>
          </a:p>
        </p:txBody>
      </p:sp>
      <p:graphicFrame>
        <p:nvGraphicFramePr>
          <p:cNvPr id="235" name="Google Shape;235;p28"/>
          <p:cNvGraphicFramePr/>
          <p:nvPr/>
        </p:nvGraphicFramePr>
        <p:xfrm>
          <a:off x="-33050" y="689475"/>
          <a:ext cx="3000000" cy="3000000"/>
        </p:xfrm>
        <a:graphic>
          <a:graphicData uri="http://schemas.openxmlformats.org/drawingml/2006/table">
            <a:tbl>
              <a:tblPr>
                <a:noFill/>
                <a:tableStyleId>{CDEAD7A0-B9C1-4A32-AF16-768B767F9DED}</a:tableStyleId>
              </a:tblPr>
              <a:tblGrid>
                <a:gridCol w="1796325">
                  <a:extLst>
                    <a:ext uri="{9D8B030D-6E8A-4147-A177-3AD203B41FA5}">
                      <a16:colId xmlns:a16="http://schemas.microsoft.com/office/drawing/2014/main" val="20000"/>
                    </a:ext>
                  </a:extLst>
                </a:gridCol>
                <a:gridCol w="1763275">
                  <a:extLst>
                    <a:ext uri="{9D8B030D-6E8A-4147-A177-3AD203B41FA5}">
                      <a16:colId xmlns:a16="http://schemas.microsoft.com/office/drawing/2014/main" val="20001"/>
                    </a:ext>
                  </a:extLst>
                </a:gridCol>
              </a:tblGrid>
              <a:tr h="712000">
                <a:tc>
                  <a:txBody>
                    <a:bodyPr/>
                    <a:lstStyle/>
                    <a:p>
                      <a:pPr marL="0" lvl="0" indent="0" algn="ctr" rtl="0">
                        <a:spcBef>
                          <a:spcPts val="0"/>
                        </a:spcBef>
                        <a:spcAft>
                          <a:spcPts val="0"/>
                        </a:spcAft>
                        <a:buClr>
                          <a:schemeClr val="dk1"/>
                        </a:buClr>
                        <a:buSzPts val="1100"/>
                        <a:buFont typeface="Arial"/>
                        <a:buNone/>
                      </a:pPr>
                      <a:r>
                        <a:rPr lang="en">
                          <a:solidFill>
                            <a:schemeClr val="accent1"/>
                          </a:solidFill>
                          <a:latin typeface="Abril Fatface"/>
                          <a:ea typeface="Abril Fatface"/>
                          <a:cs typeface="Abril Fatface"/>
                          <a:sym typeface="Abril Fatface"/>
                        </a:rPr>
                        <a:t>Upstream</a:t>
                      </a:r>
                      <a:endParaRPr>
                        <a:solidFill>
                          <a:schemeClr val="accent1"/>
                        </a:solidFill>
                        <a:latin typeface="Abril Fatface"/>
                        <a:ea typeface="Abril Fatface"/>
                        <a:cs typeface="Abril Fatface"/>
                        <a:sym typeface="Abril Fatface"/>
                      </a:endParaRPr>
                    </a:p>
                    <a:p>
                      <a:pPr marL="0" lvl="0" indent="0" algn="ctr" rtl="0">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C, C++</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accent1"/>
                          </a:solidFill>
                          <a:latin typeface="Abril Fatface"/>
                          <a:ea typeface="Abril Fatface"/>
                          <a:cs typeface="Abril Fatface"/>
                          <a:sym typeface="Abril Fatface"/>
                        </a:rPr>
                        <a:t>Downstream</a:t>
                      </a:r>
                      <a:endParaRPr>
                        <a:solidFill>
                          <a:schemeClr val="accent1"/>
                        </a:solidFill>
                        <a:latin typeface="Abril Fatface"/>
                        <a:ea typeface="Abril Fatface"/>
                        <a:cs typeface="Abril Fatface"/>
                        <a:sym typeface="Abril Fatface"/>
                      </a:endParaRPr>
                    </a:p>
                    <a:p>
                      <a:pPr marL="0" lvl="0" indent="0" algn="ctr" rtl="0">
                        <a:spcBef>
                          <a:spcPts val="0"/>
                        </a:spcBef>
                        <a:spcAft>
                          <a:spcPts val="0"/>
                        </a:spcAft>
                        <a:buNone/>
                      </a:pPr>
                      <a:r>
                        <a:rPr lang="en" sz="1200">
                          <a:solidFill>
                            <a:schemeClr val="dk1"/>
                          </a:solidFill>
                          <a:latin typeface="Calibri"/>
                          <a:ea typeface="Calibri"/>
                          <a:cs typeface="Calibri"/>
                          <a:sym typeface="Calibri"/>
                        </a:rPr>
                        <a:t>Drupal, Joomla, phpBB, and WordPress </a:t>
                      </a:r>
                      <a:r>
                        <a:rPr lang="en" sz="1200" baseline="30000">
                          <a:solidFill>
                            <a:srgbClr val="080707"/>
                          </a:solidFill>
                          <a:latin typeface="Calibri"/>
                          <a:ea typeface="Calibri"/>
                          <a:cs typeface="Calibri"/>
                          <a:sym typeface="Calibri"/>
                        </a:rPr>
                        <a:t>[1]</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35597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627050">
                <a:tc>
                  <a:txBody>
                    <a:bodyPr/>
                    <a:lstStyle/>
                    <a:p>
                      <a:pPr marL="0" lvl="0" indent="0" algn="ctr" rtl="0">
                        <a:spcBef>
                          <a:spcPts val="0"/>
                        </a:spcBef>
                        <a:spcAft>
                          <a:spcPts val="0"/>
                        </a:spcAft>
                        <a:buClr>
                          <a:schemeClr val="dk1"/>
                        </a:buClr>
                        <a:buSzPts val="1100"/>
                        <a:buFont typeface="Arial"/>
                        <a:buNone/>
                      </a:pPr>
                      <a:r>
                        <a:rPr lang="en">
                          <a:solidFill>
                            <a:schemeClr val="accent1"/>
                          </a:solidFill>
                          <a:latin typeface="Abril Fatface"/>
                          <a:ea typeface="Abril Fatface"/>
                          <a:cs typeface="Abril Fatface"/>
                          <a:sym typeface="Abril Fatface"/>
                        </a:rPr>
                        <a:t>Sponsors</a:t>
                      </a:r>
                      <a:endParaRPr sz="800">
                        <a:solidFill>
                          <a:schemeClr val="accent1"/>
                        </a:solidFill>
                        <a:latin typeface="Abril Fatface"/>
                        <a:ea typeface="Abril Fatface"/>
                        <a:cs typeface="Abril Fatface"/>
                        <a:sym typeface="Abril Fatface"/>
                      </a:endParaRPr>
                    </a:p>
                    <a:p>
                      <a:pPr marL="0" lvl="0" indent="0" algn="ctr" rtl="0">
                        <a:spcBef>
                          <a:spcPts val="0"/>
                        </a:spcBef>
                        <a:spcAft>
                          <a:spcPts val="0"/>
                        </a:spcAft>
                        <a:buNone/>
                      </a:pPr>
                      <a:r>
                        <a:rPr lang="en" sz="1100">
                          <a:solidFill>
                            <a:schemeClr val="dk1"/>
                          </a:solidFill>
                          <a:latin typeface="Calibri"/>
                          <a:ea typeface="Calibri"/>
                          <a:cs typeface="Calibri"/>
                          <a:sym typeface="Calibri"/>
                        </a:rPr>
                        <a:t>NuSphere, Intel, Stork Design Studio, Compaq, SWSoft</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accent1"/>
                          </a:solidFill>
                          <a:latin typeface="Abril Fatface"/>
                          <a:ea typeface="Abril Fatface"/>
                          <a:cs typeface="Abril Fatface"/>
                          <a:sym typeface="Abril Fatface"/>
                        </a:rPr>
                        <a:t>Distributors</a:t>
                      </a:r>
                      <a:endParaRPr sz="800">
                        <a:solidFill>
                          <a:schemeClr val="accent1"/>
                        </a:solidFill>
                        <a:latin typeface="Abril Fatface"/>
                        <a:ea typeface="Abril Fatface"/>
                        <a:cs typeface="Abril Fatface"/>
                        <a:sym typeface="Abril Fatface"/>
                      </a:endParaRPr>
                    </a:p>
                    <a:p>
                      <a:pPr marL="0" lvl="0" indent="0" algn="ctr" rtl="0">
                        <a:spcBef>
                          <a:spcPts val="0"/>
                        </a:spcBef>
                        <a:spcAft>
                          <a:spcPts val="0"/>
                        </a:spcAft>
                        <a:buNone/>
                      </a:pPr>
                      <a:r>
                        <a:rPr lang="en" sz="1100">
                          <a:solidFill>
                            <a:schemeClr val="dk1"/>
                          </a:solidFill>
                          <a:latin typeface="Calibri"/>
                          <a:ea typeface="Calibri"/>
                          <a:cs typeface="Calibri"/>
                          <a:sym typeface="Calibri"/>
                        </a:rPr>
                        <a:t>Community of Open Source Developers</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369200">
                <a:tc>
                  <a:txBody>
                    <a:bodyPr/>
                    <a:lstStyle/>
                    <a:p>
                      <a:pPr marL="0" lvl="0" indent="0" algn="ctr"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627050">
                <a:tc>
                  <a:txBody>
                    <a:bodyPr/>
                    <a:lstStyle/>
                    <a:p>
                      <a:pPr marL="0" lvl="0" indent="0" algn="ctr" rtl="0">
                        <a:spcBef>
                          <a:spcPts val="0"/>
                        </a:spcBef>
                        <a:spcAft>
                          <a:spcPts val="0"/>
                        </a:spcAft>
                        <a:buClr>
                          <a:schemeClr val="dk1"/>
                        </a:buClr>
                        <a:buSzPts val="1100"/>
                        <a:buFont typeface="Arial"/>
                        <a:buNone/>
                      </a:pPr>
                      <a:r>
                        <a:rPr lang="en">
                          <a:solidFill>
                            <a:schemeClr val="accent1"/>
                          </a:solidFill>
                          <a:latin typeface="Abril Fatface"/>
                          <a:ea typeface="Abril Fatface"/>
                          <a:cs typeface="Abril Fatface"/>
                          <a:sym typeface="Abril Fatface"/>
                        </a:rPr>
                        <a:t>End User</a:t>
                      </a:r>
                      <a:endParaRPr>
                        <a:solidFill>
                          <a:schemeClr val="accent1"/>
                        </a:solidFill>
                        <a:latin typeface="Abril Fatface"/>
                        <a:ea typeface="Abril Fatface"/>
                        <a:cs typeface="Abril Fatface"/>
                        <a:sym typeface="Abril Fatface"/>
                      </a:endParaRPr>
                    </a:p>
                    <a:p>
                      <a:pPr marL="0" lvl="0" indent="0" algn="ctr" rtl="0">
                        <a:spcBef>
                          <a:spcPts val="0"/>
                        </a:spcBef>
                        <a:spcAft>
                          <a:spcPts val="0"/>
                        </a:spcAft>
                        <a:buNone/>
                      </a:pPr>
                      <a:r>
                        <a:rPr lang="en" sz="1100">
                          <a:solidFill>
                            <a:schemeClr val="dk1"/>
                          </a:solidFill>
                          <a:latin typeface="Calibri"/>
                          <a:ea typeface="Calibri"/>
                          <a:cs typeface="Calibri"/>
                          <a:sym typeface="Calibri"/>
                        </a:rPr>
                        <a:t>Facebook, Adobe, Google, Uber </a:t>
                      </a:r>
                      <a:r>
                        <a:rPr lang="en" sz="1200" baseline="30000">
                          <a:solidFill>
                            <a:srgbClr val="080707"/>
                          </a:solidFill>
                          <a:latin typeface="Calibri"/>
                          <a:ea typeface="Calibri"/>
                          <a:cs typeface="Calibri"/>
                          <a:sym typeface="Calibri"/>
                        </a:rPr>
                        <a:t>[2]</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accent1"/>
                          </a:solidFill>
                          <a:latin typeface="Abril Fatface"/>
                          <a:ea typeface="Abril Fatface"/>
                          <a:cs typeface="Abril Fatface"/>
                          <a:sym typeface="Abril Fatface"/>
                        </a:rPr>
                        <a:t>Maintainers</a:t>
                      </a:r>
                      <a:endParaRPr sz="800">
                        <a:solidFill>
                          <a:schemeClr val="accent1"/>
                        </a:solidFill>
                        <a:latin typeface="Abril Fatface"/>
                        <a:ea typeface="Abril Fatface"/>
                        <a:cs typeface="Abril Fatface"/>
                        <a:sym typeface="Abril Fatface"/>
                      </a:endParaRPr>
                    </a:p>
                    <a:p>
                      <a:pPr marL="0" lvl="0" indent="0" algn="ctr" rtl="0">
                        <a:spcBef>
                          <a:spcPts val="0"/>
                        </a:spcBef>
                        <a:spcAft>
                          <a:spcPts val="0"/>
                        </a:spcAft>
                        <a:buNone/>
                      </a:pPr>
                      <a:r>
                        <a:rPr lang="en" sz="1100">
                          <a:solidFill>
                            <a:schemeClr val="dk1"/>
                          </a:solidFill>
                          <a:latin typeface="Calibri"/>
                          <a:ea typeface="Calibri"/>
                          <a:cs typeface="Calibri"/>
                          <a:sym typeface="Calibri"/>
                        </a:rPr>
                        <a:t>Community of Open Source Developers</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r h="408850">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r h="627050">
                <a:tc>
                  <a:txBody>
                    <a:bodyPr/>
                    <a:lstStyle/>
                    <a:p>
                      <a:pPr marL="0" lvl="0" indent="0" algn="ctr" rtl="0">
                        <a:spcBef>
                          <a:spcPts val="0"/>
                        </a:spcBef>
                        <a:spcAft>
                          <a:spcPts val="0"/>
                        </a:spcAft>
                        <a:buClr>
                          <a:schemeClr val="dk1"/>
                        </a:buClr>
                        <a:buSzPts val="1100"/>
                        <a:buFont typeface="Arial"/>
                        <a:buNone/>
                      </a:pPr>
                      <a:r>
                        <a:rPr lang="en">
                          <a:solidFill>
                            <a:schemeClr val="accent1"/>
                          </a:solidFill>
                          <a:latin typeface="Abril Fatface"/>
                          <a:ea typeface="Abril Fatface"/>
                          <a:cs typeface="Abril Fatface"/>
                          <a:sym typeface="Abril Fatface"/>
                        </a:rPr>
                        <a:t>Competitors</a:t>
                      </a:r>
                      <a:endParaRPr>
                        <a:solidFill>
                          <a:schemeClr val="accent1"/>
                        </a:solidFill>
                        <a:latin typeface="Abril Fatface"/>
                        <a:ea typeface="Abril Fatface"/>
                        <a:cs typeface="Abril Fatface"/>
                        <a:sym typeface="Abril Fatface"/>
                      </a:endParaRPr>
                    </a:p>
                    <a:p>
                      <a:pPr marL="0" lvl="0" indent="0" algn="ctr" rtl="0">
                        <a:lnSpc>
                          <a:spcPct val="115000"/>
                        </a:lnSpc>
                        <a:spcBef>
                          <a:spcPts val="0"/>
                        </a:spcBef>
                        <a:spcAft>
                          <a:spcPts val="1600"/>
                        </a:spcAft>
                        <a:buNone/>
                      </a:pPr>
                      <a:r>
                        <a:rPr lang="en" sz="1100">
                          <a:solidFill>
                            <a:schemeClr val="dk1"/>
                          </a:solidFill>
                          <a:latin typeface="Calibri"/>
                          <a:ea typeface="Calibri"/>
                          <a:cs typeface="Calibri"/>
                          <a:sym typeface="Calibri"/>
                        </a:rPr>
                        <a:t>Microsoft Access, PostgreSQL, Amazon RDS </a:t>
                      </a:r>
                      <a:r>
                        <a:rPr lang="en" sz="1200" baseline="30000">
                          <a:solidFill>
                            <a:srgbClr val="080707"/>
                          </a:solidFill>
                          <a:latin typeface="Calibri"/>
                          <a:ea typeface="Calibri"/>
                          <a:cs typeface="Calibri"/>
                          <a:sym typeface="Calibri"/>
                        </a:rPr>
                        <a:t>[3]</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a:solidFill>
                            <a:schemeClr val="accent1"/>
                          </a:solidFill>
                          <a:latin typeface="Abril Fatface"/>
                          <a:ea typeface="Abril Fatface"/>
                          <a:cs typeface="Abril Fatface"/>
                          <a:sym typeface="Abril Fatface"/>
                        </a:rPr>
                        <a:t>Contributors</a:t>
                      </a:r>
                      <a:endParaRPr sz="800">
                        <a:solidFill>
                          <a:schemeClr val="accent1"/>
                        </a:solidFill>
                        <a:latin typeface="Abril Fatface"/>
                        <a:ea typeface="Abril Fatface"/>
                        <a:cs typeface="Abril Fatface"/>
                        <a:sym typeface="Abril Fatface"/>
                      </a:endParaRPr>
                    </a:p>
                    <a:p>
                      <a:pPr marL="0" lvl="0" indent="0" algn="ctr" rtl="0">
                        <a:lnSpc>
                          <a:spcPct val="115000"/>
                        </a:lnSpc>
                        <a:spcBef>
                          <a:spcPts val="0"/>
                        </a:spcBef>
                        <a:spcAft>
                          <a:spcPts val="1600"/>
                        </a:spcAft>
                        <a:buNone/>
                      </a:pPr>
                      <a:r>
                        <a:rPr lang="en" sz="1100">
                          <a:solidFill>
                            <a:schemeClr val="dk1"/>
                          </a:solidFill>
                          <a:latin typeface="Calibri"/>
                          <a:ea typeface="Calibri"/>
                          <a:cs typeface="Calibri"/>
                          <a:sym typeface="Calibri"/>
                        </a:rPr>
                        <a:t>Steve Harvey, Google Inc., David Hughes</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grpSp>
        <p:nvGrpSpPr>
          <p:cNvPr id="236" name="Google Shape;236;p28"/>
          <p:cNvGrpSpPr/>
          <p:nvPr/>
        </p:nvGrpSpPr>
        <p:grpSpPr>
          <a:xfrm>
            <a:off x="720001" y="1450046"/>
            <a:ext cx="306784" cy="336321"/>
            <a:chOff x="1487200" y="2615925"/>
            <a:chExt cx="483125" cy="483150"/>
          </a:xfrm>
        </p:grpSpPr>
        <p:sp>
          <p:nvSpPr>
            <p:cNvPr id="237" name="Google Shape;237;p28"/>
            <p:cNvSpPr/>
            <p:nvPr/>
          </p:nvSpPr>
          <p:spPr>
            <a:xfrm>
              <a:off x="1601400" y="2844275"/>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rgbClr val="657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8" name="Google Shape;238;p28"/>
            <p:cNvSpPr/>
            <p:nvPr/>
          </p:nvSpPr>
          <p:spPr>
            <a:xfrm>
              <a:off x="1487200" y="2731050"/>
              <a:ext cx="483125" cy="368025"/>
            </a:xfrm>
            <a:custGeom>
              <a:avLst/>
              <a:gdLst/>
              <a:ahLst/>
              <a:cxnLst/>
              <a:rect l="l" t="t" r="r" b="b"/>
              <a:pathLst>
                <a:path w="19325" h="14721" extrusionOk="0">
                  <a:moveTo>
                    <a:pt x="4566" y="1232"/>
                  </a:moveTo>
                  <a:cubicBezTo>
                    <a:pt x="4994" y="1386"/>
                    <a:pt x="5342" y="1703"/>
                    <a:pt x="5535" y="2117"/>
                  </a:cubicBezTo>
                  <a:cubicBezTo>
                    <a:pt x="5630" y="2320"/>
                    <a:pt x="5833" y="2444"/>
                    <a:pt x="6050" y="2444"/>
                  </a:cubicBezTo>
                  <a:cubicBezTo>
                    <a:pt x="6094" y="2444"/>
                    <a:pt x="6139" y="2439"/>
                    <a:pt x="6184" y="2428"/>
                  </a:cubicBezTo>
                  <a:cubicBezTo>
                    <a:pt x="6580" y="2322"/>
                    <a:pt x="6987" y="2268"/>
                    <a:pt x="7398" y="2265"/>
                  </a:cubicBezTo>
                  <a:lnTo>
                    <a:pt x="11927" y="2265"/>
                  </a:lnTo>
                  <a:cubicBezTo>
                    <a:pt x="14738" y="2265"/>
                    <a:pt x="17024" y="4551"/>
                    <a:pt x="17024" y="7362"/>
                  </a:cubicBezTo>
                  <a:cubicBezTo>
                    <a:pt x="17021" y="9385"/>
                    <a:pt x="15819" y="11215"/>
                    <a:pt x="13965" y="12024"/>
                  </a:cubicBezTo>
                  <a:cubicBezTo>
                    <a:pt x="13760" y="12114"/>
                    <a:pt x="13624" y="12320"/>
                    <a:pt x="13627" y="12543"/>
                  </a:cubicBezTo>
                  <a:lnTo>
                    <a:pt x="13627" y="13588"/>
                  </a:lnTo>
                  <a:lnTo>
                    <a:pt x="12495" y="13588"/>
                  </a:lnTo>
                  <a:lnTo>
                    <a:pt x="12495" y="13023"/>
                  </a:lnTo>
                  <a:cubicBezTo>
                    <a:pt x="12495" y="12709"/>
                    <a:pt x="12241" y="12456"/>
                    <a:pt x="11927" y="12456"/>
                  </a:cubicBezTo>
                  <a:lnTo>
                    <a:pt x="7398" y="12456"/>
                  </a:lnTo>
                  <a:cubicBezTo>
                    <a:pt x="7084" y="12456"/>
                    <a:pt x="6833" y="12709"/>
                    <a:pt x="6833" y="13023"/>
                  </a:cubicBezTo>
                  <a:lnTo>
                    <a:pt x="6833" y="13588"/>
                  </a:lnTo>
                  <a:lnTo>
                    <a:pt x="5701" y="13588"/>
                  </a:lnTo>
                  <a:lnTo>
                    <a:pt x="5701" y="12537"/>
                  </a:lnTo>
                  <a:cubicBezTo>
                    <a:pt x="5698" y="12314"/>
                    <a:pt x="5565" y="12108"/>
                    <a:pt x="5360" y="12021"/>
                  </a:cubicBezTo>
                  <a:cubicBezTo>
                    <a:pt x="4185" y="11508"/>
                    <a:pt x="3249" y="10572"/>
                    <a:pt x="2733" y="9400"/>
                  </a:cubicBezTo>
                  <a:cubicBezTo>
                    <a:pt x="2642" y="9192"/>
                    <a:pt x="2440" y="9059"/>
                    <a:pt x="2213" y="9059"/>
                  </a:cubicBezTo>
                  <a:lnTo>
                    <a:pt x="1132" y="9059"/>
                  </a:lnTo>
                  <a:lnTo>
                    <a:pt x="1132" y="6794"/>
                  </a:lnTo>
                  <a:lnTo>
                    <a:pt x="1851" y="6794"/>
                  </a:lnTo>
                  <a:cubicBezTo>
                    <a:pt x="2120" y="6794"/>
                    <a:pt x="2349" y="6604"/>
                    <a:pt x="2404" y="6341"/>
                  </a:cubicBezTo>
                  <a:cubicBezTo>
                    <a:pt x="2651" y="5130"/>
                    <a:pt x="3349" y="4046"/>
                    <a:pt x="4369" y="3286"/>
                  </a:cubicBezTo>
                  <a:cubicBezTo>
                    <a:pt x="4566" y="3138"/>
                    <a:pt x="4644" y="2884"/>
                    <a:pt x="4569" y="2652"/>
                  </a:cubicBezTo>
                  <a:lnTo>
                    <a:pt x="4566" y="2645"/>
                  </a:lnTo>
                  <a:lnTo>
                    <a:pt x="4566" y="1232"/>
                  </a:lnTo>
                  <a:close/>
                  <a:moveTo>
                    <a:pt x="4001" y="0"/>
                  </a:moveTo>
                  <a:cubicBezTo>
                    <a:pt x="3687" y="0"/>
                    <a:pt x="3436" y="254"/>
                    <a:pt x="3436" y="568"/>
                  </a:cubicBezTo>
                  <a:lnTo>
                    <a:pt x="3436" y="2582"/>
                  </a:lnTo>
                  <a:cubicBezTo>
                    <a:pt x="2461" y="3379"/>
                    <a:pt x="1754" y="4454"/>
                    <a:pt x="1407" y="5662"/>
                  </a:cubicBezTo>
                  <a:lnTo>
                    <a:pt x="568" y="5662"/>
                  </a:lnTo>
                  <a:cubicBezTo>
                    <a:pt x="254" y="5662"/>
                    <a:pt x="0" y="5916"/>
                    <a:pt x="0" y="6230"/>
                  </a:cubicBezTo>
                  <a:lnTo>
                    <a:pt x="0" y="9626"/>
                  </a:lnTo>
                  <a:cubicBezTo>
                    <a:pt x="0" y="9937"/>
                    <a:pt x="254" y="10191"/>
                    <a:pt x="568" y="10191"/>
                  </a:cubicBezTo>
                  <a:lnTo>
                    <a:pt x="1857" y="10191"/>
                  </a:lnTo>
                  <a:cubicBezTo>
                    <a:pt x="2452" y="11357"/>
                    <a:pt x="3400" y="12302"/>
                    <a:pt x="4569" y="12897"/>
                  </a:cubicBezTo>
                  <a:lnTo>
                    <a:pt x="4569" y="14156"/>
                  </a:lnTo>
                  <a:cubicBezTo>
                    <a:pt x="4569" y="14467"/>
                    <a:pt x="4819" y="14720"/>
                    <a:pt x="5133" y="14720"/>
                  </a:cubicBezTo>
                  <a:lnTo>
                    <a:pt x="7398" y="14720"/>
                  </a:lnTo>
                  <a:cubicBezTo>
                    <a:pt x="7712" y="14720"/>
                    <a:pt x="7965" y="14467"/>
                    <a:pt x="7965" y="14156"/>
                  </a:cubicBezTo>
                  <a:lnTo>
                    <a:pt x="7965" y="13588"/>
                  </a:lnTo>
                  <a:lnTo>
                    <a:pt x="11362" y="13588"/>
                  </a:lnTo>
                  <a:lnTo>
                    <a:pt x="11362" y="14156"/>
                  </a:lnTo>
                  <a:cubicBezTo>
                    <a:pt x="11362" y="14467"/>
                    <a:pt x="11613" y="14720"/>
                    <a:pt x="11927" y="14720"/>
                  </a:cubicBezTo>
                  <a:lnTo>
                    <a:pt x="14192" y="14720"/>
                  </a:lnTo>
                  <a:cubicBezTo>
                    <a:pt x="14506" y="14720"/>
                    <a:pt x="14759" y="14467"/>
                    <a:pt x="14759" y="14156"/>
                  </a:cubicBezTo>
                  <a:lnTo>
                    <a:pt x="14759" y="12903"/>
                  </a:lnTo>
                  <a:cubicBezTo>
                    <a:pt x="16689" y="11915"/>
                    <a:pt x="17969" y="9998"/>
                    <a:pt x="18135" y="7839"/>
                  </a:cubicBezTo>
                  <a:cubicBezTo>
                    <a:pt x="18383" y="7754"/>
                    <a:pt x="18612" y="7618"/>
                    <a:pt x="18799" y="7437"/>
                  </a:cubicBezTo>
                  <a:cubicBezTo>
                    <a:pt x="19134" y="7123"/>
                    <a:pt x="19325" y="6685"/>
                    <a:pt x="19325" y="6230"/>
                  </a:cubicBezTo>
                  <a:lnTo>
                    <a:pt x="19325" y="5097"/>
                  </a:lnTo>
                  <a:cubicBezTo>
                    <a:pt x="19325" y="4783"/>
                    <a:pt x="19071" y="4530"/>
                    <a:pt x="18760" y="4530"/>
                  </a:cubicBezTo>
                  <a:cubicBezTo>
                    <a:pt x="18446" y="4530"/>
                    <a:pt x="18192" y="4783"/>
                    <a:pt x="18192" y="5097"/>
                  </a:cubicBezTo>
                  <a:lnTo>
                    <a:pt x="18192" y="6230"/>
                  </a:lnTo>
                  <a:cubicBezTo>
                    <a:pt x="18192" y="6332"/>
                    <a:pt x="18159" y="6435"/>
                    <a:pt x="18099" y="6522"/>
                  </a:cubicBezTo>
                  <a:cubicBezTo>
                    <a:pt x="17688" y="3482"/>
                    <a:pt x="15079" y="1133"/>
                    <a:pt x="11927" y="1133"/>
                  </a:cubicBezTo>
                  <a:lnTo>
                    <a:pt x="7398" y="1133"/>
                  </a:lnTo>
                  <a:cubicBezTo>
                    <a:pt x="7041" y="1136"/>
                    <a:pt x="6685" y="1169"/>
                    <a:pt x="6332" y="1238"/>
                  </a:cubicBezTo>
                  <a:cubicBezTo>
                    <a:pt x="5807" y="465"/>
                    <a:pt x="4934" y="3"/>
                    <a:pt x="4001" y="0"/>
                  </a:cubicBezTo>
                  <a:close/>
                </a:path>
              </a:pathLst>
            </a:custGeom>
            <a:solidFill>
              <a:srgbClr val="657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9" name="Google Shape;239;p28"/>
            <p:cNvSpPr/>
            <p:nvPr/>
          </p:nvSpPr>
          <p:spPr>
            <a:xfrm>
              <a:off x="1658025" y="2615925"/>
              <a:ext cx="141550" cy="143450"/>
            </a:xfrm>
            <a:custGeom>
              <a:avLst/>
              <a:gdLst/>
              <a:ahLst/>
              <a:cxnLst/>
              <a:rect l="l" t="t" r="r" b="b"/>
              <a:pathLst>
                <a:path w="5662" h="5738" extrusionOk="0">
                  <a:moveTo>
                    <a:pt x="2829" y="1133"/>
                  </a:moveTo>
                  <a:cubicBezTo>
                    <a:pt x="3750" y="1133"/>
                    <a:pt x="4529" y="1945"/>
                    <a:pt x="4529" y="2908"/>
                  </a:cubicBezTo>
                  <a:cubicBezTo>
                    <a:pt x="4526" y="3845"/>
                    <a:pt x="3768" y="4605"/>
                    <a:pt x="2829" y="4605"/>
                  </a:cubicBezTo>
                  <a:cubicBezTo>
                    <a:pt x="1890" y="4605"/>
                    <a:pt x="1132" y="3845"/>
                    <a:pt x="1132" y="2908"/>
                  </a:cubicBezTo>
                  <a:cubicBezTo>
                    <a:pt x="1132" y="1945"/>
                    <a:pt x="1908" y="1133"/>
                    <a:pt x="2829" y="1133"/>
                  </a:cubicBezTo>
                  <a:close/>
                  <a:moveTo>
                    <a:pt x="2829" y="1"/>
                  </a:moveTo>
                  <a:cubicBezTo>
                    <a:pt x="2075" y="1"/>
                    <a:pt x="1359" y="312"/>
                    <a:pt x="818" y="876"/>
                  </a:cubicBezTo>
                  <a:cubicBezTo>
                    <a:pt x="293" y="1423"/>
                    <a:pt x="0" y="2151"/>
                    <a:pt x="0" y="2908"/>
                  </a:cubicBezTo>
                  <a:cubicBezTo>
                    <a:pt x="0" y="4470"/>
                    <a:pt x="1265" y="5738"/>
                    <a:pt x="2829" y="5738"/>
                  </a:cubicBezTo>
                  <a:cubicBezTo>
                    <a:pt x="4393" y="5738"/>
                    <a:pt x="5662" y="4470"/>
                    <a:pt x="5662" y="2908"/>
                  </a:cubicBezTo>
                  <a:cubicBezTo>
                    <a:pt x="5659" y="2151"/>
                    <a:pt x="5366" y="1423"/>
                    <a:pt x="4840" y="876"/>
                  </a:cubicBezTo>
                  <a:cubicBezTo>
                    <a:pt x="4303" y="312"/>
                    <a:pt x="3584" y="1"/>
                    <a:pt x="2829" y="1"/>
                  </a:cubicBezTo>
                  <a:close/>
                </a:path>
              </a:pathLst>
            </a:custGeom>
            <a:solidFill>
              <a:srgbClr val="657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40" name="Google Shape;240;p28"/>
          <p:cNvGrpSpPr/>
          <p:nvPr/>
        </p:nvGrpSpPr>
        <p:grpSpPr>
          <a:xfrm>
            <a:off x="720845" y="2802995"/>
            <a:ext cx="305083" cy="300698"/>
            <a:chOff x="-34004625" y="3585850"/>
            <a:chExt cx="292225" cy="292025"/>
          </a:xfrm>
        </p:grpSpPr>
        <p:sp>
          <p:nvSpPr>
            <p:cNvPr id="241" name="Google Shape;241;p28"/>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657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8"/>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657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8"/>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657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8"/>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657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8"/>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657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246;p28"/>
          <p:cNvGrpSpPr/>
          <p:nvPr/>
        </p:nvGrpSpPr>
        <p:grpSpPr>
          <a:xfrm>
            <a:off x="714613" y="3944904"/>
            <a:ext cx="317537" cy="314725"/>
            <a:chOff x="-62150375" y="2664925"/>
            <a:chExt cx="316650" cy="318225"/>
          </a:xfrm>
        </p:grpSpPr>
        <p:sp>
          <p:nvSpPr>
            <p:cNvPr id="247" name="Google Shape;247;p28"/>
            <p:cNvSpPr/>
            <p:nvPr/>
          </p:nvSpPr>
          <p:spPr>
            <a:xfrm>
              <a:off x="-62150375" y="2961850"/>
              <a:ext cx="316650" cy="21300"/>
            </a:xfrm>
            <a:custGeom>
              <a:avLst/>
              <a:gdLst/>
              <a:ahLst/>
              <a:cxnLst/>
              <a:rect l="l" t="t" r="r" b="b"/>
              <a:pathLst>
                <a:path w="12666" h="852" extrusionOk="0">
                  <a:moveTo>
                    <a:pt x="379" y="0"/>
                  </a:moveTo>
                  <a:cubicBezTo>
                    <a:pt x="158" y="0"/>
                    <a:pt x="1" y="189"/>
                    <a:pt x="1" y="410"/>
                  </a:cubicBezTo>
                  <a:cubicBezTo>
                    <a:pt x="1" y="662"/>
                    <a:pt x="190" y="851"/>
                    <a:pt x="379" y="851"/>
                  </a:cubicBezTo>
                  <a:lnTo>
                    <a:pt x="12225" y="851"/>
                  </a:lnTo>
                  <a:cubicBezTo>
                    <a:pt x="12477" y="851"/>
                    <a:pt x="12634" y="662"/>
                    <a:pt x="12634" y="410"/>
                  </a:cubicBezTo>
                  <a:cubicBezTo>
                    <a:pt x="12666" y="158"/>
                    <a:pt x="12477" y="0"/>
                    <a:pt x="12225" y="0"/>
                  </a:cubicBezTo>
                  <a:close/>
                </a:path>
              </a:pathLst>
            </a:custGeom>
            <a:solidFill>
              <a:srgbClr val="657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8"/>
            <p:cNvSpPr/>
            <p:nvPr/>
          </p:nvSpPr>
          <p:spPr>
            <a:xfrm>
              <a:off x="-62150375" y="2838200"/>
              <a:ext cx="82725" cy="102400"/>
            </a:xfrm>
            <a:custGeom>
              <a:avLst/>
              <a:gdLst/>
              <a:ahLst/>
              <a:cxnLst/>
              <a:rect l="l" t="t" r="r" b="b"/>
              <a:pathLst>
                <a:path w="3309" h="4096" extrusionOk="0">
                  <a:moveTo>
                    <a:pt x="2363" y="756"/>
                  </a:moveTo>
                  <a:cubicBezTo>
                    <a:pt x="2427" y="756"/>
                    <a:pt x="2521" y="851"/>
                    <a:pt x="2521" y="914"/>
                  </a:cubicBezTo>
                  <a:lnTo>
                    <a:pt x="2521" y="3119"/>
                  </a:lnTo>
                  <a:cubicBezTo>
                    <a:pt x="2521" y="3214"/>
                    <a:pt x="2427" y="3245"/>
                    <a:pt x="2363" y="3245"/>
                  </a:cubicBezTo>
                  <a:lnTo>
                    <a:pt x="977" y="3245"/>
                  </a:lnTo>
                  <a:cubicBezTo>
                    <a:pt x="883" y="3245"/>
                    <a:pt x="820" y="3151"/>
                    <a:pt x="820" y="3119"/>
                  </a:cubicBezTo>
                  <a:lnTo>
                    <a:pt x="820" y="914"/>
                  </a:lnTo>
                  <a:cubicBezTo>
                    <a:pt x="820" y="851"/>
                    <a:pt x="883" y="756"/>
                    <a:pt x="977" y="756"/>
                  </a:cubicBezTo>
                  <a:close/>
                  <a:moveTo>
                    <a:pt x="946" y="0"/>
                  </a:moveTo>
                  <a:cubicBezTo>
                    <a:pt x="379" y="0"/>
                    <a:pt x="1" y="441"/>
                    <a:pt x="1" y="945"/>
                  </a:cubicBezTo>
                  <a:lnTo>
                    <a:pt x="1" y="3151"/>
                  </a:lnTo>
                  <a:cubicBezTo>
                    <a:pt x="1" y="3686"/>
                    <a:pt x="410" y="4096"/>
                    <a:pt x="946" y="4096"/>
                  </a:cubicBezTo>
                  <a:lnTo>
                    <a:pt x="2300" y="4096"/>
                  </a:lnTo>
                  <a:cubicBezTo>
                    <a:pt x="2868" y="4096"/>
                    <a:pt x="3309" y="3686"/>
                    <a:pt x="3309" y="3151"/>
                  </a:cubicBezTo>
                  <a:lnTo>
                    <a:pt x="3309" y="945"/>
                  </a:lnTo>
                  <a:cubicBezTo>
                    <a:pt x="3309" y="410"/>
                    <a:pt x="2868" y="0"/>
                    <a:pt x="2300" y="0"/>
                  </a:cubicBezTo>
                  <a:close/>
                </a:path>
              </a:pathLst>
            </a:custGeom>
            <a:solidFill>
              <a:srgbClr val="657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8"/>
            <p:cNvSpPr/>
            <p:nvPr/>
          </p:nvSpPr>
          <p:spPr>
            <a:xfrm>
              <a:off x="-62033800" y="2664925"/>
              <a:ext cx="82725" cy="274900"/>
            </a:xfrm>
            <a:custGeom>
              <a:avLst/>
              <a:gdLst/>
              <a:ahLst/>
              <a:cxnLst/>
              <a:rect l="l" t="t" r="r" b="b"/>
              <a:pathLst>
                <a:path w="3309" h="10996" extrusionOk="0">
                  <a:moveTo>
                    <a:pt x="2332" y="788"/>
                  </a:moveTo>
                  <a:cubicBezTo>
                    <a:pt x="2426" y="851"/>
                    <a:pt x="2489" y="882"/>
                    <a:pt x="2489" y="945"/>
                  </a:cubicBezTo>
                  <a:lnTo>
                    <a:pt x="2489" y="10050"/>
                  </a:lnTo>
                  <a:cubicBezTo>
                    <a:pt x="2489" y="10145"/>
                    <a:pt x="2426" y="10176"/>
                    <a:pt x="2332" y="10176"/>
                  </a:cubicBezTo>
                  <a:lnTo>
                    <a:pt x="946" y="10176"/>
                  </a:lnTo>
                  <a:cubicBezTo>
                    <a:pt x="882" y="10176"/>
                    <a:pt x="851" y="10082"/>
                    <a:pt x="851" y="10050"/>
                  </a:cubicBezTo>
                  <a:lnTo>
                    <a:pt x="851" y="945"/>
                  </a:lnTo>
                  <a:cubicBezTo>
                    <a:pt x="851" y="882"/>
                    <a:pt x="914" y="788"/>
                    <a:pt x="946" y="788"/>
                  </a:cubicBezTo>
                  <a:close/>
                  <a:moveTo>
                    <a:pt x="946" y="0"/>
                  </a:moveTo>
                  <a:cubicBezTo>
                    <a:pt x="410" y="0"/>
                    <a:pt x="0" y="441"/>
                    <a:pt x="0" y="945"/>
                  </a:cubicBezTo>
                  <a:lnTo>
                    <a:pt x="0" y="10050"/>
                  </a:lnTo>
                  <a:cubicBezTo>
                    <a:pt x="0" y="10617"/>
                    <a:pt x="441" y="10995"/>
                    <a:pt x="946" y="10995"/>
                  </a:cubicBezTo>
                  <a:lnTo>
                    <a:pt x="2332" y="10995"/>
                  </a:lnTo>
                  <a:cubicBezTo>
                    <a:pt x="2899" y="10995"/>
                    <a:pt x="3308" y="10554"/>
                    <a:pt x="3308" y="10050"/>
                  </a:cubicBezTo>
                  <a:lnTo>
                    <a:pt x="3308" y="945"/>
                  </a:lnTo>
                  <a:cubicBezTo>
                    <a:pt x="3308" y="410"/>
                    <a:pt x="2899" y="0"/>
                    <a:pt x="2332" y="0"/>
                  </a:cubicBezTo>
                  <a:close/>
                </a:path>
              </a:pathLst>
            </a:custGeom>
            <a:solidFill>
              <a:srgbClr val="657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8"/>
            <p:cNvSpPr/>
            <p:nvPr/>
          </p:nvSpPr>
          <p:spPr>
            <a:xfrm>
              <a:off x="-61917225" y="2754700"/>
              <a:ext cx="83500" cy="185900"/>
            </a:xfrm>
            <a:custGeom>
              <a:avLst/>
              <a:gdLst/>
              <a:ahLst/>
              <a:cxnLst/>
              <a:rect l="l" t="t" r="r" b="b"/>
              <a:pathLst>
                <a:path w="3340" h="7436" extrusionOk="0">
                  <a:moveTo>
                    <a:pt x="2394" y="788"/>
                  </a:moveTo>
                  <a:cubicBezTo>
                    <a:pt x="2489" y="788"/>
                    <a:pt x="2520" y="883"/>
                    <a:pt x="2520" y="946"/>
                  </a:cubicBezTo>
                  <a:lnTo>
                    <a:pt x="2520" y="6459"/>
                  </a:lnTo>
                  <a:cubicBezTo>
                    <a:pt x="2520" y="6554"/>
                    <a:pt x="2426" y="6585"/>
                    <a:pt x="2394" y="6585"/>
                  </a:cubicBezTo>
                  <a:lnTo>
                    <a:pt x="1008" y="6585"/>
                  </a:lnTo>
                  <a:cubicBezTo>
                    <a:pt x="945" y="6585"/>
                    <a:pt x="851" y="6491"/>
                    <a:pt x="851" y="6459"/>
                  </a:cubicBezTo>
                  <a:lnTo>
                    <a:pt x="851" y="946"/>
                  </a:lnTo>
                  <a:cubicBezTo>
                    <a:pt x="851" y="883"/>
                    <a:pt x="945" y="788"/>
                    <a:pt x="1008" y="788"/>
                  </a:cubicBezTo>
                  <a:close/>
                  <a:moveTo>
                    <a:pt x="977" y="1"/>
                  </a:moveTo>
                  <a:cubicBezTo>
                    <a:pt x="441" y="1"/>
                    <a:pt x="0" y="442"/>
                    <a:pt x="0" y="977"/>
                  </a:cubicBezTo>
                  <a:lnTo>
                    <a:pt x="0" y="6491"/>
                  </a:lnTo>
                  <a:cubicBezTo>
                    <a:pt x="0" y="7058"/>
                    <a:pt x="441" y="7436"/>
                    <a:pt x="977" y="7436"/>
                  </a:cubicBezTo>
                  <a:lnTo>
                    <a:pt x="2363" y="7436"/>
                  </a:lnTo>
                  <a:cubicBezTo>
                    <a:pt x="2899" y="7436"/>
                    <a:pt x="3308" y="7026"/>
                    <a:pt x="3308" y="6491"/>
                  </a:cubicBezTo>
                  <a:lnTo>
                    <a:pt x="3308" y="977"/>
                  </a:lnTo>
                  <a:cubicBezTo>
                    <a:pt x="3340" y="442"/>
                    <a:pt x="2899" y="1"/>
                    <a:pt x="2363" y="1"/>
                  </a:cubicBezTo>
                  <a:close/>
                </a:path>
              </a:pathLst>
            </a:custGeom>
            <a:solidFill>
              <a:srgbClr val="657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251;p28"/>
          <p:cNvGrpSpPr/>
          <p:nvPr/>
        </p:nvGrpSpPr>
        <p:grpSpPr>
          <a:xfrm>
            <a:off x="2506343" y="1467742"/>
            <a:ext cx="306724" cy="300951"/>
            <a:chOff x="-4475825" y="3612425"/>
            <a:chExt cx="293825" cy="291450"/>
          </a:xfrm>
        </p:grpSpPr>
        <p:sp>
          <p:nvSpPr>
            <p:cNvPr id="252" name="Google Shape;252;p2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657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657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657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28"/>
          <p:cNvGrpSpPr/>
          <p:nvPr/>
        </p:nvGrpSpPr>
        <p:grpSpPr>
          <a:xfrm>
            <a:off x="2500941" y="2795972"/>
            <a:ext cx="317537" cy="314725"/>
            <a:chOff x="-62150375" y="2664925"/>
            <a:chExt cx="316650" cy="318225"/>
          </a:xfrm>
        </p:grpSpPr>
        <p:sp>
          <p:nvSpPr>
            <p:cNvPr id="256" name="Google Shape;256;p28"/>
            <p:cNvSpPr/>
            <p:nvPr/>
          </p:nvSpPr>
          <p:spPr>
            <a:xfrm>
              <a:off x="-62150375" y="2961850"/>
              <a:ext cx="316650" cy="21300"/>
            </a:xfrm>
            <a:custGeom>
              <a:avLst/>
              <a:gdLst/>
              <a:ahLst/>
              <a:cxnLst/>
              <a:rect l="l" t="t" r="r" b="b"/>
              <a:pathLst>
                <a:path w="12666" h="852" extrusionOk="0">
                  <a:moveTo>
                    <a:pt x="379" y="0"/>
                  </a:moveTo>
                  <a:cubicBezTo>
                    <a:pt x="158" y="0"/>
                    <a:pt x="1" y="189"/>
                    <a:pt x="1" y="410"/>
                  </a:cubicBezTo>
                  <a:cubicBezTo>
                    <a:pt x="1" y="662"/>
                    <a:pt x="190" y="851"/>
                    <a:pt x="379" y="851"/>
                  </a:cubicBezTo>
                  <a:lnTo>
                    <a:pt x="12225" y="851"/>
                  </a:lnTo>
                  <a:cubicBezTo>
                    <a:pt x="12477" y="851"/>
                    <a:pt x="12634" y="662"/>
                    <a:pt x="12634" y="410"/>
                  </a:cubicBezTo>
                  <a:cubicBezTo>
                    <a:pt x="12666" y="158"/>
                    <a:pt x="12477" y="0"/>
                    <a:pt x="12225" y="0"/>
                  </a:cubicBezTo>
                  <a:close/>
                </a:path>
              </a:pathLst>
            </a:custGeom>
            <a:solidFill>
              <a:srgbClr val="657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8"/>
            <p:cNvSpPr/>
            <p:nvPr/>
          </p:nvSpPr>
          <p:spPr>
            <a:xfrm>
              <a:off x="-62150375" y="2838200"/>
              <a:ext cx="82725" cy="102400"/>
            </a:xfrm>
            <a:custGeom>
              <a:avLst/>
              <a:gdLst/>
              <a:ahLst/>
              <a:cxnLst/>
              <a:rect l="l" t="t" r="r" b="b"/>
              <a:pathLst>
                <a:path w="3309" h="4096" extrusionOk="0">
                  <a:moveTo>
                    <a:pt x="2363" y="756"/>
                  </a:moveTo>
                  <a:cubicBezTo>
                    <a:pt x="2427" y="756"/>
                    <a:pt x="2521" y="851"/>
                    <a:pt x="2521" y="914"/>
                  </a:cubicBezTo>
                  <a:lnTo>
                    <a:pt x="2521" y="3119"/>
                  </a:lnTo>
                  <a:cubicBezTo>
                    <a:pt x="2521" y="3214"/>
                    <a:pt x="2427" y="3245"/>
                    <a:pt x="2363" y="3245"/>
                  </a:cubicBezTo>
                  <a:lnTo>
                    <a:pt x="977" y="3245"/>
                  </a:lnTo>
                  <a:cubicBezTo>
                    <a:pt x="883" y="3245"/>
                    <a:pt x="820" y="3151"/>
                    <a:pt x="820" y="3119"/>
                  </a:cubicBezTo>
                  <a:lnTo>
                    <a:pt x="820" y="914"/>
                  </a:lnTo>
                  <a:cubicBezTo>
                    <a:pt x="820" y="851"/>
                    <a:pt x="883" y="756"/>
                    <a:pt x="977" y="756"/>
                  </a:cubicBezTo>
                  <a:close/>
                  <a:moveTo>
                    <a:pt x="946" y="0"/>
                  </a:moveTo>
                  <a:cubicBezTo>
                    <a:pt x="379" y="0"/>
                    <a:pt x="1" y="441"/>
                    <a:pt x="1" y="945"/>
                  </a:cubicBezTo>
                  <a:lnTo>
                    <a:pt x="1" y="3151"/>
                  </a:lnTo>
                  <a:cubicBezTo>
                    <a:pt x="1" y="3686"/>
                    <a:pt x="410" y="4096"/>
                    <a:pt x="946" y="4096"/>
                  </a:cubicBezTo>
                  <a:lnTo>
                    <a:pt x="2300" y="4096"/>
                  </a:lnTo>
                  <a:cubicBezTo>
                    <a:pt x="2868" y="4096"/>
                    <a:pt x="3309" y="3686"/>
                    <a:pt x="3309" y="3151"/>
                  </a:cubicBezTo>
                  <a:lnTo>
                    <a:pt x="3309" y="945"/>
                  </a:lnTo>
                  <a:cubicBezTo>
                    <a:pt x="3309" y="410"/>
                    <a:pt x="2868" y="0"/>
                    <a:pt x="2300" y="0"/>
                  </a:cubicBezTo>
                  <a:close/>
                </a:path>
              </a:pathLst>
            </a:custGeom>
            <a:solidFill>
              <a:srgbClr val="657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8"/>
            <p:cNvSpPr/>
            <p:nvPr/>
          </p:nvSpPr>
          <p:spPr>
            <a:xfrm>
              <a:off x="-62033800" y="2664925"/>
              <a:ext cx="82725" cy="274900"/>
            </a:xfrm>
            <a:custGeom>
              <a:avLst/>
              <a:gdLst/>
              <a:ahLst/>
              <a:cxnLst/>
              <a:rect l="l" t="t" r="r" b="b"/>
              <a:pathLst>
                <a:path w="3309" h="10996" extrusionOk="0">
                  <a:moveTo>
                    <a:pt x="2332" y="788"/>
                  </a:moveTo>
                  <a:cubicBezTo>
                    <a:pt x="2426" y="851"/>
                    <a:pt x="2489" y="882"/>
                    <a:pt x="2489" y="945"/>
                  </a:cubicBezTo>
                  <a:lnTo>
                    <a:pt x="2489" y="10050"/>
                  </a:lnTo>
                  <a:cubicBezTo>
                    <a:pt x="2489" y="10145"/>
                    <a:pt x="2426" y="10176"/>
                    <a:pt x="2332" y="10176"/>
                  </a:cubicBezTo>
                  <a:lnTo>
                    <a:pt x="946" y="10176"/>
                  </a:lnTo>
                  <a:cubicBezTo>
                    <a:pt x="882" y="10176"/>
                    <a:pt x="851" y="10082"/>
                    <a:pt x="851" y="10050"/>
                  </a:cubicBezTo>
                  <a:lnTo>
                    <a:pt x="851" y="945"/>
                  </a:lnTo>
                  <a:cubicBezTo>
                    <a:pt x="851" y="882"/>
                    <a:pt x="914" y="788"/>
                    <a:pt x="946" y="788"/>
                  </a:cubicBezTo>
                  <a:close/>
                  <a:moveTo>
                    <a:pt x="946" y="0"/>
                  </a:moveTo>
                  <a:cubicBezTo>
                    <a:pt x="410" y="0"/>
                    <a:pt x="0" y="441"/>
                    <a:pt x="0" y="945"/>
                  </a:cubicBezTo>
                  <a:lnTo>
                    <a:pt x="0" y="10050"/>
                  </a:lnTo>
                  <a:cubicBezTo>
                    <a:pt x="0" y="10617"/>
                    <a:pt x="441" y="10995"/>
                    <a:pt x="946" y="10995"/>
                  </a:cubicBezTo>
                  <a:lnTo>
                    <a:pt x="2332" y="10995"/>
                  </a:lnTo>
                  <a:cubicBezTo>
                    <a:pt x="2899" y="10995"/>
                    <a:pt x="3308" y="10554"/>
                    <a:pt x="3308" y="10050"/>
                  </a:cubicBezTo>
                  <a:lnTo>
                    <a:pt x="3308" y="945"/>
                  </a:lnTo>
                  <a:cubicBezTo>
                    <a:pt x="3308" y="410"/>
                    <a:pt x="2899" y="0"/>
                    <a:pt x="2332" y="0"/>
                  </a:cubicBezTo>
                  <a:close/>
                </a:path>
              </a:pathLst>
            </a:custGeom>
            <a:solidFill>
              <a:srgbClr val="657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8"/>
            <p:cNvSpPr/>
            <p:nvPr/>
          </p:nvSpPr>
          <p:spPr>
            <a:xfrm>
              <a:off x="-61917225" y="2754700"/>
              <a:ext cx="83500" cy="185900"/>
            </a:xfrm>
            <a:custGeom>
              <a:avLst/>
              <a:gdLst/>
              <a:ahLst/>
              <a:cxnLst/>
              <a:rect l="l" t="t" r="r" b="b"/>
              <a:pathLst>
                <a:path w="3340" h="7436" extrusionOk="0">
                  <a:moveTo>
                    <a:pt x="2394" y="788"/>
                  </a:moveTo>
                  <a:cubicBezTo>
                    <a:pt x="2489" y="788"/>
                    <a:pt x="2520" y="883"/>
                    <a:pt x="2520" y="946"/>
                  </a:cubicBezTo>
                  <a:lnTo>
                    <a:pt x="2520" y="6459"/>
                  </a:lnTo>
                  <a:cubicBezTo>
                    <a:pt x="2520" y="6554"/>
                    <a:pt x="2426" y="6585"/>
                    <a:pt x="2394" y="6585"/>
                  </a:cubicBezTo>
                  <a:lnTo>
                    <a:pt x="1008" y="6585"/>
                  </a:lnTo>
                  <a:cubicBezTo>
                    <a:pt x="945" y="6585"/>
                    <a:pt x="851" y="6491"/>
                    <a:pt x="851" y="6459"/>
                  </a:cubicBezTo>
                  <a:lnTo>
                    <a:pt x="851" y="946"/>
                  </a:lnTo>
                  <a:cubicBezTo>
                    <a:pt x="851" y="883"/>
                    <a:pt x="945" y="788"/>
                    <a:pt x="1008" y="788"/>
                  </a:cubicBezTo>
                  <a:close/>
                  <a:moveTo>
                    <a:pt x="977" y="1"/>
                  </a:moveTo>
                  <a:cubicBezTo>
                    <a:pt x="441" y="1"/>
                    <a:pt x="0" y="442"/>
                    <a:pt x="0" y="977"/>
                  </a:cubicBezTo>
                  <a:lnTo>
                    <a:pt x="0" y="6491"/>
                  </a:lnTo>
                  <a:cubicBezTo>
                    <a:pt x="0" y="7058"/>
                    <a:pt x="441" y="7436"/>
                    <a:pt x="977" y="7436"/>
                  </a:cubicBezTo>
                  <a:lnTo>
                    <a:pt x="2363" y="7436"/>
                  </a:lnTo>
                  <a:cubicBezTo>
                    <a:pt x="2899" y="7436"/>
                    <a:pt x="3308" y="7026"/>
                    <a:pt x="3308" y="6491"/>
                  </a:cubicBezTo>
                  <a:lnTo>
                    <a:pt x="3308" y="977"/>
                  </a:lnTo>
                  <a:cubicBezTo>
                    <a:pt x="3340" y="442"/>
                    <a:pt x="2899" y="1"/>
                    <a:pt x="2363" y="1"/>
                  </a:cubicBezTo>
                  <a:close/>
                </a:path>
              </a:pathLst>
            </a:custGeom>
            <a:solidFill>
              <a:srgbClr val="657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8"/>
          <p:cNvSpPr/>
          <p:nvPr/>
        </p:nvSpPr>
        <p:spPr>
          <a:xfrm>
            <a:off x="2506357" y="3951797"/>
            <a:ext cx="306727" cy="300930"/>
          </a:xfrm>
          <a:custGeom>
            <a:avLst/>
            <a:gdLst/>
            <a:ahLst/>
            <a:cxnLst/>
            <a:rect l="l" t="t" r="r" b="b"/>
            <a:pathLst>
              <a:path w="11752" h="11690" extrusionOk="0">
                <a:moveTo>
                  <a:pt x="5923" y="694"/>
                </a:moveTo>
                <a:cubicBezTo>
                  <a:pt x="6490" y="694"/>
                  <a:pt x="6963" y="1166"/>
                  <a:pt x="6963" y="1765"/>
                </a:cubicBezTo>
                <a:cubicBezTo>
                  <a:pt x="6963" y="2332"/>
                  <a:pt x="6490" y="2805"/>
                  <a:pt x="5923" y="2805"/>
                </a:cubicBezTo>
                <a:cubicBezTo>
                  <a:pt x="5325" y="2805"/>
                  <a:pt x="4852" y="2332"/>
                  <a:pt x="4852" y="1765"/>
                </a:cubicBezTo>
                <a:cubicBezTo>
                  <a:pt x="4852" y="1229"/>
                  <a:pt x="5325" y="694"/>
                  <a:pt x="5923" y="694"/>
                </a:cubicBezTo>
                <a:close/>
                <a:moveTo>
                  <a:pt x="2489" y="3466"/>
                </a:moveTo>
                <a:cubicBezTo>
                  <a:pt x="2678" y="3466"/>
                  <a:pt x="2836" y="3624"/>
                  <a:pt x="2836" y="3813"/>
                </a:cubicBezTo>
                <a:lnTo>
                  <a:pt x="2836" y="4916"/>
                </a:lnTo>
                <a:cubicBezTo>
                  <a:pt x="2678" y="4947"/>
                  <a:pt x="2584" y="5042"/>
                  <a:pt x="2458" y="5168"/>
                </a:cubicBezTo>
                <a:cubicBezTo>
                  <a:pt x="2363" y="5231"/>
                  <a:pt x="2300" y="5357"/>
                  <a:pt x="2237" y="5420"/>
                </a:cubicBezTo>
                <a:cubicBezTo>
                  <a:pt x="2174" y="5357"/>
                  <a:pt x="2143" y="5262"/>
                  <a:pt x="2143" y="5199"/>
                </a:cubicBezTo>
                <a:lnTo>
                  <a:pt x="2143" y="3813"/>
                </a:lnTo>
                <a:cubicBezTo>
                  <a:pt x="2143" y="3624"/>
                  <a:pt x="2300" y="3466"/>
                  <a:pt x="2489" y="3466"/>
                </a:cubicBezTo>
                <a:close/>
                <a:moveTo>
                  <a:pt x="9326" y="3466"/>
                </a:moveTo>
                <a:cubicBezTo>
                  <a:pt x="9546" y="3466"/>
                  <a:pt x="9704" y="3624"/>
                  <a:pt x="9704" y="3813"/>
                </a:cubicBezTo>
                <a:lnTo>
                  <a:pt x="9704" y="5199"/>
                </a:lnTo>
                <a:cubicBezTo>
                  <a:pt x="9704" y="5262"/>
                  <a:pt x="9641" y="5357"/>
                  <a:pt x="9578" y="5420"/>
                </a:cubicBezTo>
                <a:cubicBezTo>
                  <a:pt x="9546" y="5294"/>
                  <a:pt x="9452" y="5231"/>
                  <a:pt x="9389" y="5168"/>
                </a:cubicBezTo>
                <a:cubicBezTo>
                  <a:pt x="9263" y="5042"/>
                  <a:pt x="9137" y="4947"/>
                  <a:pt x="8979" y="4916"/>
                </a:cubicBezTo>
                <a:lnTo>
                  <a:pt x="8979" y="3813"/>
                </a:lnTo>
                <a:cubicBezTo>
                  <a:pt x="9011" y="3624"/>
                  <a:pt x="9168" y="3466"/>
                  <a:pt x="9326" y="3466"/>
                </a:cubicBezTo>
                <a:close/>
                <a:moveTo>
                  <a:pt x="5923" y="3466"/>
                </a:moveTo>
                <a:cubicBezTo>
                  <a:pt x="6900" y="3466"/>
                  <a:pt x="7814" y="4096"/>
                  <a:pt x="8160" y="4947"/>
                </a:cubicBezTo>
                <a:cubicBezTo>
                  <a:pt x="8066" y="5010"/>
                  <a:pt x="8003" y="5042"/>
                  <a:pt x="7971" y="5105"/>
                </a:cubicBezTo>
                <a:lnTo>
                  <a:pt x="6081" y="6963"/>
                </a:lnTo>
                <a:cubicBezTo>
                  <a:pt x="6018" y="6995"/>
                  <a:pt x="5955" y="7089"/>
                  <a:pt x="5923" y="7152"/>
                </a:cubicBezTo>
                <a:cubicBezTo>
                  <a:pt x="5860" y="7089"/>
                  <a:pt x="5797" y="7026"/>
                  <a:pt x="5766" y="6963"/>
                </a:cubicBezTo>
                <a:lnTo>
                  <a:pt x="3876" y="5105"/>
                </a:lnTo>
                <a:cubicBezTo>
                  <a:pt x="3781" y="5042"/>
                  <a:pt x="3750" y="5010"/>
                  <a:pt x="3655" y="4947"/>
                </a:cubicBezTo>
                <a:cubicBezTo>
                  <a:pt x="4033" y="4096"/>
                  <a:pt x="4915" y="3466"/>
                  <a:pt x="5923" y="3466"/>
                </a:cubicBezTo>
                <a:close/>
                <a:moveTo>
                  <a:pt x="10744" y="2049"/>
                </a:moveTo>
                <a:cubicBezTo>
                  <a:pt x="10964" y="2049"/>
                  <a:pt x="11122" y="2206"/>
                  <a:pt x="11122" y="2395"/>
                </a:cubicBezTo>
                <a:lnTo>
                  <a:pt x="11122" y="6144"/>
                </a:lnTo>
                <a:lnTo>
                  <a:pt x="11059" y="6144"/>
                </a:lnTo>
                <a:cubicBezTo>
                  <a:pt x="11059" y="6333"/>
                  <a:pt x="11027" y="6491"/>
                  <a:pt x="10901" y="6648"/>
                </a:cubicBezTo>
                <a:lnTo>
                  <a:pt x="9263" y="9421"/>
                </a:lnTo>
                <a:cubicBezTo>
                  <a:pt x="9105" y="9673"/>
                  <a:pt x="9011" y="9956"/>
                  <a:pt x="9011" y="10271"/>
                </a:cubicBezTo>
                <a:lnTo>
                  <a:pt x="9011" y="10933"/>
                </a:lnTo>
                <a:lnTo>
                  <a:pt x="6270" y="10933"/>
                </a:lnTo>
                <a:lnTo>
                  <a:pt x="6270" y="8097"/>
                </a:lnTo>
                <a:cubicBezTo>
                  <a:pt x="6270" y="7845"/>
                  <a:pt x="6396" y="7593"/>
                  <a:pt x="6585" y="7404"/>
                </a:cubicBezTo>
                <a:lnTo>
                  <a:pt x="8475" y="5546"/>
                </a:lnTo>
                <a:cubicBezTo>
                  <a:pt x="8538" y="5483"/>
                  <a:pt x="8625" y="5451"/>
                  <a:pt x="8712" y="5451"/>
                </a:cubicBezTo>
                <a:cubicBezTo>
                  <a:pt x="8798" y="5451"/>
                  <a:pt x="8885" y="5483"/>
                  <a:pt x="8948" y="5546"/>
                </a:cubicBezTo>
                <a:cubicBezTo>
                  <a:pt x="9074" y="5672"/>
                  <a:pt x="9074" y="5892"/>
                  <a:pt x="8948" y="6018"/>
                </a:cubicBezTo>
                <a:lnTo>
                  <a:pt x="7751" y="7215"/>
                </a:lnTo>
                <a:cubicBezTo>
                  <a:pt x="7656" y="7310"/>
                  <a:pt x="7656" y="7562"/>
                  <a:pt x="7751" y="7656"/>
                </a:cubicBezTo>
                <a:cubicBezTo>
                  <a:pt x="7814" y="7719"/>
                  <a:pt x="7908" y="7751"/>
                  <a:pt x="7999" y="7751"/>
                </a:cubicBezTo>
                <a:cubicBezTo>
                  <a:pt x="8089" y="7751"/>
                  <a:pt x="8176" y="7719"/>
                  <a:pt x="8223" y="7656"/>
                </a:cubicBezTo>
                <a:lnTo>
                  <a:pt x="10082" y="5829"/>
                </a:lnTo>
                <a:cubicBezTo>
                  <a:pt x="10271" y="5609"/>
                  <a:pt x="10397" y="5388"/>
                  <a:pt x="10397" y="5105"/>
                </a:cubicBezTo>
                <a:lnTo>
                  <a:pt x="10397" y="2395"/>
                </a:lnTo>
                <a:cubicBezTo>
                  <a:pt x="10397" y="2206"/>
                  <a:pt x="10555" y="2049"/>
                  <a:pt x="10744" y="2049"/>
                </a:cubicBezTo>
                <a:close/>
                <a:moveTo>
                  <a:pt x="1103" y="2080"/>
                </a:moveTo>
                <a:cubicBezTo>
                  <a:pt x="1292" y="2080"/>
                  <a:pt x="1450" y="2238"/>
                  <a:pt x="1450" y="2427"/>
                </a:cubicBezTo>
                <a:lnTo>
                  <a:pt x="1450" y="5168"/>
                </a:lnTo>
                <a:cubicBezTo>
                  <a:pt x="1450" y="5420"/>
                  <a:pt x="1576" y="5672"/>
                  <a:pt x="1796" y="5861"/>
                </a:cubicBezTo>
                <a:lnTo>
                  <a:pt x="3624" y="7719"/>
                </a:lnTo>
                <a:cubicBezTo>
                  <a:pt x="3687" y="7782"/>
                  <a:pt x="3781" y="7814"/>
                  <a:pt x="3872" y="7814"/>
                </a:cubicBezTo>
                <a:cubicBezTo>
                  <a:pt x="3962" y="7814"/>
                  <a:pt x="4049" y="7782"/>
                  <a:pt x="4096" y="7719"/>
                </a:cubicBezTo>
                <a:cubicBezTo>
                  <a:pt x="4222" y="7593"/>
                  <a:pt x="4222" y="7373"/>
                  <a:pt x="4096" y="7247"/>
                </a:cubicBezTo>
                <a:lnTo>
                  <a:pt x="2930" y="6050"/>
                </a:lnTo>
                <a:cubicBezTo>
                  <a:pt x="2804" y="5955"/>
                  <a:pt x="2804" y="5703"/>
                  <a:pt x="2930" y="5577"/>
                </a:cubicBezTo>
                <a:cubicBezTo>
                  <a:pt x="2978" y="5530"/>
                  <a:pt x="3064" y="5506"/>
                  <a:pt x="3155" y="5506"/>
                </a:cubicBezTo>
                <a:cubicBezTo>
                  <a:pt x="3245" y="5506"/>
                  <a:pt x="3340" y="5530"/>
                  <a:pt x="3403" y="5577"/>
                </a:cubicBezTo>
                <a:lnTo>
                  <a:pt x="5293" y="7436"/>
                </a:lnTo>
                <a:cubicBezTo>
                  <a:pt x="5482" y="7625"/>
                  <a:pt x="5608" y="7877"/>
                  <a:pt x="5608" y="8161"/>
                </a:cubicBezTo>
                <a:lnTo>
                  <a:pt x="5608" y="10996"/>
                </a:lnTo>
                <a:lnTo>
                  <a:pt x="2836" y="10996"/>
                </a:lnTo>
                <a:lnTo>
                  <a:pt x="2836" y="10303"/>
                </a:lnTo>
                <a:cubicBezTo>
                  <a:pt x="2804" y="10051"/>
                  <a:pt x="2710" y="9736"/>
                  <a:pt x="2552" y="9452"/>
                </a:cubicBezTo>
                <a:lnTo>
                  <a:pt x="914" y="6680"/>
                </a:lnTo>
                <a:cubicBezTo>
                  <a:pt x="851" y="6522"/>
                  <a:pt x="757" y="6333"/>
                  <a:pt x="757" y="6176"/>
                </a:cubicBezTo>
                <a:lnTo>
                  <a:pt x="757" y="2427"/>
                </a:lnTo>
                <a:cubicBezTo>
                  <a:pt x="757" y="2238"/>
                  <a:pt x="914" y="2080"/>
                  <a:pt x="1103" y="2080"/>
                </a:cubicBezTo>
                <a:close/>
                <a:moveTo>
                  <a:pt x="5860" y="1"/>
                </a:moveTo>
                <a:cubicBezTo>
                  <a:pt x="4915" y="1"/>
                  <a:pt x="4128" y="788"/>
                  <a:pt x="4128" y="1734"/>
                </a:cubicBezTo>
                <a:cubicBezTo>
                  <a:pt x="4128" y="2206"/>
                  <a:pt x="4348" y="2647"/>
                  <a:pt x="4695" y="2994"/>
                </a:cubicBezTo>
                <a:cubicBezTo>
                  <a:pt x="4411" y="3120"/>
                  <a:pt x="4191" y="3214"/>
                  <a:pt x="3939" y="3435"/>
                </a:cubicBezTo>
                <a:cubicBezTo>
                  <a:pt x="3750" y="3592"/>
                  <a:pt x="3592" y="3750"/>
                  <a:pt x="3435" y="3939"/>
                </a:cubicBezTo>
                <a:lnTo>
                  <a:pt x="3435" y="3813"/>
                </a:lnTo>
                <a:cubicBezTo>
                  <a:pt x="3435" y="3246"/>
                  <a:pt x="2962" y="2805"/>
                  <a:pt x="2395" y="2805"/>
                </a:cubicBezTo>
                <a:cubicBezTo>
                  <a:pt x="2300" y="2805"/>
                  <a:pt x="2174" y="2836"/>
                  <a:pt x="2048" y="2836"/>
                </a:cubicBezTo>
                <a:lnTo>
                  <a:pt x="2048" y="2427"/>
                </a:lnTo>
                <a:cubicBezTo>
                  <a:pt x="2048" y="1891"/>
                  <a:pt x="1576" y="1418"/>
                  <a:pt x="1040" y="1418"/>
                </a:cubicBezTo>
                <a:cubicBezTo>
                  <a:pt x="473" y="1418"/>
                  <a:pt x="0" y="1891"/>
                  <a:pt x="0" y="2427"/>
                </a:cubicBezTo>
                <a:lnTo>
                  <a:pt x="0" y="6176"/>
                </a:lnTo>
                <a:cubicBezTo>
                  <a:pt x="0" y="6491"/>
                  <a:pt x="95" y="6806"/>
                  <a:pt x="253" y="7026"/>
                </a:cubicBezTo>
                <a:lnTo>
                  <a:pt x="1891" y="9799"/>
                </a:lnTo>
                <a:cubicBezTo>
                  <a:pt x="1985" y="9956"/>
                  <a:pt x="2048" y="10145"/>
                  <a:pt x="2048" y="10303"/>
                </a:cubicBezTo>
                <a:lnTo>
                  <a:pt x="2048" y="11342"/>
                </a:lnTo>
                <a:cubicBezTo>
                  <a:pt x="2048" y="11532"/>
                  <a:pt x="2206" y="11689"/>
                  <a:pt x="2395" y="11689"/>
                </a:cubicBezTo>
                <a:lnTo>
                  <a:pt x="9294" y="11689"/>
                </a:lnTo>
                <a:cubicBezTo>
                  <a:pt x="9483" y="11689"/>
                  <a:pt x="9641" y="11532"/>
                  <a:pt x="9641" y="11342"/>
                </a:cubicBezTo>
                <a:lnTo>
                  <a:pt x="9641" y="10303"/>
                </a:lnTo>
                <a:cubicBezTo>
                  <a:pt x="9641" y="10114"/>
                  <a:pt x="9704" y="9956"/>
                  <a:pt x="9799" y="9799"/>
                </a:cubicBezTo>
                <a:lnTo>
                  <a:pt x="11468" y="7026"/>
                </a:lnTo>
                <a:cubicBezTo>
                  <a:pt x="11626" y="6774"/>
                  <a:pt x="11689" y="6491"/>
                  <a:pt x="11689" y="6176"/>
                </a:cubicBezTo>
                <a:lnTo>
                  <a:pt x="11689" y="2427"/>
                </a:lnTo>
                <a:cubicBezTo>
                  <a:pt x="11752" y="1891"/>
                  <a:pt x="11279" y="1418"/>
                  <a:pt x="10712" y="1418"/>
                </a:cubicBezTo>
                <a:cubicBezTo>
                  <a:pt x="10177" y="1418"/>
                  <a:pt x="9704" y="1891"/>
                  <a:pt x="9704" y="2427"/>
                </a:cubicBezTo>
                <a:lnTo>
                  <a:pt x="9704" y="2836"/>
                </a:lnTo>
                <a:cubicBezTo>
                  <a:pt x="9578" y="2805"/>
                  <a:pt x="9452" y="2805"/>
                  <a:pt x="9326" y="2805"/>
                </a:cubicBezTo>
                <a:cubicBezTo>
                  <a:pt x="8790" y="2805"/>
                  <a:pt x="8318" y="3246"/>
                  <a:pt x="8318" y="3813"/>
                </a:cubicBezTo>
                <a:lnTo>
                  <a:pt x="8318" y="3939"/>
                </a:lnTo>
                <a:cubicBezTo>
                  <a:pt x="8160" y="3750"/>
                  <a:pt x="8003" y="3592"/>
                  <a:pt x="7814" y="3435"/>
                </a:cubicBezTo>
                <a:cubicBezTo>
                  <a:pt x="7562" y="3246"/>
                  <a:pt x="7341" y="3088"/>
                  <a:pt x="7058" y="2994"/>
                </a:cubicBezTo>
                <a:cubicBezTo>
                  <a:pt x="7404" y="2647"/>
                  <a:pt x="7593" y="2206"/>
                  <a:pt x="7593" y="1734"/>
                </a:cubicBezTo>
                <a:cubicBezTo>
                  <a:pt x="7593" y="788"/>
                  <a:pt x="6806" y="1"/>
                  <a:pt x="5860" y="1"/>
                </a:cubicBezTo>
                <a:close/>
              </a:path>
            </a:pathLst>
          </a:custGeom>
          <a:solidFill>
            <a:srgbClr val="657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8"/>
          <p:cNvSpPr/>
          <p:nvPr/>
        </p:nvSpPr>
        <p:spPr>
          <a:xfrm rot="-2854073">
            <a:off x="117792" y="811137"/>
            <a:ext cx="302796" cy="303025"/>
          </a:xfrm>
          <a:custGeom>
            <a:avLst/>
            <a:gdLst/>
            <a:ahLst/>
            <a:cxnLst/>
            <a:rect l="l" t="t" r="r" b="b"/>
            <a:pathLst>
              <a:path w="10870" h="9895" extrusionOk="0">
                <a:moveTo>
                  <a:pt x="10869" y="1"/>
                </a:moveTo>
                <a:lnTo>
                  <a:pt x="10869" y="1"/>
                </a:lnTo>
                <a:cubicBezTo>
                  <a:pt x="9779" y="276"/>
                  <a:pt x="3914" y="1917"/>
                  <a:pt x="3914" y="1917"/>
                </a:cubicBezTo>
                <a:lnTo>
                  <a:pt x="5727" y="2549"/>
                </a:lnTo>
                <a:lnTo>
                  <a:pt x="0" y="9894"/>
                </a:lnTo>
                <a:lnTo>
                  <a:pt x="7736" y="4959"/>
                </a:lnTo>
                <a:cubicBezTo>
                  <a:pt x="8057" y="5847"/>
                  <a:pt x="8368" y="6706"/>
                  <a:pt x="8409" y="6706"/>
                </a:cubicBezTo>
                <a:cubicBezTo>
                  <a:pt x="8411" y="6706"/>
                  <a:pt x="8413" y="6701"/>
                  <a:pt x="8413" y="6692"/>
                </a:cubicBezTo>
                <a:cubicBezTo>
                  <a:pt x="8413" y="6416"/>
                  <a:pt x="10869" y="1"/>
                  <a:pt x="10869" y="1"/>
                </a:cubicBezTo>
                <a:close/>
              </a:path>
            </a:pathLst>
          </a:custGeom>
          <a:solidFill>
            <a:srgbClr val="657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8"/>
          <p:cNvSpPr/>
          <p:nvPr/>
        </p:nvSpPr>
        <p:spPr>
          <a:xfrm rot="8123762">
            <a:off x="1688321" y="811241"/>
            <a:ext cx="303018" cy="302812"/>
          </a:xfrm>
          <a:custGeom>
            <a:avLst/>
            <a:gdLst/>
            <a:ahLst/>
            <a:cxnLst/>
            <a:rect l="l" t="t" r="r" b="b"/>
            <a:pathLst>
              <a:path w="10870" h="9895" extrusionOk="0">
                <a:moveTo>
                  <a:pt x="10869" y="1"/>
                </a:moveTo>
                <a:lnTo>
                  <a:pt x="10869" y="1"/>
                </a:lnTo>
                <a:cubicBezTo>
                  <a:pt x="9779" y="276"/>
                  <a:pt x="3914" y="1917"/>
                  <a:pt x="3914" y="1917"/>
                </a:cubicBezTo>
                <a:lnTo>
                  <a:pt x="5727" y="2549"/>
                </a:lnTo>
                <a:lnTo>
                  <a:pt x="0" y="9894"/>
                </a:lnTo>
                <a:lnTo>
                  <a:pt x="7736" y="4959"/>
                </a:lnTo>
                <a:cubicBezTo>
                  <a:pt x="8057" y="5847"/>
                  <a:pt x="8368" y="6706"/>
                  <a:pt x="8409" y="6706"/>
                </a:cubicBezTo>
                <a:cubicBezTo>
                  <a:pt x="8411" y="6706"/>
                  <a:pt x="8413" y="6701"/>
                  <a:pt x="8413" y="6692"/>
                </a:cubicBezTo>
                <a:cubicBezTo>
                  <a:pt x="8413" y="6416"/>
                  <a:pt x="10869" y="1"/>
                  <a:pt x="10869" y="1"/>
                </a:cubicBezTo>
                <a:close/>
              </a:path>
            </a:pathLst>
          </a:custGeom>
          <a:solidFill>
            <a:srgbClr val="657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9"/>
          <p:cNvSpPr/>
          <p:nvPr/>
        </p:nvSpPr>
        <p:spPr>
          <a:xfrm>
            <a:off x="6086925" y="572875"/>
            <a:ext cx="2867400" cy="3975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68" name="Google Shape;268;p29"/>
          <p:cNvSpPr txBox="1">
            <a:spLocks noGrp="1"/>
          </p:cNvSpPr>
          <p:nvPr>
            <p:ph type="ctrTitle"/>
          </p:nvPr>
        </p:nvSpPr>
        <p:spPr>
          <a:xfrm>
            <a:off x="296600" y="9900"/>
            <a:ext cx="54036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a:ea typeface="Calibri"/>
                <a:cs typeface="Calibri"/>
                <a:sym typeface="Calibri"/>
              </a:rPr>
              <a:t>COMPETITOR ANALYSIS</a:t>
            </a:r>
            <a:endParaRPr>
              <a:latin typeface="Calibri"/>
              <a:ea typeface="Calibri"/>
              <a:cs typeface="Calibri"/>
              <a:sym typeface="Calibri"/>
            </a:endParaRPr>
          </a:p>
        </p:txBody>
      </p:sp>
      <p:cxnSp>
        <p:nvCxnSpPr>
          <p:cNvPr id="269" name="Google Shape;269;p29"/>
          <p:cNvCxnSpPr/>
          <p:nvPr/>
        </p:nvCxnSpPr>
        <p:spPr>
          <a:xfrm>
            <a:off x="4372930" y="296600"/>
            <a:ext cx="4678200" cy="0"/>
          </a:xfrm>
          <a:prstGeom prst="straightConnector1">
            <a:avLst/>
          </a:prstGeom>
          <a:noFill/>
          <a:ln w="76200" cap="flat" cmpd="sng">
            <a:solidFill>
              <a:schemeClr val="accent1"/>
            </a:solidFill>
            <a:prstDash val="solid"/>
            <a:round/>
            <a:headEnd type="none" w="med" len="med"/>
            <a:tailEnd type="none" w="med" len="med"/>
          </a:ln>
        </p:spPr>
      </p:cxnSp>
      <p:graphicFrame>
        <p:nvGraphicFramePr>
          <p:cNvPr id="270" name="Google Shape;270;p29"/>
          <p:cNvGraphicFramePr/>
          <p:nvPr/>
        </p:nvGraphicFramePr>
        <p:xfrm>
          <a:off x="75425" y="595800"/>
          <a:ext cx="3000000" cy="3000000"/>
        </p:xfrm>
        <a:graphic>
          <a:graphicData uri="http://schemas.openxmlformats.org/drawingml/2006/table">
            <a:tbl>
              <a:tblPr>
                <a:noFill/>
                <a:tableStyleId>{F76752A6-2FE3-4F8B-9F83-22B9495F1CD2}</a:tableStyleId>
              </a:tblPr>
              <a:tblGrid>
                <a:gridCol w="1744200">
                  <a:extLst>
                    <a:ext uri="{9D8B030D-6E8A-4147-A177-3AD203B41FA5}">
                      <a16:colId xmlns:a16="http://schemas.microsoft.com/office/drawing/2014/main" val="20000"/>
                    </a:ext>
                  </a:extLst>
                </a:gridCol>
                <a:gridCol w="1801700">
                  <a:extLst>
                    <a:ext uri="{9D8B030D-6E8A-4147-A177-3AD203B41FA5}">
                      <a16:colId xmlns:a16="http://schemas.microsoft.com/office/drawing/2014/main" val="20001"/>
                    </a:ext>
                  </a:extLst>
                </a:gridCol>
                <a:gridCol w="2012550">
                  <a:extLst>
                    <a:ext uri="{9D8B030D-6E8A-4147-A177-3AD203B41FA5}">
                      <a16:colId xmlns:a16="http://schemas.microsoft.com/office/drawing/2014/main" val="20002"/>
                    </a:ext>
                  </a:extLst>
                </a:gridCol>
              </a:tblGrid>
              <a:tr h="293875">
                <a:tc>
                  <a:txBody>
                    <a:bodyPr/>
                    <a:lstStyle/>
                    <a:p>
                      <a:pPr marL="0" lvl="0" indent="0" algn="l" rtl="0">
                        <a:spcBef>
                          <a:spcPts val="0"/>
                        </a:spcBef>
                        <a:spcAft>
                          <a:spcPts val="0"/>
                        </a:spcAft>
                        <a:buNone/>
                      </a:pPr>
                      <a:endParaRPr sz="900">
                        <a:solidFill>
                          <a:srgbClr val="080707"/>
                        </a:solidFill>
                        <a:latin typeface="Calibri"/>
                        <a:ea typeface="Calibri"/>
                        <a:cs typeface="Calibri"/>
                        <a:sym typeface="Calibri"/>
                      </a:endParaRPr>
                    </a:p>
                  </a:txBody>
                  <a:tcPr marL="63500" marR="63500" marT="63500" marB="63500"/>
                </a:tc>
                <a:tc>
                  <a:txBody>
                    <a:bodyPr/>
                    <a:lstStyle/>
                    <a:p>
                      <a:pPr marL="0" lvl="0" indent="0" algn="l" rtl="0">
                        <a:lnSpc>
                          <a:spcPct val="115000"/>
                        </a:lnSpc>
                        <a:spcBef>
                          <a:spcPts val="0"/>
                        </a:spcBef>
                        <a:spcAft>
                          <a:spcPts val="0"/>
                        </a:spcAft>
                        <a:buNone/>
                      </a:pPr>
                      <a:r>
                        <a:rPr lang="en" sz="900" b="1">
                          <a:solidFill>
                            <a:srgbClr val="080707"/>
                          </a:solidFill>
                          <a:latin typeface="Calibri"/>
                          <a:ea typeface="Calibri"/>
                          <a:cs typeface="Calibri"/>
                          <a:sym typeface="Calibri"/>
                        </a:rPr>
                        <a:t>PostgreSQL</a:t>
                      </a:r>
                      <a:endParaRPr sz="900" b="1">
                        <a:solidFill>
                          <a:srgbClr val="080707"/>
                        </a:solidFill>
                        <a:latin typeface="Calibri"/>
                        <a:ea typeface="Calibri"/>
                        <a:cs typeface="Calibri"/>
                        <a:sym typeface="Calibri"/>
                      </a:endParaRPr>
                    </a:p>
                  </a:txBody>
                  <a:tcPr marL="63500" marR="63500" marT="63500" marB="63500"/>
                </a:tc>
                <a:tc>
                  <a:txBody>
                    <a:bodyPr/>
                    <a:lstStyle/>
                    <a:p>
                      <a:pPr marL="0" lvl="0" indent="0" algn="l" rtl="0">
                        <a:spcBef>
                          <a:spcPts val="0"/>
                        </a:spcBef>
                        <a:spcAft>
                          <a:spcPts val="0"/>
                        </a:spcAft>
                        <a:buNone/>
                      </a:pPr>
                      <a:r>
                        <a:rPr lang="en" sz="900" b="1">
                          <a:solidFill>
                            <a:srgbClr val="080707"/>
                          </a:solidFill>
                          <a:latin typeface="Calibri"/>
                          <a:ea typeface="Calibri"/>
                          <a:cs typeface="Calibri"/>
                          <a:sym typeface="Calibri"/>
                        </a:rPr>
                        <a:t>MySQL</a:t>
                      </a:r>
                      <a:endParaRPr sz="900" b="1">
                        <a:solidFill>
                          <a:srgbClr val="080707"/>
                        </a:solidFill>
                        <a:latin typeface="Calibri"/>
                        <a:ea typeface="Calibri"/>
                        <a:cs typeface="Calibri"/>
                        <a:sym typeface="Calibri"/>
                      </a:endParaRPr>
                    </a:p>
                  </a:txBody>
                  <a:tcPr marL="63500" marR="63500" marT="63500" marB="63500"/>
                </a:tc>
                <a:extLst>
                  <a:ext uri="{0D108BD9-81ED-4DB2-BD59-A6C34878D82A}">
                    <a16:rowId xmlns:a16="http://schemas.microsoft.com/office/drawing/2014/main" val="10000"/>
                  </a:ext>
                </a:extLst>
              </a:tr>
              <a:tr h="276250">
                <a:tc>
                  <a:txBody>
                    <a:bodyPr/>
                    <a:lstStyle/>
                    <a:p>
                      <a:pPr marL="0" lvl="0" indent="0" algn="l" rtl="0">
                        <a:spcBef>
                          <a:spcPts val="0"/>
                        </a:spcBef>
                        <a:spcAft>
                          <a:spcPts val="0"/>
                        </a:spcAft>
                        <a:buNone/>
                      </a:pPr>
                      <a:endParaRPr sz="900">
                        <a:solidFill>
                          <a:srgbClr val="080707"/>
                        </a:solidFill>
                        <a:latin typeface="Calibri"/>
                        <a:ea typeface="Calibri"/>
                        <a:cs typeface="Calibri"/>
                        <a:sym typeface="Calibri"/>
                      </a:endParaRPr>
                    </a:p>
                  </a:txBody>
                  <a:tcPr marL="63500" marR="63500" marT="63500" marB="63500"/>
                </a:tc>
                <a:tc gridSpan="2">
                  <a:txBody>
                    <a:bodyPr/>
                    <a:lstStyle/>
                    <a:p>
                      <a:pPr marL="0" lvl="0" indent="0" algn="ctr" rtl="0">
                        <a:spcBef>
                          <a:spcPts val="0"/>
                        </a:spcBef>
                        <a:spcAft>
                          <a:spcPts val="0"/>
                        </a:spcAft>
                        <a:buNone/>
                      </a:pPr>
                      <a:r>
                        <a:rPr lang="en" sz="900">
                          <a:solidFill>
                            <a:srgbClr val="080707"/>
                          </a:solidFill>
                          <a:latin typeface="Calibri"/>
                          <a:ea typeface="Calibri"/>
                          <a:cs typeface="Calibri"/>
                          <a:sym typeface="Calibri"/>
                        </a:rPr>
                        <a:t>Open source database  (Both supports network fault tolerance)</a:t>
                      </a:r>
                      <a:endParaRPr sz="900">
                        <a:solidFill>
                          <a:srgbClr val="080707"/>
                        </a:solidFill>
                        <a:latin typeface="Calibri"/>
                        <a:ea typeface="Calibri"/>
                        <a:cs typeface="Calibri"/>
                        <a:sym typeface="Calibri"/>
                      </a:endParaRPr>
                    </a:p>
                  </a:txBody>
                  <a:tcPr marL="63500" marR="63500" marT="63500" marB="63500"/>
                </a:tc>
                <a:tc hMerge="1">
                  <a:txBody>
                    <a:bodyPr/>
                    <a:lstStyle/>
                    <a:p>
                      <a:endParaRPr lang="en-US"/>
                    </a:p>
                  </a:txBody>
                  <a:tcPr/>
                </a:tc>
                <a:extLst>
                  <a:ext uri="{0D108BD9-81ED-4DB2-BD59-A6C34878D82A}">
                    <a16:rowId xmlns:a16="http://schemas.microsoft.com/office/drawing/2014/main" val="10001"/>
                  </a:ext>
                </a:extLst>
              </a:tr>
              <a:tr h="285050">
                <a:tc>
                  <a:txBody>
                    <a:bodyPr/>
                    <a:lstStyle/>
                    <a:p>
                      <a:pPr marL="0" lvl="0" indent="0" algn="l" rtl="0">
                        <a:spcBef>
                          <a:spcPts val="0"/>
                        </a:spcBef>
                        <a:spcAft>
                          <a:spcPts val="0"/>
                        </a:spcAft>
                        <a:buNone/>
                      </a:pPr>
                      <a:r>
                        <a:rPr lang="en" sz="900">
                          <a:solidFill>
                            <a:srgbClr val="080707"/>
                          </a:solidFill>
                          <a:latin typeface="Calibri"/>
                          <a:ea typeface="Calibri"/>
                          <a:cs typeface="Calibri"/>
                          <a:sym typeface="Calibri"/>
                        </a:rPr>
                        <a:t>Development</a:t>
                      </a:r>
                      <a:endParaRPr sz="900">
                        <a:solidFill>
                          <a:srgbClr val="080707"/>
                        </a:solidFill>
                        <a:latin typeface="Calibri"/>
                        <a:ea typeface="Calibri"/>
                        <a:cs typeface="Calibri"/>
                        <a:sym typeface="Calibri"/>
                      </a:endParaRPr>
                    </a:p>
                  </a:txBody>
                  <a:tcPr marL="63500" marR="63500" marT="63500" marB="63500"/>
                </a:tc>
                <a:tc>
                  <a:txBody>
                    <a:bodyPr/>
                    <a:lstStyle/>
                    <a:p>
                      <a:pPr marL="0" lvl="0" indent="0" algn="l" rtl="0">
                        <a:spcBef>
                          <a:spcPts val="0"/>
                        </a:spcBef>
                        <a:spcAft>
                          <a:spcPts val="0"/>
                        </a:spcAft>
                        <a:buNone/>
                      </a:pPr>
                      <a:r>
                        <a:rPr lang="en" sz="900">
                          <a:solidFill>
                            <a:srgbClr val="080707"/>
                          </a:solidFill>
                          <a:latin typeface="Calibri"/>
                          <a:ea typeface="Calibri"/>
                          <a:cs typeface="Calibri"/>
                          <a:sym typeface="Calibri"/>
                        </a:rPr>
                        <a:t>Project </a:t>
                      </a:r>
                      <a:r>
                        <a:rPr lang="en" sz="900" baseline="30000">
                          <a:solidFill>
                            <a:srgbClr val="080707"/>
                          </a:solidFill>
                          <a:latin typeface="Calibri"/>
                          <a:ea typeface="Calibri"/>
                          <a:cs typeface="Calibri"/>
                          <a:sym typeface="Calibri"/>
                        </a:rPr>
                        <a:t>[2]</a:t>
                      </a:r>
                      <a:r>
                        <a:rPr lang="en" sz="900">
                          <a:solidFill>
                            <a:srgbClr val="080707"/>
                          </a:solidFill>
                          <a:latin typeface="Calibri"/>
                          <a:ea typeface="Calibri"/>
                          <a:cs typeface="Calibri"/>
                          <a:sym typeface="Calibri"/>
                        </a:rPr>
                        <a:t> </a:t>
                      </a:r>
                      <a:endParaRPr sz="900">
                        <a:solidFill>
                          <a:srgbClr val="080707"/>
                        </a:solidFill>
                        <a:latin typeface="Calibri"/>
                        <a:ea typeface="Calibri"/>
                        <a:cs typeface="Calibri"/>
                        <a:sym typeface="Calibri"/>
                      </a:endParaRPr>
                    </a:p>
                  </a:txBody>
                  <a:tcPr marL="63500" marR="63500" marT="63500" marB="63500"/>
                </a:tc>
                <a:tc>
                  <a:txBody>
                    <a:bodyPr/>
                    <a:lstStyle/>
                    <a:p>
                      <a:pPr marL="0" lvl="0" indent="0" algn="l" rtl="0">
                        <a:spcBef>
                          <a:spcPts val="0"/>
                        </a:spcBef>
                        <a:spcAft>
                          <a:spcPts val="0"/>
                        </a:spcAft>
                        <a:buNone/>
                      </a:pPr>
                      <a:r>
                        <a:rPr lang="en" sz="900">
                          <a:solidFill>
                            <a:srgbClr val="080707"/>
                          </a:solidFill>
                          <a:latin typeface="Calibri"/>
                          <a:ea typeface="Calibri"/>
                          <a:cs typeface="Calibri"/>
                          <a:sym typeface="Calibri"/>
                        </a:rPr>
                        <a:t>Product </a:t>
                      </a:r>
                      <a:r>
                        <a:rPr lang="en" sz="900" baseline="30000">
                          <a:solidFill>
                            <a:srgbClr val="080707"/>
                          </a:solidFill>
                          <a:latin typeface="Calibri"/>
                          <a:ea typeface="Calibri"/>
                          <a:cs typeface="Calibri"/>
                          <a:sym typeface="Calibri"/>
                        </a:rPr>
                        <a:t>[2]</a:t>
                      </a:r>
                      <a:r>
                        <a:rPr lang="en" sz="900">
                          <a:solidFill>
                            <a:srgbClr val="080707"/>
                          </a:solidFill>
                          <a:latin typeface="Calibri"/>
                          <a:ea typeface="Calibri"/>
                          <a:cs typeface="Calibri"/>
                          <a:sym typeface="Calibri"/>
                        </a:rPr>
                        <a:t> </a:t>
                      </a:r>
                      <a:endParaRPr sz="900">
                        <a:solidFill>
                          <a:srgbClr val="080707"/>
                        </a:solidFill>
                        <a:latin typeface="Calibri"/>
                        <a:ea typeface="Calibri"/>
                        <a:cs typeface="Calibri"/>
                        <a:sym typeface="Calibri"/>
                      </a:endParaRPr>
                    </a:p>
                  </a:txBody>
                  <a:tcPr marL="63500" marR="63500" marT="63500" marB="63500"/>
                </a:tc>
                <a:extLst>
                  <a:ext uri="{0D108BD9-81ED-4DB2-BD59-A6C34878D82A}">
                    <a16:rowId xmlns:a16="http://schemas.microsoft.com/office/drawing/2014/main" val="10002"/>
                  </a:ext>
                </a:extLst>
              </a:tr>
              <a:tr h="443750">
                <a:tc>
                  <a:txBody>
                    <a:bodyPr/>
                    <a:lstStyle/>
                    <a:p>
                      <a:pPr marL="0" lvl="0" indent="0" algn="l" rtl="0">
                        <a:spcBef>
                          <a:spcPts val="0"/>
                        </a:spcBef>
                        <a:spcAft>
                          <a:spcPts val="0"/>
                        </a:spcAft>
                        <a:buNone/>
                      </a:pPr>
                      <a:r>
                        <a:rPr lang="en" sz="900">
                          <a:solidFill>
                            <a:srgbClr val="080707"/>
                          </a:solidFill>
                          <a:latin typeface="Calibri"/>
                          <a:ea typeface="Calibri"/>
                          <a:cs typeface="Calibri"/>
                          <a:sym typeface="Calibri"/>
                        </a:rPr>
                        <a:t>Architecture</a:t>
                      </a:r>
                      <a:endParaRPr sz="900">
                        <a:solidFill>
                          <a:srgbClr val="080707"/>
                        </a:solidFill>
                        <a:latin typeface="Calibri"/>
                        <a:ea typeface="Calibri"/>
                        <a:cs typeface="Calibri"/>
                        <a:sym typeface="Calibri"/>
                      </a:endParaRPr>
                    </a:p>
                  </a:txBody>
                  <a:tcPr marL="63500" marR="63500" marT="63500" marB="63500"/>
                </a:tc>
                <a:tc>
                  <a:txBody>
                    <a:bodyPr/>
                    <a:lstStyle/>
                    <a:p>
                      <a:pPr marL="0" lvl="0" indent="0" algn="l" rtl="0">
                        <a:spcBef>
                          <a:spcPts val="0"/>
                        </a:spcBef>
                        <a:spcAft>
                          <a:spcPts val="0"/>
                        </a:spcAft>
                        <a:buNone/>
                      </a:pPr>
                      <a:r>
                        <a:rPr lang="en" sz="900">
                          <a:solidFill>
                            <a:srgbClr val="080707"/>
                          </a:solidFill>
                          <a:latin typeface="Calibri"/>
                          <a:ea typeface="Calibri"/>
                          <a:cs typeface="Calibri"/>
                          <a:sym typeface="Calibri"/>
                        </a:rPr>
                        <a:t>Object-Relational DBMS </a:t>
                      </a:r>
                      <a:r>
                        <a:rPr lang="en" sz="900" baseline="30000">
                          <a:solidFill>
                            <a:srgbClr val="080707"/>
                          </a:solidFill>
                          <a:latin typeface="Calibri"/>
                          <a:ea typeface="Calibri"/>
                          <a:cs typeface="Calibri"/>
                          <a:sym typeface="Calibri"/>
                        </a:rPr>
                        <a:t>[1]</a:t>
                      </a:r>
                      <a:r>
                        <a:rPr lang="en" sz="900">
                          <a:solidFill>
                            <a:srgbClr val="080707"/>
                          </a:solidFill>
                          <a:latin typeface="Calibri"/>
                          <a:ea typeface="Calibri"/>
                          <a:cs typeface="Calibri"/>
                          <a:sym typeface="Calibri"/>
                        </a:rPr>
                        <a:t> </a:t>
                      </a:r>
                      <a:endParaRPr sz="900">
                        <a:solidFill>
                          <a:srgbClr val="080707"/>
                        </a:solidFill>
                        <a:latin typeface="Calibri"/>
                        <a:ea typeface="Calibri"/>
                        <a:cs typeface="Calibri"/>
                        <a:sym typeface="Calibri"/>
                      </a:endParaRPr>
                    </a:p>
                  </a:txBody>
                  <a:tcPr marL="63500" marR="63500" marT="63500" marB="63500"/>
                </a:tc>
                <a:tc>
                  <a:txBody>
                    <a:bodyPr/>
                    <a:lstStyle/>
                    <a:p>
                      <a:pPr marL="0" lvl="0" indent="0" algn="l" rtl="0">
                        <a:spcBef>
                          <a:spcPts val="0"/>
                        </a:spcBef>
                        <a:spcAft>
                          <a:spcPts val="0"/>
                        </a:spcAft>
                        <a:buNone/>
                      </a:pPr>
                      <a:r>
                        <a:rPr lang="en" sz="900">
                          <a:solidFill>
                            <a:srgbClr val="080707"/>
                          </a:solidFill>
                          <a:latin typeface="Calibri"/>
                          <a:ea typeface="Calibri"/>
                          <a:cs typeface="Calibri"/>
                          <a:sym typeface="Calibri"/>
                        </a:rPr>
                        <a:t>Relational-DBMS </a:t>
                      </a:r>
                      <a:r>
                        <a:rPr lang="en" sz="900" baseline="30000">
                          <a:solidFill>
                            <a:srgbClr val="080707"/>
                          </a:solidFill>
                          <a:latin typeface="Calibri"/>
                          <a:ea typeface="Calibri"/>
                          <a:cs typeface="Calibri"/>
                          <a:sym typeface="Calibri"/>
                        </a:rPr>
                        <a:t>[1]</a:t>
                      </a:r>
                      <a:r>
                        <a:rPr lang="en" sz="900">
                          <a:solidFill>
                            <a:srgbClr val="080707"/>
                          </a:solidFill>
                          <a:latin typeface="Calibri"/>
                          <a:ea typeface="Calibri"/>
                          <a:cs typeface="Calibri"/>
                          <a:sym typeface="Calibri"/>
                        </a:rPr>
                        <a:t> (community-driven)</a:t>
                      </a:r>
                      <a:endParaRPr sz="900">
                        <a:solidFill>
                          <a:srgbClr val="080707"/>
                        </a:solidFill>
                        <a:latin typeface="Calibri"/>
                        <a:ea typeface="Calibri"/>
                        <a:cs typeface="Calibri"/>
                        <a:sym typeface="Calibri"/>
                      </a:endParaRPr>
                    </a:p>
                  </a:txBody>
                  <a:tcPr marL="63500" marR="63500" marT="63500" marB="63500"/>
                </a:tc>
                <a:extLst>
                  <a:ext uri="{0D108BD9-81ED-4DB2-BD59-A6C34878D82A}">
                    <a16:rowId xmlns:a16="http://schemas.microsoft.com/office/drawing/2014/main" val="10003"/>
                  </a:ext>
                </a:extLst>
              </a:tr>
              <a:tr h="285050">
                <a:tc>
                  <a:txBody>
                    <a:bodyPr/>
                    <a:lstStyle/>
                    <a:p>
                      <a:pPr marL="0" lvl="0" indent="0" algn="l" rtl="0">
                        <a:spcBef>
                          <a:spcPts val="0"/>
                        </a:spcBef>
                        <a:spcAft>
                          <a:spcPts val="0"/>
                        </a:spcAft>
                        <a:buNone/>
                      </a:pPr>
                      <a:r>
                        <a:rPr lang="en" sz="900">
                          <a:solidFill>
                            <a:srgbClr val="080707"/>
                          </a:solidFill>
                          <a:latin typeface="Calibri"/>
                          <a:ea typeface="Calibri"/>
                          <a:cs typeface="Calibri"/>
                          <a:sym typeface="Calibri"/>
                        </a:rPr>
                        <a:t>Platform</a:t>
                      </a:r>
                      <a:endParaRPr sz="900">
                        <a:solidFill>
                          <a:srgbClr val="080707"/>
                        </a:solidFill>
                        <a:latin typeface="Calibri"/>
                        <a:ea typeface="Calibri"/>
                        <a:cs typeface="Calibri"/>
                        <a:sym typeface="Calibri"/>
                      </a:endParaRPr>
                    </a:p>
                  </a:txBody>
                  <a:tcPr marL="63500" marR="63500" marT="63500" marB="63500"/>
                </a:tc>
                <a:tc gridSpan="2">
                  <a:txBody>
                    <a:bodyPr/>
                    <a:lstStyle/>
                    <a:p>
                      <a:pPr marL="0" lvl="0" indent="0" algn="ctr" rtl="0">
                        <a:spcBef>
                          <a:spcPts val="0"/>
                        </a:spcBef>
                        <a:spcAft>
                          <a:spcPts val="0"/>
                        </a:spcAft>
                        <a:buNone/>
                      </a:pPr>
                      <a:r>
                        <a:rPr lang="en" sz="900">
                          <a:solidFill>
                            <a:srgbClr val="080707"/>
                          </a:solidFill>
                          <a:latin typeface="Calibri"/>
                          <a:ea typeface="Calibri"/>
                          <a:cs typeface="Calibri"/>
                          <a:sym typeface="Calibri"/>
                        </a:rPr>
                        <a:t>Mac, Windows, and Linux </a:t>
                      </a:r>
                      <a:r>
                        <a:rPr lang="en" sz="900" baseline="30000">
                          <a:solidFill>
                            <a:srgbClr val="080707"/>
                          </a:solidFill>
                          <a:latin typeface="Calibri"/>
                          <a:ea typeface="Calibri"/>
                          <a:cs typeface="Calibri"/>
                          <a:sym typeface="Calibri"/>
                        </a:rPr>
                        <a:t>[3]</a:t>
                      </a:r>
                      <a:endParaRPr sz="900">
                        <a:solidFill>
                          <a:srgbClr val="080707"/>
                        </a:solidFill>
                        <a:latin typeface="Calibri"/>
                        <a:ea typeface="Calibri"/>
                        <a:cs typeface="Calibri"/>
                        <a:sym typeface="Calibri"/>
                      </a:endParaRPr>
                    </a:p>
                  </a:txBody>
                  <a:tcPr marL="63500" marR="63500" marT="63500" marB="63500"/>
                </a:tc>
                <a:tc hMerge="1">
                  <a:txBody>
                    <a:bodyPr/>
                    <a:lstStyle/>
                    <a:p>
                      <a:endParaRPr lang="en-US"/>
                    </a:p>
                  </a:txBody>
                  <a:tcPr/>
                </a:tc>
                <a:extLst>
                  <a:ext uri="{0D108BD9-81ED-4DB2-BD59-A6C34878D82A}">
                    <a16:rowId xmlns:a16="http://schemas.microsoft.com/office/drawing/2014/main" val="10004"/>
                  </a:ext>
                </a:extLst>
              </a:tr>
              <a:tr h="285050">
                <a:tc>
                  <a:txBody>
                    <a:bodyPr/>
                    <a:lstStyle/>
                    <a:p>
                      <a:pPr marL="0" lvl="0" indent="0" algn="l" rtl="0">
                        <a:spcBef>
                          <a:spcPts val="0"/>
                        </a:spcBef>
                        <a:spcAft>
                          <a:spcPts val="0"/>
                        </a:spcAft>
                        <a:buNone/>
                      </a:pPr>
                      <a:r>
                        <a:rPr lang="en" sz="900">
                          <a:solidFill>
                            <a:srgbClr val="080707"/>
                          </a:solidFill>
                          <a:latin typeface="Calibri"/>
                          <a:ea typeface="Calibri"/>
                          <a:cs typeface="Calibri"/>
                          <a:sym typeface="Calibri"/>
                        </a:rPr>
                        <a:t>Licensing</a:t>
                      </a:r>
                      <a:endParaRPr sz="900">
                        <a:solidFill>
                          <a:srgbClr val="080707"/>
                        </a:solidFill>
                        <a:latin typeface="Calibri"/>
                        <a:ea typeface="Calibri"/>
                        <a:cs typeface="Calibri"/>
                        <a:sym typeface="Calibri"/>
                      </a:endParaRPr>
                    </a:p>
                  </a:txBody>
                  <a:tcPr marL="63500" marR="63500" marT="63500" marB="63500"/>
                </a:tc>
                <a:tc>
                  <a:txBody>
                    <a:bodyPr/>
                    <a:lstStyle/>
                    <a:p>
                      <a:pPr marL="0" lvl="0" indent="0" algn="l" rtl="0">
                        <a:spcBef>
                          <a:spcPts val="0"/>
                        </a:spcBef>
                        <a:spcAft>
                          <a:spcPts val="0"/>
                        </a:spcAft>
                        <a:buNone/>
                      </a:pPr>
                      <a:r>
                        <a:rPr lang="en" sz="900">
                          <a:solidFill>
                            <a:srgbClr val="080707"/>
                          </a:solidFill>
                          <a:latin typeface="Calibri"/>
                          <a:ea typeface="Calibri"/>
                          <a:cs typeface="Calibri"/>
                          <a:sym typeface="Calibri"/>
                        </a:rPr>
                        <a:t>MIT-style license </a:t>
                      </a:r>
                      <a:r>
                        <a:rPr lang="en" sz="900" baseline="30000">
                          <a:solidFill>
                            <a:srgbClr val="080707"/>
                          </a:solidFill>
                          <a:latin typeface="Calibri"/>
                          <a:ea typeface="Calibri"/>
                          <a:cs typeface="Calibri"/>
                          <a:sym typeface="Calibri"/>
                        </a:rPr>
                        <a:t>[2]</a:t>
                      </a:r>
                      <a:r>
                        <a:rPr lang="en" sz="900">
                          <a:solidFill>
                            <a:srgbClr val="080707"/>
                          </a:solidFill>
                          <a:latin typeface="Calibri"/>
                          <a:ea typeface="Calibri"/>
                          <a:cs typeface="Calibri"/>
                          <a:sym typeface="Calibri"/>
                        </a:rPr>
                        <a:t> </a:t>
                      </a:r>
                      <a:endParaRPr sz="900">
                        <a:solidFill>
                          <a:srgbClr val="080707"/>
                        </a:solidFill>
                        <a:latin typeface="Calibri"/>
                        <a:ea typeface="Calibri"/>
                        <a:cs typeface="Calibri"/>
                        <a:sym typeface="Calibri"/>
                      </a:endParaRPr>
                    </a:p>
                  </a:txBody>
                  <a:tcPr marL="63500" marR="63500" marT="63500" marB="63500"/>
                </a:tc>
                <a:tc>
                  <a:txBody>
                    <a:bodyPr/>
                    <a:lstStyle/>
                    <a:p>
                      <a:pPr marL="0" lvl="0" indent="0" algn="l" rtl="0">
                        <a:spcBef>
                          <a:spcPts val="0"/>
                        </a:spcBef>
                        <a:spcAft>
                          <a:spcPts val="0"/>
                        </a:spcAft>
                        <a:buNone/>
                      </a:pPr>
                      <a:r>
                        <a:rPr lang="en" sz="900">
                          <a:solidFill>
                            <a:srgbClr val="080707"/>
                          </a:solidFill>
                          <a:latin typeface="Calibri"/>
                          <a:ea typeface="Calibri"/>
                          <a:cs typeface="Calibri"/>
                          <a:sym typeface="Calibri"/>
                        </a:rPr>
                        <a:t>GNU General Public License </a:t>
                      </a:r>
                      <a:r>
                        <a:rPr lang="en" sz="900" baseline="30000">
                          <a:solidFill>
                            <a:srgbClr val="080707"/>
                          </a:solidFill>
                          <a:latin typeface="Calibri"/>
                          <a:ea typeface="Calibri"/>
                          <a:cs typeface="Calibri"/>
                          <a:sym typeface="Calibri"/>
                        </a:rPr>
                        <a:t>[2]</a:t>
                      </a:r>
                      <a:r>
                        <a:rPr lang="en" sz="900">
                          <a:solidFill>
                            <a:srgbClr val="080707"/>
                          </a:solidFill>
                          <a:latin typeface="Calibri"/>
                          <a:ea typeface="Calibri"/>
                          <a:cs typeface="Calibri"/>
                          <a:sym typeface="Calibri"/>
                        </a:rPr>
                        <a:t> </a:t>
                      </a:r>
                      <a:endParaRPr sz="900">
                        <a:solidFill>
                          <a:srgbClr val="080707"/>
                        </a:solidFill>
                        <a:latin typeface="Calibri"/>
                        <a:ea typeface="Calibri"/>
                        <a:cs typeface="Calibri"/>
                        <a:sym typeface="Calibri"/>
                      </a:endParaRPr>
                    </a:p>
                  </a:txBody>
                  <a:tcPr marL="63500" marR="63500" marT="63500" marB="63500"/>
                </a:tc>
                <a:extLst>
                  <a:ext uri="{0D108BD9-81ED-4DB2-BD59-A6C34878D82A}">
                    <a16:rowId xmlns:a16="http://schemas.microsoft.com/office/drawing/2014/main" val="10005"/>
                  </a:ext>
                </a:extLst>
              </a:tr>
              <a:tr h="434925">
                <a:tc>
                  <a:txBody>
                    <a:bodyPr/>
                    <a:lstStyle/>
                    <a:p>
                      <a:pPr marL="0" lvl="0" indent="0" algn="l" rtl="0">
                        <a:spcBef>
                          <a:spcPts val="0"/>
                        </a:spcBef>
                        <a:spcAft>
                          <a:spcPts val="0"/>
                        </a:spcAft>
                        <a:buNone/>
                      </a:pPr>
                      <a:r>
                        <a:rPr lang="en" sz="900">
                          <a:solidFill>
                            <a:srgbClr val="080707"/>
                          </a:solidFill>
                          <a:latin typeface="Calibri"/>
                          <a:ea typeface="Calibri"/>
                          <a:cs typeface="Calibri"/>
                          <a:sym typeface="Calibri"/>
                        </a:rPr>
                        <a:t>Implementation programming languages</a:t>
                      </a:r>
                      <a:endParaRPr sz="900">
                        <a:solidFill>
                          <a:srgbClr val="080707"/>
                        </a:solidFill>
                        <a:latin typeface="Calibri"/>
                        <a:ea typeface="Calibri"/>
                        <a:cs typeface="Calibri"/>
                        <a:sym typeface="Calibri"/>
                      </a:endParaRPr>
                    </a:p>
                  </a:txBody>
                  <a:tcPr marL="63500" marR="63500" marT="63500" marB="63500"/>
                </a:tc>
                <a:tc>
                  <a:txBody>
                    <a:bodyPr/>
                    <a:lstStyle/>
                    <a:p>
                      <a:pPr marL="0" lvl="0" indent="0" algn="l" rtl="0">
                        <a:spcBef>
                          <a:spcPts val="0"/>
                        </a:spcBef>
                        <a:spcAft>
                          <a:spcPts val="0"/>
                        </a:spcAft>
                        <a:buNone/>
                      </a:pPr>
                      <a:r>
                        <a:rPr lang="en" sz="900">
                          <a:solidFill>
                            <a:srgbClr val="080707"/>
                          </a:solidFill>
                          <a:latin typeface="Calibri"/>
                          <a:ea typeface="Calibri"/>
                          <a:cs typeface="Calibri"/>
                          <a:sym typeface="Calibri"/>
                        </a:rPr>
                        <a:t>C </a:t>
                      </a:r>
                      <a:r>
                        <a:rPr lang="en" sz="900" baseline="30000">
                          <a:solidFill>
                            <a:srgbClr val="080707"/>
                          </a:solidFill>
                          <a:latin typeface="Calibri"/>
                          <a:ea typeface="Calibri"/>
                          <a:cs typeface="Calibri"/>
                          <a:sym typeface="Calibri"/>
                        </a:rPr>
                        <a:t>[2]</a:t>
                      </a:r>
                      <a:r>
                        <a:rPr lang="en" sz="900">
                          <a:solidFill>
                            <a:srgbClr val="080707"/>
                          </a:solidFill>
                          <a:latin typeface="Calibri"/>
                          <a:ea typeface="Calibri"/>
                          <a:cs typeface="Calibri"/>
                          <a:sym typeface="Calibri"/>
                        </a:rPr>
                        <a:t> </a:t>
                      </a:r>
                      <a:endParaRPr sz="900">
                        <a:solidFill>
                          <a:srgbClr val="080707"/>
                        </a:solidFill>
                        <a:latin typeface="Calibri"/>
                        <a:ea typeface="Calibri"/>
                        <a:cs typeface="Calibri"/>
                        <a:sym typeface="Calibri"/>
                      </a:endParaRPr>
                    </a:p>
                  </a:txBody>
                  <a:tcPr marL="63500" marR="63500" marT="63500" marB="63500"/>
                </a:tc>
                <a:tc>
                  <a:txBody>
                    <a:bodyPr/>
                    <a:lstStyle/>
                    <a:p>
                      <a:pPr marL="0" lvl="0" indent="0" algn="l" rtl="0">
                        <a:spcBef>
                          <a:spcPts val="0"/>
                        </a:spcBef>
                        <a:spcAft>
                          <a:spcPts val="0"/>
                        </a:spcAft>
                        <a:buNone/>
                      </a:pPr>
                      <a:r>
                        <a:rPr lang="en" sz="900">
                          <a:solidFill>
                            <a:srgbClr val="080707"/>
                          </a:solidFill>
                          <a:latin typeface="Calibri"/>
                          <a:ea typeface="Calibri"/>
                          <a:cs typeface="Calibri"/>
                          <a:sym typeface="Calibri"/>
                        </a:rPr>
                        <a:t>C/C++ </a:t>
                      </a:r>
                      <a:r>
                        <a:rPr lang="en" sz="900" baseline="30000">
                          <a:solidFill>
                            <a:srgbClr val="080707"/>
                          </a:solidFill>
                          <a:latin typeface="Calibri"/>
                          <a:ea typeface="Calibri"/>
                          <a:cs typeface="Calibri"/>
                          <a:sym typeface="Calibri"/>
                        </a:rPr>
                        <a:t>[2]</a:t>
                      </a:r>
                      <a:r>
                        <a:rPr lang="en" sz="900">
                          <a:solidFill>
                            <a:srgbClr val="080707"/>
                          </a:solidFill>
                          <a:latin typeface="Calibri"/>
                          <a:ea typeface="Calibri"/>
                          <a:cs typeface="Calibri"/>
                          <a:sym typeface="Calibri"/>
                        </a:rPr>
                        <a:t> </a:t>
                      </a:r>
                      <a:endParaRPr sz="900">
                        <a:solidFill>
                          <a:srgbClr val="080707"/>
                        </a:solidFill>
                        <a:latin typeface="Calibri"/>
                        <a:ea typeface="Calibri"/>
                        <a:cs typeface="Calibri"/>
                        <a:sym typeface="Calibri"/>
                      </a:endParaRPr>
                    </a:p>
                  </a:txBody>
                  <a:tcPr marL="63500" marR="63500" marT="63500" marB="63500"/>
                </a:tc>
                <a:extLst>
                  <a:ext uri="{0D108BD9-81ED-4DB2-BD59-A6C34878D82A}">
                    <a16:rowId xmlns:a16="http://schemas.microsoft.com/office/drawing/2014/main" val="10006"/>
                  </a:ext>
                </a:extLst>
              </a:tr>
              <a:tr h="285050">
                <a:tc>
                  <a:txBody>
                    <a:bodyPr/>
                    <a:lstStyle/>
                    <a:p>
                      <a:pPr marL="0" lvl="0" indent="0" algn="l" rtl="0">
                        <a:spcBef>
                          <a:spcPts val="0"/>
                        </a:spcBef>
                        <a:spcAft>
                          <a:spcPts val="0"/>
                        </a:spcAft>
                        <a:buNone/>
                      </a:pPr>
                      <a:r>
                        <a:rPr lang="en" sz="900">
                          <a:solidFill>
                            <a:srgbClr val="080707"/>
                          </a:solidFill>
                          <a:latin typeface="Calibri"/>
                          <a:ea typeface="Calibri"/>
                          <a:cs typeface="Calibri"/>
                          <a:sym typeface="Calibri"/>
                        </a:rPr>
                        <a:t>Cloud version</a:t>
                      </a:r>
                      <a:endParaRPr sz="900">
                        <a:solidFill>
                          <a:srgbClr val="080707"/>
                        </a:solidFill>
                        <a:latin typeface="Calibri"/>
                        <a:ea typeface="Calibri"/>
                        <a:cs typeface="Calibri"/>
                        <a:sym typeface="Calibri"/>
                      </a:endParaRPr>
                    </a:p>
                  </a:txBody>
                  <a:tcPr marL="63500" marR="63500" marT="63500" marB="63500"/>
                </a:tc>
                <a:tc>
                  <a:txBody>
                    <a:bodyPr/>
                    <a:lstStyle/>
                    <a:p>
                      <a:pPr marL="0" lvl="0" indent="0" algn="l" rtl="0">
                        <a:spcBef>
                          <a:spcPts val="0"/>
                        </a:spcBef>
                        <a:spcAft>
                          <a:spcPts val="0"/>
                        </a:spcAft>
                        <a:buNone/>
                      </a:pPr>
                      <a:r>
                        <a:rPr lang="en" sz="900">
                          <a:solidFill>
                            <a:srgbClr val="080707"/>
                          </a:solidFill>
                          <a:latin typeface="Calibri"/>
                          <a:ea typeface="Calibri"/>
                          <a:cs typeface="Calibri"/>
                          <a:sym typeface="Calibri"/>
                        </a:rPr>
                        <a:t>No </a:t>
                      </a:r>
                      <a:r>
                        <a:rPr lang="en" sz="900" baseline="30000">
                          <a:solidFill>
                            <a:srgbClr val="080707"/>
                          </a:solidFill>
                          <a:latin typeface="Calibri"/>
                          <a:ea typeface="Calibri"/>
                          <a:cs typeface="Calibri"/>
                          <a:sym typeface="Calibri"/>
                        </a:rPr>
                        <a:t>[3]</a:t>
                      </a:r>
                      <a:r>
                        <a:rPr lang="en" sz="900">
                          <a:solidFill>
                            <a:srgbClr val="080707"/>
                          </a:solidFill>
                          <a:latin typeface="Calibri"/>
                          <a:ea typeface="Calibri"/>
                          <a:cs typeface="Calibri"/>
                          <a:sym typeface="Calibri"/>
                        </a:rPr>
                        <a:t> </a:t>
                      </a:r>
                      <a:endParaRPr sz="900">
                        <a:solidFill>
                          <a:srgbClr val="080707"/>
                        </a:solidFill>
                        <a:latin typeface="Calibri"/>
                        <a:ea typeface="Calibri"/>
                        <a:cs typeface="Calibri"/>
                        <a:sym typeface="Calibri"/>
                      </a:endParaRPr>
                    </a:p>
                  </a:txBody>
                  <a:tcPr marL="63500" marR="63500" marT="63500" marB="63500"/>
                </a:tc>
                <a:tc>
                  <a:txBody>
                    <a:bodyPr/>
                    <a:lstStyle/>
                    <a:p>
                      <a:pPr marL="0" lvl="0" indent="0" algn="l" rtl="0">
                        <a:spcBef>
                          <a:spcPts val="0"/>
                        </a:spcBef>
                        <a:spcAft>
                          <a:spcPts val="0"/>
                        </a:spcAft>
                        <a:buNone/>
                      </a:pPr>
                      <a:r>
                        <a:rPr lang="en" sz="900">
                          <a:solidFill>
                            <a:srgbClr val="080707"/>
                          </a:solidFill>
                          <a:latin typeface="Calibri"/>
                          <a:ea typeface="Calibri"/>
                          <a:cs typeface="Calibri"/>
                          <a:sym typeface="Calibri"/>
                        </a:rPr>
                        <a:t>Yes </a:t>
                      </a:r>
                      <a:r>
                        <a:rPr lang="en" sz="900" baseline="30000">
                          <a:solidFill>
                            <a:srgbClr val="080707"/>
                          </a:solidFill>
                          <a:latin typeface="Calibri"/>
                          <a:ea typeface="Calibri"/>
                          <a:cs typeface="Calibri"/>
                          <a:sym typeface="Calibri"/>
                        </a:rPr>
                        <a:t>[3]</a:t>
                      </a:r>
                      <a:endParaRPr sz="900">
                        <a:solidFill>
                          <a:srgbClr val="080707"/>
                        </a:solidFill>
                        <a:latin typeface="Calibri"/>
                        <a:ea typeface="Calibri"/>
                        <a:cs typeface="Calibri"/>
                        <a:sym typeface="Calibri"/>
                      </a:endParaRPr>
                    </a:p>
                  </a:txBody>
                  <a:tcPr marL="63500" marR="63500" marT="63500" marB="63500"/>
                </a:tc>
                <a:extLst>
                  <a:ext uri="{0D108BD9-81ED-4DB2-BD59-A6C34878D82A}">
                    <a16:rowId xmlns:a16="http://schemas.microsoft.com/office/drawing/2014/main" val="10007"/>
                  </a:ext>
                </a:extLst>
              </a:tr>
              <a:tr h="443750">
                <a:tc>
                  <a:txBody>
                    <a:bodyPr/>
                    <a:lstStyle/>
                    <a:p>
                      <a:pPr marL="0" lvl="0" indent="0" algn="l" rtl="0">
                        <a:spcBef>
                          <a:spcPts val="0"/>
                        </a:spcBef>
                        <a:spcAft>
                          <a:spcPts val="0"/>
                        </a:spcAft>
                        <a:buNone/>
                      </a:pPr>
                      <a:r>
                        <a:rPr lang="en" sz="900">
                          <a:solidFill>
                            <a:srgbClr val="080707"/>
                          </a:solidFill>
                          <a:latin typeface="Calibri"/>
                          <a:ea typeface="Calibri"/>
                          <a:cs typeface="Calibri"/>
                          <a:sym typeface="Calibri"/>
                        </a:rPr>
                        <a:t>Programming Languages it supports</a:t>
                      </a:r>
                      <a:endParaRPr sz="900">
                        <a:solidFill>
                          <a:srgbClr val="080707"/>
                        </a:solidFill>
                        <a:latin typeface="Calibri"/>
                        <a:ea typeface="Calibri"/>
                        <a:cs typeface="Calibri"/>
                        <a:sym typeface="Calibri"/>
                      </a:endParaRPr>
                    </a:p>
                  </a:txBody>
                  <a:tcPr marL="63500" marR="63500" marT="63500" marB="63500"/>
                </a:tc>
                <a:tc>
                  <a:txBody>
                    <a:bodyPr/>
                    <a:lstStyle/>
                    <a:p>
                      <a:pPr marL="0" lvl="0" indent="0" algn="l" rtl="0">
                        <a:spcBef>
                          <a:spcPts val="0"/>
                        </a:spcBef>
                        <a:spcAft>
                          <a:spcPts val="0"/>
                        </a:spcAft>
                        <a:buNone/>
                      </a:pPr>
                      <a:r>
                        <a:rPr lang="en" sz="900">
                          <a:solidFill>
                            <a:srgbClr val="080707"/>
                          </a:solidFill>
                          <a:latin typeface="Calibri"/>
                          <a:ea typeface="Calibri"/>
                          <a:cs typeface="Calibri"/>
                          <a:sym typeface="Calibri"/>
                        </a:rPr>
                        <a:t>C/C++, Java, Perl, Net, R, Python, JavaScript, etc. </a:t>
                      </a:r>
                      <a:r>
                        <a:rPr lang="en" sz="900" baseline="30000">
                          <a:solidFill>
                            <a:srgbClr val="080707"/>
                          </a:solidFill>
                          <a:latin typeface="Calibri"/>
                          <a:ea typeface="Calibri"/>
                          <a:cs typeface="Calibri"/>
                          <a:sym typeface="Calibri"/>
                        </a:rPr>
                        <a:t>[3]</a:t>
                      </a:r>
                      <a:endParaRPr sz="900">
                        <a:solidFill>
                          <a:srgbClr val="080707"/>
                        </a:solidFill>
                        <a:latin typeface="Calibri"/>
                        <a:ea typeface="Calibri"/>
                        <a:cs typeface="Calibri"/>
                        <a:sym typeface="Calibri"/>
                      </a:endParaRPr>
                    </a:p>
                  </a:txBody>
                  <a:tcPr marL="63500" marR="63500" marT="63500" marB="63500"/>
                </a:tc>
                <a:tc>
                  <a:txBody>
                    <a:bodyPr/>
                    <a:lstStyle/>
                    <a:p>
                      <a:pPr marL="0" lvl="0" indent="0" algn="l" rtl="0">
                        <a:spcBef>
                          <a:spcPts val="0"/>
                        </a:spcBef>
                        <a:spcAft>
                          <a:spcPts val="0"/>
                        </a:spcAft>
                        <a:buNone/>
                      </a:pPr>
                      <a:r>
                        <a:rPr lang="en" sz="900">
                          <a:solidFill>
                            <a:srgbClr val="080707"/>
                          </a:solidFill>
                          <a:latin typeface="Calibri"/>
                          <a:ea typeface="Calibri"/>
                          <a:cs typeface="Calibri"/>
                          <a:sym typeface="Calibri"/>
                        </a:rPr>
                        <a:t>C/C++, Erlang, Perl, PHP, GO, Java, R, Delphi, Node.js Lisp </a:t>
                      </a:r>
                      <a:r>
                        <a:rPr lang="en" sz="900" baseline="30000">
                          <a:solidFill>
                            <a:srgbClr val="080707"/>
                          </a:solidFill>
                          <a:latin typeface="Calibri"/>
                          <a:ea typeface="Calibri"/>
                          <a:cs typeface="Calibri"/>
                          <a:sym typeface="Calibri"/>
                        </a:rPr>
                        <a:t>[3]</a:t>
                      </a:r>
                      <a:endParaRPr sz="900">
                        <a:solidFill>
                          <a:srgbClr val="080707"/>
                        </a:solidFill>
                        <a:latin typeface="Calibri"/>
                        <a:ea typeface="Calibri"/>
                        <a:cs typeface="Calibri"/>
                        <a:sym typeface="Calibri"/>
                      </a:endParaRPr>
                    </a:p>
                  </a:txBody>
                  <a:tcPr marL="63500" marR="63500" marT="63500" marB="63500"/>
                </a:tc>
                <a:extLst>
                  <a:ext uri="{0D108BD9-81ED-4DB2-BD59-A6C34878D82A}">
                    <a16:rowId xmlns:a16="http://schemas.microsoft.com/office/drawing/2014/main" val="10008"/>
                  </a:ext>
                </a:extLst>
              </a:tr>
              <a:tr h="285050">
                <a:tc>
                  <a:txBody>
                    <a:bodyPr/>
                    <a:lstStyle/>
                    <a:p>
                      <a:pPr marL="0" lvl="0" indent="0" algn="l" rtl="0">
                        <a:spcBef>
                          <a:spcPts val="0"/>
                        </a:spcBef>
                        <a:spcAft>
                          <a:spcPts val="0"/>
                        </a:spcAft>
                        <a:buNone/>
                      </a:pPr>
                      <a:r>
                        <a:rPr lang="en" sz="900">
                          <a:solidFill>
                            <a:srgbClr val="080707"/>
                          </a:solidFill>
                          <a:latin typeface="Calibri"/>
                          <a:ea typeface="Calibri"/>
                          <a:cs typeface="Calibri"/>
                          <a:sym typeface="Calibri"/>
                        </a:rPr>
                        <a:t>GUI tool</a:t>
                      </a:r>
                      <a:endParaRPr sz="900">
                        <a:solidFill>
                          <a:srgbClr val="080707"/>
                        </a:solidFill>
                        <a:latin typeface="Calibri"/>
                        <a:ea typeface="Calibri"/>
                        <a:cs typeface="Calibri"/>
                        <a:sym typeface="Calibri"/>
                      </a:endParaRPr>
                    </a:p>
                  </a:txBody>
                  <a:tcPr marL="63500" marR="63500" marT="63500" marB="63500"/>
                </a:tc>
                <a:tc>
                  <a:txBody>
                    <a:bodyPr/>
                    <a:lstStyle/>
                    <a:p>
                      <a:pPr marL="0" lvl="0" indent="0" algn="l" rtl="0">
                        <a:spcBef>
                          <a:spcPts val="0"/>
                        </a:spcBef>
                        <a:spcAft>
                          <a:spcPts val="0"/>
                        </a:spcAft>
                        <a:buNone/>
                      </a:pPr>
                      <a:r>
                        <a:rPr lang="en" sz="900">
                          <a:solidFill>
                            <a:srgbClr val="080707"/>
                          </a:solidFill>
                          <a:latin typeface="Calibri"/>
                          <a:ea typeface="Calibri"/>
                          <a:cs typeface="Calibri"/>
                          <a:sym typeface="Calibri"/>
                        </a:rPr>
                        <a:t>PgAdmin </a:t>
                      </a:r>
                      <a:r>
                        <a:rPr lang="en" sz="900" baseline="30000">
                          <a:solidFill>
                            <a:srgbClr val="080707"/>
                          </a:solidFill>
                          <a:latin typeface="Calibri"/>
                          <a:ea typeface="Calibri"/>
                          <a:cs typeface="Calibri"/>
                          <a:sym typeface="Calibri"/>
                        </a:rPr>
                        <a:t>[2]</a:t>
                      </a:r>
                      <a:r>
                        <a:rPr lang="en" sz="900">
                          <a:solidFill>
                            <a:srgbClr val="080707"/>
                          </a:solidFill>
                          <a:latin typeface="Calibri"/>
                          <a:ea typeface="Calibri"/>
                          <a:cs typeface="Calibri"/>
                          <a:sym typeface="Calibri"/>
                        </a:rPr>
                        <a:t> </a:t>
                      </a:r>
                      <a:endParaRPr sz="900">
                        <a:solidFill>
                          <a:srgbClr val="080707"/>
                        </a:solidFill>
                        <a:latin typeface="Calibri"/>
                        <a:ea typeface="Calibri"/>
                        <a:cs typeface="Calibri"/>
                        <a:sym typeface="Calibri"/>
                      </a:endParaRPr>
                    </a:p>
                  </a:txBody>
                  <a:tcPr marL="63500" marR="63500" marT="63500" marB="63500"/>
                </a:tc>
                <a:tc>
                  <a:txBody>
                    <a:bodyPr/>
                    <a:lstStyle/>
                    <a:p>
                      <a:pPr marL="0" lvl="0" indent="0" algn="l" rtl="0">
                        <a:spcBef>
                          <a:spcPts val="0"/>
                        </a:spcBef>
                        <a:spcAft>
                          <a:spcPts val="0"/>
                        </a:spcAft>
                        <a:buNone/>
                      </a:pPr>
                      <a:r>
                        <a:rPr lang="en" sz="900">
                          <a:solidFill>
                            <a:srgbClr val="080707"/>
                          </a:solidFill>
                          <a:latin typeface="Calibri"/>
                          <a:ea typeface="Calibri"/>
                          <a:cs typeface="Calibri"/>
                          <a:sym typeface="Calibri"/>
                        </a:rPr>
                        <a:t>MySQL Workbench </a:t>
                      </a:r>
                      <a:r>
                        <a:rPr lang="en" sz="900" baseline="30000">
                          <a:solidFill>
                            <a:srgbClr val="080707"/>
                          </a:solidFill>
                          <a:latin typeface="Calibri"/>
                          <a:ea typeface="Calibri"/>
                          <a:cs typeface="Calibri"/>
                          <a:sym typeface="Calibri"/>
                        </a:rPr>
                        <a:t>[2]</a:t>
                      </a:r>
                      <a:r>
                        <a:rPr lang="en" sz="900">
                          <a:solidFill>
                            <a:srgbClr val="080707"/>
                          </a:solidFill>
                          <a:latin typeface="Calibri"/>
                          <a:ea typeface="Calibri"/>
                          <a:cs typeface="Calibri"/>
                          <a:sym typeface="Calibri"/>
                        </a:rPr>
                        <a:t> </a:t>
                      </a:r>
                      <a:endParaRPr sz="900">
                        <a:solidFill>
                          <a:srgbClr val="080707"/>
                        </a:solidFill>
                        <a:latin typeface="Calibri"/>
                        <a:ea typeface="Calibri"/>
                        <a:cs typeface="Calibri"/>
                        <a:sym typeface="Calibri"/>
                      </a:endParaRPr>
                    </a:p>
                  </a:txBody>
                  <a:tcPr marL="63500" marR="63500" marT="63500" marB="63500"/>
                </a:tc>
                <a:extLst>
                  <a:ext uri="{0D108BD9-81ED-4DB2-BD59-A6C34878D82A}">
                    <a16:rowId xmlns:a16="http://schemas.microsoft.com/office/drawing/2014/main" val="10009"/>
                  </a:ext>
                </a:extLst>
              </a:tr>
              <a:tr h="285050">
                <a:tc>
                  <a:txBody>
                    <a:bodyPr/>
                    <a:lstStyle/>
                    <a:p>
                      <a:pPr marL="0" lvl="0" indent="0" algn="l" rtl="0">
                        <a:spcBef>
                          <a:spcPts val="0"/>
                        </a:spcBef>
                        <a:spcAft>
                          <a:spcPts val="0"/>
                        </a:spcAft>
                        <a:buNone/>
                      </a:pPr>
                      <a:r>
                        <a:rPr lang="en" sz="900">
                          <a:solidFill>
                            <a:srgbClr val="080707"/>
                          </a:solidFill>
                          <a:latin typeface="Calibri"/>
                          <a:ea typeface="Calibri"/>
                          <a:cs typeface="Calibri"/>
                          <a:sym typeface="Calibri"/>
                        </a:rPr>
                        <a:t>Storage engine</a:t>
                      </a:r>
                      <a:endParaRPr sz="900">
                        <a:solidFill>
                          <a:srgbClr val="080707"/>
                        </a:solidFill>
                        <a:latin typeface="Calibri"/>
                        <a:ea typeface="Calibri"/>
                        <a:cs typeface="Calibri"/>
                        <a:sym typeface="Calibri"/>
                      </a:endParaRPr>
                    </a:p>
                  </a:txBody>
                  <a:tcPr marL="63500" marR="63500" marT="63500" marB="63500"/>
                </a:tc>
                <a:tc>
                  <a:txBody>
                    <a:bodyPr/>
                    <a:lstStyle/>
                    <a:p>
                      <a:pPr marL="0" lvl="0" indent="0" algn="l" rtl="0">
                        <a:spcBef>
                          <a:spcPts val="0"/>
                        </a:spcBef>
                        <a:spcAft>
                          <a:spcPts val="0"/>
                        </a:spcAft>
                        <a:buNone/>
                      </a:pPr>
                      <a:r>
                        <a:rPr lang="en" sz="900">
                          <a:solidFill>
                            <a:srgbClr val="080707"/>
                          </a:solidFill>
                          <a:latin typeface="Calibri"/>
                          <a:ea typeface="Calibri"/>
                          <a:cs typeface="Calibri"/>
                          <a:sym typeface="Calibri"/>
                        </a:rPr>
                        <a:t>Single </a:t>
                      </a:r>
                      <a:r>
                        <a:rPr lang="en" sz="900" baseline="30000">
                          <a:solidFill>
                            <a:srgbClr val="080707"/>
                          </a:solidFill>
                          <a:latin typeface="Calibri"/>
                          <a:ea typeface="Calibri"/>
                          <a:cs typeface="Calibri"/>
                          <a:sym typeface="Calibri"/>
                        </a:rPr>
                        <a:t>[2]</a:t>
                      </a:r>
                      <a:r>
                        <a:rPr lang="en" sz="900">
                          <a:solidFill>
                            <a:srgbClr val="080707"/>
                          </a:solidFill>
                          <a:latin typeface="Calibri"/>
                          <a:ea typeface="Calibri"/>
                          <a:cs typeface="Calibri"/>
                          <a:sym typeface="Calibri"/>
                        </a:rPr>
                        <a:t> </a:t>
                      </a:r>
                      <a:endParaRPr sz="900">
                        <a:solidFill>
                          <a:srgbClr val="080707"/>
                        </a:solidFill>
                        <a:latin typeface="Calibri"/>
                        <a:ea typeface="Calibri"/>
                        <a:cs typeface="Calibri"/>
                        <a:sym typeface="Calibri"/>
                      </a:endParaRPr>
                    </a:p>
                  </a:txBody>
                  <a:tcPr marL="63500" marR="63500" marT="63500" marB="63500"/>
                </a:tc>
                <a:tc>
                  <a:txBody>
                    <a:bodyPr/>
                    <a:lstStyle/>
                    <a:p>
                      <a:pPr marL="0" lvl="0" indent="0" algn="l" rtl="0">
                        <a:spcBef>
                          <a:spcPts val="0"/>
                        </a:spcBef>
                        <a:spcAft>
                          <a:spcPts val="0"/>
                        </a:spcAft>
                        <a:buNone/>
                      </a:pPr>
                      <a:r>
                        <a:rPr lang="en" sz="900">
                          <a:solidFill>
                            <a:srgbClr val="080707"/>
                          </a:solidFill>
                          <a:latin typeface="Calibri"/>
                          <a:ea typeface="Calibri"/>
                          <a:cs typeface="Calibri"/>
                          <a:sym typeface="Calibri"/>
                        </a:rPr>
                        <a:t>Multiple </a:t>
                      </a:r>
                      <a:r>
                        <a:rPr lang="en" sz="900" baseline="30000">
                          <a:solidFill>
                            <a:srgbClr val="080707"/>
                          </a:solidFill>
                          <a:latin typeface="Calibri"/>
                          <a:ea typeface="Calibri"/>
                          <a:cs typeface="Calibri"/>
                          <a:sym typeface="Calibri"/>
                        </a:rPr>
                        <a:t>[2]</a:t>
                      </a:r>
                      <a:r>
                        <a:rPr lang="en" sz="900">
                          <a:solidFill>
                            <a:srgbClr val="080707"/>
                          </a:solidFill>
                          <a:latin typeface="Calibri"/>
                          <a:ea typeface="Calibri"/>
                          <a:cs typeface="Calibri"/>
                          <a:sym typeface="Calibri"/>
                        </a:rPr>
                        <a:t> </a:t>
                      </a:r>
                      <a:endParaRPr sz="900">
                        <a:solidFill>
                          <a:srgbClr val="080707"/>
                        </a:solidFill>
                        <a:latin typeface="Calibri"/>
                        <a:ea typeface="Calibri"/>
                        <a:cs typeface="Calibri"/>
                        <a:sym typeface="Calibri"/>
                      </a:endParaRPr>
                    </a:p>
                  </a:txBody>
                  <a:tcPr marL="63500" marR="63500" marT="63500" marB="63500"/>
                </a:tc>
                <a:extLst>
                  <a:ext uri="{0D108BD9-81ED-4DB2-BD59-A6C34878D82A}">
                    <a16:rowId xmlns:a16="http://schemas.microsoft.com/office/drawing/2014/main" val="10010"/>
                  </a:ext>
                </a:extLst>
              </a:tr>
              <a:tr h="443750">
                <a:tc>
                  <a:txBody>
                    <a:bodyPr/>
                    <a:lstStyle/>
                    <a:p>
                      <a:pPr marL="0" lvl="0" indent="0" algn="l" rtl="0">
                        <a:spcBef>
                          <a:spcPts val="0"/>
                        </a:spcBef>
                        <a:spcAft>
                          <a:spcPts val="0"/>
                        </a:spcAft>
                        <a:buNone/>
                      </a:pPr>
                      <a:r>
                        <a:rPr lang="en" sz="900">
                          <a:solidFill>
                            <a:srgbClr val="080707"/>
                          </a:solidFill>
                          <a:latin typeface="Calibri"/>
                          <a:ea typeface="Calibri"/>
                          <a:cs typeface="Calibri"/>
                          <a:sym typeface="Calibri"/>
                        </a:rPr>
                        <a:t>Performance</a:t>
                      </a:r>
                      <a:endParaRPr sz="900">
                        <a:solidFill>
                          <a:srgbClr val="080707"/>
                        </a:solidFill>
                        <a:latin typeface="Calibri"/>
                        <a:ea typeface="Calibri"/>
                        <a:cs typeface="Calibri"/>
                        <a:sym typeface="Calibri"/>
                      </a:endParaRPr>
                    </a:p>
                  </a:txBody>
                  <a:tcPr marL="63500" marR="63500" marT="63500" marB="63500"/>
                </a:tc>
                <a:tc>
                  <a:txBody>
                    <a:bodyPr/>
                    <a:lstStyle/>
                    <a:p>
                      <a:pPr marL="0" lvl="0" indent="0" algn="l" rtl="0">
                        <a:spcBef>
                          <a:spcPts val="0"/>
                        </a:spcBef>
                        <a:spcAft>
                          <a:spcPts val="0"/>
                        </a:spcAft>
                        <a:buNone/>
                      </a:pPr>
                      <a:r>
                        <a:rPr lang="en" sz="900">
                          <a:solidFill>
                            <a:srgbClr val="080707"/>
                          </a:solidFill>
                          <a:latin typeface="Calibri"/>
                          <a:ea typeface="Calibri"/>
                          <a:cs typeface="Calibri"/>
                          <a:sym typeface="Calibri"/>
                        </a:rPr>
                        <a:t>For high volume of both reads and writes </a:t>
                      </a:r>
                      <a:r>
                        <a:rPr lang="en" sz="900" baseline="30000">
                          <a:solidFill>
                            <a:srgbClr val="080707"/>
                          </a:solidFill>
                          <a:latin typeface="Calibri"/>
                          <a:ea typeface="Calibri"/>
                          <a:cs typeface="Calibri"/>
                          <a:sym typeface="Calibri"/>
                        </a:rPr>
                        <a:t>[1]</a:t>
                      </a:r>
                      <a:r>
                        <a:rPr lang="en" sz="900">
                          <a:solidFill>
                            <a:srgbClr val="080707"/>
                          </a:solidFill>
                          <a:latin typeface="Calibri"/>
                          <a:ea typeface="Calibri"/>
                          <a:cs typeface="Calibri"/>
                          <a:sym typeface="Calibri"/>
                        </a:rPr>
                        <a:t> </a:t>
                      </a:r>
                      <a:endParaRPr sz="900">
                        <a:solidFill>
                          <a:srgbClr val="080707"/>
                        </a:solidFill>
                        <a:latin typeface="Calibri"/>
                        <a:ea typeface="Calibri"/>
                        <a:cs typeface="Calibri"/>
                        <a:sym typeface="Calibri"/>
                      </a:endParaRPr>
                    </a:p>
                  </a:txBody>
                  <a:tcPr marL="63500" marR="63500" marT="63500" marB="63500"/>
                </a:tc>
                <a:tc>
                  <a:txBody>
                    <a:bodyPr/>
                    <a:lstStyle/>
                    <a:p>
                      <a:pPr marL="0" lvl="0" indent="0" algn="l" rtl="0">
                        <a:spcBef>
                          <a:spcPts val="0"/>
                        </a:spcBef>
                        <a:spcAft>
                          <a:spcPts val="0"/>
                        </a:spcAft>
                        <a:buNone/>
                      </a:pPr>
                      <a:r>
                        <a:rPr lang="en" sz="900">
                          <a:solidFill>
                            <a:srgbClr val="080707"/>
                          </a:solidFill>
                          <a:latin typeface="Calibri"/>
                          <a:ea typeface="Calibri"/>
                          <a:cs typeface="Calibri"/>
                          <a:sym typeface="Calibri"/>
                        </a:rPr>
                        <a:t>For high volume of reads </a:t>
                      </a:r>
                      <a:r>
                        <a:rPr lang="en" sz="900" baseline="30000">
                          <a:solidFill>
                            <a:srgbClr val="080707"/>
                          </a:solidFill>
                          <a:latin typeface="Calibri"/>
                          <a:ea typeface="Calibri"/>
                          <a:cs typeface="Calibri"/>
                          <a:sym typeface="Calibri"/>
                        </a:rPr>
                        <a:t>[1]</a:t>
                      </a:r>
                      <a:r>
                        <a:rPr lang="en" sz="900">
                          <a:solidFill>
                            <a:srgbClr val="080707"/>
                          </a:solidFill>
                          <a:latin typeface="Calibri"/>
                          <a:ea typeface="Calibri"/>
                          <a:cs typeface="Calibri"/>
                          <a:sym typeface="Calibri"/>
                        </a:rPr>
                        <a:t> </a:t>
                      </a:r>
                      <a:endParaRPr sz="900">
                        <a:solidFill>
                          <a:srgbClr val="080707"/>
                        </a:solidFill>
                        <a:latin typeface="Calibri"/>
                        <a:ea typeface="Calibri"/>
                        <a:cs typeface="Calibri"/>
                        <a:sym typeface="Calibri"/>
                      </a:endParaRPr>
                    </a:p>
                  </a:txBody>
                  <a:tcPr marL="63500" marR="63500" marT="63500" marB="63500"/>
                </a:tc>
                <a:extLst>
                  <a:ext uri="{0D108BD9-81ED-4DB2-BD59-A6C34878D82A}">
                    <a16:rowId xmlns:a16="http://schemas.microsoft.com/office/drawing/2014/main" val="10011"/>
                  </a:ext>
                </a:extLst>
              </a:tr>
            </a:tbl>
          </a:graphicData>
        </a:graphic>
      </p:graphicFrame>
      <p:sp>
        <p:nvSpPr>
          <p:cNvPr id="271" name="Google Shape;271;p29"/>
          <p:cNvSpPr txBox="1"/>
          <p:nvPr/>
        </p:nvSpPr>
        <p:spPr>
          <a:xfrm>
            <a:off x="-25918" y="4585125"/>
            <a:ext cx="8701800" cy="595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600">
                <a:solidFill>
                  <a:schemeClr val="dk1"/>
                </a:solidFill>
                <a:latin typeface="Calibri"/>
                <a:ea typeface="Calibri"/>
                <a:cs typeface="Calibri"/>
                <a:sym typeface="Calibri"/>
              </a:rPr>
              <a:t>[1] Chen, B. (2021). “</a:t>
            </a:r>
            <a:r>
              <a:rPr lang="en" sz="600">
                <a:solidFill>
                  <a:srgbClr val="222222"/>
                </a:solidFill>
                <a:latin typeface="Calibri"/>
                <a:ea typeface="Calibri"/>
                <a:cs typeface="Calibri"/>
                <a:sym typeface="Calibri"/>
              </a:rPr>
              <a:t>PostgreSQL vs. MySQL: What You Need to Know”</a:t>
            </a:r>
            <a:r>
              <a:rPr lang="en" sz="600">
                <a:solidFill>
                  <a:schemeClr val="dk1"/>
                </a:solidFill>
                <a:latin typeface="Calibri"/>
                <a:ea typeface="Calibri"/>
                <a:cs typeface="Calibri"/>
                <a:sym typeface="Calibri"/>
              </a:rPr>
              <a:t>  Fivetran (</a:t>
            </a:r>
            <a:r>
              <a:rPr lang="en" sz="600" u="sng">
                <a:solidFill>
                  <a:srgbClr val="1155CC"/>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https://www.fivetran.com/blog/postgresql-vs-mysql</a:t>
            </a:r>
            <a:r>
              <a:rPr lang="en" sz="600">
                <a:solidFill>
                  <a:schemeClr val="dk1"/>
                </a:solidFill>
                <a:latin typeface="Calibri"/>
                <a:ea typeface="Calibri"/>
                <a:cs typeface="Calibri"/>
                <a:sym typeface="Calibri"/>
              </a:rPr>
              <a:t>)</a:t>
            </a:r>
            <a:endParaRPr sz="6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600">
                <a:solidFill>
                  <a:schemeClr val="dk1"/>
                </a:solidFill>
                <a:latin typeface="Calibri"/>
                <a:ea typeface="Calibri"/>
                <a:cs typeface="Calibri"/>
                <a:sym typeface="Calibri"/>
              </a:rPr>
              <a:t>[2] “PostgreSQL vs. MySQL” PostgreSQL Tutorial. (</a:t>
            </a:r>
            <a:r>
              <a:rPr lang="en" sz="600" u="sng">
                <a:solidFill>
                  <a:srgbClr val="1155CC"/>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https://www.postgresqltutorial.com/postgresql-tutorial/postgresql-vs-mysql/</a:t>
            </a:r>
            <a:r>
              <a:rPr lang="en" sz="600">
                <a:solidFill>
                  <a:schemeClr val="dk1"/>
                </a:solidFill>
                <a:latin typeface="Calibri"/>
                <a:ea typeface="Calibri"/>
                <a:cs typeface="Calibri"/>
                <a:sym typeface="Calibri"/>
              </a:rPr>
              <a:t>)</a:t>
            </a:r>
            <a:endParaRPr sz="6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 sz="600">
                <a:solidFill>
                  <a:schemeClr val="dk1"/>
                </a:solidFill>
                <a:latin typeface="Calibri"/>
                <a:ea typeface="Calibri"/>
                <a:cs typeface="Calibri"/>
                <a:sym typeface="Calibri"/>
              </a:rPr>
              <a:t>[3] Peterson, R. (2022). “</a:t>
            </a:r>
            <a:r>
              <a:rPr lang="en" sz="600">
                <a:solidFill>
                  <a:srgbClr val="222222"/>
                </a:solidFill>
                <a:latin typeface="Calibri"/>
                <a:ea typeface="Calibri"/>
                <a:cs typeface="Calibri"/>
                <a:sym typeface="Calibri"/>
              </a:rPr>
              <a:t>13 BEST Free Database Software (SQL Databases List) in 2022”. Guru99. (</a:t>
            </a:r>
            <a:r>
              <a:rPr lang="en" sz="600" u="sng">
                <a:solidFill>
                  <a:srgbClr val="1155CC"/>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https://www.guru99.com/free-database-software.html</a:t>
            </a:r>
            <a:r>
              <a:rPr lang="en" sz="600">
                <a:solidFill>
                  <a:schemeClr val="dk1"/>
                </a:solidFill>
                <a:latin typeface="Calibri"/>
                <a:ea typeface="Calibri"/>
                <a:cs typeface="Calibri"/>
                <a:sym typeface="Calibri"/>
              </a:rPr>
              <a:t>)</a:t>
            </a:r>
            <a:endParaRPr sz="6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600">
                <a:solidFill>
                  <a:schemeClr val="dk1"/>
                </a:solidFill>
                <a:latin typeface="Calibri"/>
                <a:ea typeface="Calibri"/>
                <a:cs typeface="Calibri"/>
                <a:sym typeface="Calibri"/>
              </a:rPr>
              <a:t>[4] “MySQL Market Share and Competitor Report: Compare to MySQL, Microsoft SQL Server, Microsoft Access”, Datanyze (</a:t>
            </a:r>
            <a:r>
              <a:rPr lang="en" sz="600" u="sng">
                <a:solidFill>
                  <a:srgbClr val="1155CC"/>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https://www.datanyze.com/market-share/databases--272/mysql-market-share</a:t>
            </a:r>
            <a:r>
              <a:rPr lang="en" sz="600">
                <a:solidFill>
                  <a:schemeClr val="dk1"/>
                </a:solidFill>
                <a:latin typeface="Calibri"/>
                <a:ea typeface="Calibri"/>
                <a:cs typeface="Calibri"/>
                <a:sym typeface="Calibri"/>
              </a:rPr>
              <a:t>)</a:t>
            </a:r>
            <a:endParaRPr sz="600">
              <a:solidFill>
                <a:schemeClr val="dk1"/>
              </a:solidFill>
              <a:latin typeface="Calibri"/>
              <a:ea typeface="Calibri"/>
              <a:cs typeface="Calibri"/>
              <a:sym typeface="Calibri"/>
            </a:endParaRPr>
          </a:p>
        </p:txBody>
      </p:sp>
      <p:sp>
        <p:nvSpPr>
          <p:cNvPr id="272" name="Google Shape;272;p29"/>
          <p:cNvSpPr txBox="1"/>
          <p:nvPr/>
        </p:nvSpPr>
        <p:spPr>
          <a:xfrm>
            <a:off x="-25925" y="-33025"/>
            <a:ext cx="763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Simple</a:t>
            </a:r>
            <a:endParaRPr sz="1000">
              <a:latin typeface="Oxygen Light"/>
              <a:ea typeface="Oxygen Light"/>
              <a:cs typeface="Oxygen Light"/>
              <a:sym typeface="Oxygen Light"/>
            </a:endParaRPr>
          </a:p>
        </p:txBody>
      </p:sp>
      <p:sp>
        <p:nvSpPr>
          <p:cNvPr id="273" name="Google Shape;273;p29"/>
          <p:cNvSpPr txBox="1">
            <a:spLocks noGrp="1"/>
          </p:cNvSpPr>
          <p:nvPr>
            <p:ph type="ctrTitle" idx="4"/>
          </p:nvPr>
        </p:nvSpPr>
        <p:spPr>
          <a:xfrm>
            <a:off x="6365750" y="1185539"/>
            <a:ext cx="2418300" cy="327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a:latin typeface="Calibri"/>
                <a:ea typeface="Calibri"/>
                <a:cs typeface="Calibri"/>
                <a:sym typeface="Calibri"/>
              </a:rPr>
              <a:t>15.34%</a:t>
            </a:r>
            <a:r>
              <a:rPr lang="en" sz="2200" baseline="30000">
                <a:latin typeface="Calibri"/>
                <a:ea typeface="Calibri"/>
                <a:cs typeface="Calibri"/>
                <a:sym typeface="Calibri"/>
              </a:rPr>
              <a:t>[4]</a:t>
            </a:r>
            <a:endParaRPr sz="1600">
              <a:latin typeface="Calibri"/>
              <a:ea typeface="Calibri"/>
              <a:cs typeface="Calibri"/>
              <a:sym typeface="Calibri"/>
            </a:endParaRPr>
          </a:p>
          <a:p>
            <a:pPr marL="0" lvl="0" indent="0" algn="ctr" rtl="0">
              <a:spcBef>
                <a:spcPts val="0"/>
              </a:spcBef>
              <a:spcAft>
                <a:spcPts val="0"/>
              </a:spcAft>
              <a:buNone/>
            </a:pPr>
            <a:r>
              <a:rPr lang="en" sz="1600">
                <a:latin typeface="Calibri"/>
                <a:ea typeface="Calibri"/>
                <a:cs typeface="Calibri"/>
                <a:sym typeface="Calibri"/>
              </a:rPr>
              <a:t>MySQL</a:t>
            </a:r>
            <a:endParaRPr sz="1600">
              <a:latin typeface="Calibri"/>
              <a:ea typeface="Calibri"/>
              <a:cs typeface="Calibri"/>
              <a:sym typeface="Calibri"/>
            </a:endParaRPr>
          </a:p>
          <a:p>
            <a:pPr marL="0" lvl="0" indent="0" algn="ctr" rtl="0">
              <a:spcBef>
                <a:spcPts val="0"/>
              </a:spcBef>
              <a:spcAft>
                <a:spcPts val="0"/>
              </a:spcAft>
              <a:buNone/>
            </a:pPr>
            <a:r>
              <a:rPr lang="en" sz="1100">
                <a:solidFill>
                  <a:schemeClr val="dk1"/>
                </a:solidFill>
                <a:latin typeface="Calibri"/>
                <a:ea typeface="Calibri"/>
                <a:cs typeface="Calibri"/>
                <a:sym typeface="Calibri"/>
              </a:rPr>
              <a:t>MySQL is used by 33,295</a:t>
            </a:r>
            <a:r>
              <a:rPr lang="en" sz="1100" baseline="30000">
                <a:solidFill>
                  <a:schemeClr val="dk1"/>
                </a:solidFill>
                <a:latin typeface="Calibri"/>
                <a:ea typeface="Calibri"/>
                <a:cs typeface="Calibri"/>
                <a:sym typeface="Calibri"/>
              </a:rPr>
              <a:t>[4]</a:t>
            </a:r>
            <a:r>
              <a:rPr lang="en" sz="1100">
                <a:solidFill>
                  <a:schemeClr val="dk1"/>
                </a:solidFill>
                <a:latin typeface="Calibri"/>
                <a:ea typeface="Calibri"/>
                <a:cs typeface="Calibri"/>
                <a:sym typeface="Calibri"/>
              </a:rPr>
              <a:t> companies in the industry.</a:t>
            </a:r>
            <a:endParaRPr sz="1100">
              <a:solidFill>
                <a:schemeClr val="dk1"/>
              </a:solidFill>
              <a:latin typeface="Calibri"/>
              <a:ea typeface="Calibri"/>
              <a:cs typeface="Calibri"/>
              <a:sym typeface="Calibri"/>
            </a:endParaRPr>
          </a:p>
          <a:p>
            <a:pPr marL="0" lvl="0" indent="0" algn="ctr" rtl="0">
              <a:spcBef>
                <a:spcPts val="0"/>
              </a:spcBef>
              <a:spcAft>
                <a:spcPts val="0"/>
              </a:spcAft>
              <a:buNone/>
            </a:pPr>
            <a:endParaRPr sz="1100">
              <a:solidFill>
                <a:schemeClr val="dk1"/>
              </a:solidFill>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r>
              <a:rPr lang="en" sz="2200">
                <a:latin typeface="Calibri"/>
                <a:ea typeface="Calibri"/>
                <a:cs typeface="Calibri"/>
                <a:sym typeface="Calibri"/>
              </a:rPr>
              <a:t>11.15%</a:t>
            </a:r>
            <a:r>
              <a:rPr lang="en" sz="2200" baseline="30000">
                <a:latin typeface="Calibri"/>
                <a:ea typeface="Calibri"/>
                <a:cs typeface="Calibri"/>
                <a:sym typeface="Calibri"/>
              </a:rPr>
              <a:t>[4]</a:t>
            </a:r>
            <a:endParaRPr sz="1600">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r>
              <a:rPr lang="en" sz="1600">
                <a:latin typeface="Calibri"/>
                <a:ea typeface="Calibri"/>
                <a:cs typeface="Calibri"/>
                <a:sym typeface="Calibri"/>
              </a:rPr>
              <a:t>Microsoft Access</a:t>
            </a:r>
            <a:endParaRPr sz="1600">
              <a:latin typeface="Calibri"/>
              <a:ea typeface="Calibri"/>
              <a:cs typeface="Calibri"/>
              <a:sym typeface="Calibri"/>
            </a:endParaRPr>
          </a:p>
          <a:p>
            <a:pPr marL="0" lvl="0" indent="0" algn="ctr" rtl="0">
              <a:spcBef>
                <a:spcPts val="0"/>
              </a:spcBef>
              <a:spcAft>
                <a:spcPts val="0"/>
              </a:spcAft>
              <a:buNone/>
            </a:pPr>
            <a:r>
              <a:rPr lang="en" sz="1100">
                <a:solidFill>
                  <a:schemeClr val="dk1"/>
                </a:solidFill>
                <a:latin typeface="Calibri"/>
                <a:ea typeface="Calibri"/>
                <a:cs typeface="Calibri"/>
                <a:sym typeface="Calibri"/>
              </a:rPr>
              <a:t>Microsoft Access is used by 24,179</a:t>
            </a:r>
            <a:r>
              <a:rPr lang="en" sz="1100" baseline="30000">
                <a:solidFill>
                  <a:schemeClr val="dk1"/>
                </a:solidFill>
                <a:latin typeface="Calibri"/>
                <a:ea typeface="Calibri"/>
                <a:cs typeface="Calibri"/>
                <a:sym typeface="Calibri"/>
              </a:rPr>
              <a:t>[4]</a:t>
            </a:r>
            <a:r>
              <a:rPr lang="en" sz="1100">
                <a:solidFill>
                  <a:schemeClr val="dk1"/>
                </a:solidFill>
                <a:latin typeface="Calibri"/>
                <a:ea typeface="Calibri"/>
                <a:cs typeface="Calibri"/>
                <a:sym typeface="Calibri"/>
              </a:rPr>
              <a:t> companies in the industry.</a:t>
            </a:r>
            <a:endParaRPr sz="1100">
              <a:solidFill>
                <a:schemeClr val="dk1"/>
              </a:solidFill>
              <a:latin typeface="Calibri"/>
              <a:ea typeface="Calibri"/>
              <a:cs typeface="Calibri"/>
              <a:sym typeface="Calibri"/>
            </a:endParaRPr>
          </a:p>
          <a:p>
            <a:pPr marL="0" lvl="0" indent="0" algn="ctr" rtl="0">
              <a:spcBef>
                <a:spcPts val="0"/>
              </a:spcBef>
              <a:spcAft>
                <a:spcPts val="0"/>
              </a:spcAft>
              <a:buNone/>
            </a:pPr>
            <a:endParaRPr sz="1100">
              <a:solidFill>
                <a:schemeClr val="dk1"/>
              </a:solidFill>
              <a:latin typeface="Calibri"/>
              <a:ea typeface="Calibri"/>
              <a:cs typeface="Calibri"/>
              <a:sym typeface="Calibri"/>
            </a:endParaRPr>
          </a:p>
          <a:p>
            <a:pPr marL="0" lvl="0" indent="0" algn="ctr" rtl="0">
              <a:spcBef>
                <a:spcPts val="0"/>
              </a:spcBef>
              <a:spcAft>
                <a:spcPts val="0"/>
              </a:spcAft>
              <a:buNone/>
            </a:pPr>
            <a:r>
              <a:rPr lang="en" sz="2200">
                <a:latin typeface="Calibri"/>
                <a:ea typeface="Calibri"/>
                <a:cs typeface="Calibri"/>
                <a:sym typeface="Calibri"/>
              </a:rPr>
              <a:t>8.21%</a:t>
            </a:r>
            <a:r>
              <a:rPr lang="en" sz="2200" baseline="30000">
                <a:latin typeface="Calibri"/>
                <a:ea typeface="Calibri"/>
                <a:cs typeface="Calibri"/>
                <a:sym typeface="Calibri"/>
              </a:rPr>
              <a:t>[4]</a:t>
            </a:r>
            <a:endParaRPr sz="2600">
              <a:latin typeface="Calibri"/>
              <a:ea typeface="Calibri"/>
              <a:cs typeface="Calibri"/>
              <a:sym typeface="Calibri"/>
            </a:endParaRPr>
          </a:p>
          <a:p>
            <a:pPr marL="0" lvl="0" indent="0" algn="ctr" rtl="0">
              <a:spcBef>
                <a:spcPts val="0"/>
              </a:spcBef>
              <a:spcAft>
                <a:spcPts val="0"/>
              </a:spcAft>
              <a:buNone/>
            </a:pPr>
            <a:r>
              <a:rPr lang="en" sz="1600">
                <a:latin typeface="Calibri"/>
                <a:ea typeface="Calibri"/>
                <a:cs typeface="Calibri"/>
                <a:sym typeface="Calibri"/>
              </a:rPr>
              <a:t>PostgreSQL</a:t>
            </a:r>
            <a:endParaRPr sz="1600">
              <a:latin typeface="Calibri"/>
              <a:ea typeface="Calibri"/>
              <a:cs typeface="Calibri"/>
              <a:sym typeface="Calibri"/>
            </a:endParaRPr>
          </a:p>
          <a:p>
            <a:pPr marL="0" lvl="0" indent="0" algn="ctr" rtl="0">
              <a:spcBef>
                <a:spcPts val="0"/>
              </a:spcBef>
              <a:spcAft>
                <a:spcPts val="0"/>
              </a:spcAft>
              <a:buNone/>
            </a:pPr>
            <a:r>
              <a:rPr lang="en" sz="1100">
                <a:solidFill>
                  <a:schemeClr val="dk1"/>
                </a:solidFill>
                <a:latin typeface="Calibri"/>
                <a:ea typeface="Calibri"/>
                <a:cs typeface="Calibri"/>
                <a:sym typeface="Calibri"/>
              </a:rPr>
              <a:t>PostgreSQL is used by 17,808</a:t>
            </a:r>
            <a:r>
              <a:rPr lang="en" sz="1100" baseline="30000">
                <a:solidFill>
                  <a:schemeClr val="dk1"/>
                </a:solidFill>
                <a:latin typeface="Calibri"/>
                <a:ea typeface="Calibri"/>
                <a:cs typeface="Calibri"/>
                <a:sym typeface="Calibri"/>
              </a:rPr>
              <a:t>[4]</a:t>
            </a:r>
            <a:r>
              <a:rPr lang="en" sz="1100">
                <a:solidFill>
                  <a:schemeClr val="dk1"/>
                </a:solidFill>
                <a:latin typeface="Calibri"/>
                <a:ea typeface="Calibri"/>
                <a:cs typeface="Calibri"/>
                <a:sym typeface="Calibri"/>
              </a:rPr>
              <a:t> companies in the industry.</a:t>
            </a:r>
            <a:endParaRPr sz="2600">
              <a:latin typeface="Calibri"/>
              <a:ea typeface="Calibri"/>
              <a:cs typeface="Calibri"/>
              <a:sym typeface="Calibri"/>
            </a:endParaRPr>
          </a:p>
          <a:p>
            <a:pPr marL="0" lvl="0" indent="0" algn="ctr" rtl="0">
              <a:spcBef>
                <a:spcPts val="0"/>
              </a:spcBef>
              <a:spcAft>
                <a:spcPts val="0"/>
              </a:spcAft>
              <a:buClr>
                <a:schemeClr val="dk1"/>
              </a:buClr>
              <a:buSzPts val="1100"/>
              <a:buFont typeface="Arial"/>
              <a:buNone/>
            </a:pPr>
            <a:endParaRPr sz="1100">
              <a:solidFill>
                <a:schemeClr val="dk1"/>
              </a:solidFill>
              <a:latin typeface="Calibri"/>
              <a:ea typeface="Calibri"/>
              <a:cs typeface="Calibri"/>
              <a:sym typeface="Calibri"/>
            </a:endParaRPr>
          </a:p>
          <a:p>
            <a:pPr marL="0" lvl="0" indent="0" algn="ctr" rtl="0">
              <a:spcBef>
                <a:spcPts val="0"/>
              </a:spcBef>
              <a:spcAft>
                <a:spcPts val="0"/>
              </a:spcAft>
              <a:buNone/>
            </a:pPr>
            <a:endParaRPr sz="1100">
              <a:solidFill>
                <a:schemeClr val="dk1"/>
              </a:solidFill>
              <a:latin typeface="Calibri"/>
              <a:ea typeface="Calibri"/>
              <a:cs typeface="Calibri"/>
              <a:sym typeface="Calibri"/>
            </a:endParaRPr>
          </a:p>
        </p:txBody>
      </p:sp>
      <p:sp>
        <p:nvSpPr>
          <p:cNvPr id="274" name="Google Shape;274;p29"/>
          <p:cNvSpPr txBox="1">
            <a:spLocks noGrp="1"/>
          </p:cNvSpPr>
          <p:nvPr>
            <p:ph type="ctrTitle"/>
          </p:nvPr>
        </p:nvSpPr>
        <p:spPr>
          <a:xfrm>
            <a:off x="6028375" y="553900"/>
            <a:ext cx="2867400" cy="59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u="sng">
                <a:solidFill>
                  <a:schemeClr val="accent6"/>
                </a:solidFill>
                <a:latin typeface="Calibri"/>
                <a:ea typeface="Calibri"/>
                <a:cs typeface="Calibri"/>
                <a:sym typeface="Calibri"/>
              </a:rPr>
              <a:t>MARKET SHARE </a:t>
            </a:r>
            <a:endParaRPr u="sng">
              <a:solidFill>
                <a:schemeClr val="accent6"/>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0"/>
          <p:cNvSpPr/>
          <p:nvPr/>
        </p:nvSpPr>
        <p:spPr>
          <a:xfrm>
            <a:off x="5549100" y="942200"/>
            <a:ext cx="3492600" cy="903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0" name="Google Shape;280;p30"/>
          <p:cNvSpPr txBox="1"/>
          <p:nvPr/>
        </p:nvSpPr>
        <p:spPr>
          <a:xfrm>
            <a:off x="6798175" y="845625"/>
            <a:ext cx="2521200" cy="105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latin typeface="Calibri"/>
                <a:ea typeface="Calibri"/>
                <a:cs typeface="Calibri"/>
                <a:sym typeface="Calibri"/>
              </a:rPr>
              <a:t>Free to use </a:t>
            </a:r>
            <a:endParaRPr sz="1200">
              <a:solidFill>
                <a:schemeClr val="dk1"/>
              </a:solidFill>
              <a:latin typeface="Calibri"/>
              <a:ea typeface="Calibri"/>
              <a:cs typeface="Calibri"/>
              <a:sym typeface="Calibri"/>
            </a:endParaRPr>
          </a:p>
          <a:p>
            <a:pPr marL="0" lvl="0" indent="0" algn="l" rtl="0">
              <a:spcBef>
                <a:spcPts val="500"/>
              </a:spcBef>
              <a:spcAft>
                <a:spcPts val="0"/>
              </a:spcAft>
              <a:buClr>
                <a:schemeClr val="dk1"/>
              </a:buClr>
              <a:buSzPts val="1100"/>
              <a:buFont typeface="Arial"/>
              <a:buNone/>
            </a:pPr>
            <a:r>
              <a:rPr lang="en" sz="1200">
                <a:solidFill>
                  <a:schemeClr val="dk1"/>
                </a:solidFill>
                <a:latin typeface="Calibri"/>
                <a:ea typeface="Calibri"/>
                <a:cs typeface="Calibri"/>
                <a:sym typeface="Calibri"/>
              </a:rPr>
              <a:t>Multiple storage engines offered</a:t>
            </a:r>
            <a:endParaRPr sz="1200">
              <a:solidFill>
                <a:schemeClr val="dk1"/>
              </a:solidFill>
              <a:latin typeface="Calibri"/>
              <a:ea typeface="Calibri"/>
              <a:cs typeface="Calibri"/>
              <a:sym typeface="Calibri"/>
            </a:endParaRPr>
          </a:p>
          <a:p>
            <a:pPr marL="0" lvl="0" indent="0" algn="l" rtl="0">
              <a:spcBef>
                <a:spcPts val="500"/>
              </a:spcBef>
              <a:spcAft>
                <a:spcPts val="0"/>
              </a:spcAft>
              <a:buNone/>
            </a:pPr>
            <a:r>
              <a:rPr lang="en" sz="1100">
                <a:solidFill>
                  <a:schemeClr val="dk1"/>
                </a:solidFill>
                <a:highlight>
                  <a:srgbClr val="EFEFEF"/>
                </a:highlight>
              </a:rPr>
              <a:t>Allows the user to access and modify the source code</a:t>
            </a:r>
            <a:r>
              <a:rPr lang="en" sz="1100" baseline="30000">
                <a:solidFill>
                  <a:schemeClr val="dk1"/>
                </a:solidFill>
                <a:highlight>
                  <a:srgbClr val="EFEFEF"/>
                </a:highlight>
              </a:rPr>
              <a:t>[8]</a:t>
            </a:r>
            <a:r>
              <a:rPr lang="en" sz="1300">
                <a:solidFill>
                  <a:srgbClr val="080707"/>
                </a:solidFill>
                <a:latin typeface="Calibri"/>
                <a:ea typeface="Calibri"/>
                <a:cs typeface="Calibri"/>
                <a:sym typeface="Calibri"/>
              </a:rPr>
              <a:t> </a:t>
            </a:r>
            <a:endParaRPr>
              <a:latin typeface="Oxygen Light"/>
              <a:ea typeface="Oxygen Light"/>
              <a:cs typeface="Oxygen Light"/>
              <a:sym typeface="Oxygen Light"/>
            </a:endParaRPr>
          </a:p>
        </p:txBody>
      </p:sp>
      <p:sp>
        <p:nvSpPr>
          <p:cNvPr id="281" name="Google Shape;281;p30"/>
          <p:cNvSpPr/>
          <p:nvPr/>
        </p:nvSpPr>
        <p:spPr>
          <a:xfrm>
            <a:off x="5549099" y="3038550"/>
            <a:ext cx="3492600" cy="7965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2" name="Google Shape;282;p30"/>
          <p:cNvSpPr txBox="1">
            <a:spLocks noGrp="1"/>
          </p:cNvSpPr>
          <p:nvPr>
            <p:ph type="ctrTitle"/>
          </p:nvPr>
        </p:nvSpPr>
        <p:spPr>
          <a:xfrm>
            <a:off x="5472900" y="122813"/>
            <a:ext cx="37131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MYSQL Edition Selection </a:t>
            </a:r>
            <a:endParaRPr/>
          </a:p>
        </p:txBody>
      </p:sp>
      <p:sp>
        <p:nvSpPr>
          <p:cNvPr id="283" name="Google Shape;283;p30"/>
          <p:cNvSpPr txBox="1">
            <a:spLocks noGrp="1"/>
          </p:cNvSpPr>
          <p:nvPr>
            <p:ph type="ctrTitle" idx="4294967295"/>
          </p:nvPr>
        </p:nvSpPr>
        <p:spPr>
          <a:xfrm>
            <a:off x="5114375" y="3240500"/>
            <a:ext cx="2106600" cy="47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t>Our Choice</a:t>
            </a:r>
            <a:endParaRPr sz="1600"/>
          </a:p>
          <a:p>
            <a:pPr marL="0" lvl="0" indent="0" algn="r" rtl="0">
              <a:spcBef>
                <a:spcPts val="0"/>
              </a:spcBef>
              <a:spcAft>
                <a:spcPts val="0"/>
              </a:spcAft>
              <a:buNone/>
            </a:pPr>
            <a:endParaRPr sz="1400"/>
          </a:p>
        </p:txBody>
      </p:sp>
      <p:sp>
        <p:nvSpPr>
          <p:cNvPr id="284" name="Google Shape;284;p30"/>
          <p:cNvSpPr/>
          <p:nvPr/>
        </p:nvSpPr>
        <p:spPr>
          <a:xfrm>
            <a:off x="5549050" y="2013925"/>
            <a:ext cx="3492600" cy="856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85" name="Google Shape;285;p30"/>
          <p:cNvSpPr txBox="1">
            <a:spLocks noGrp="1"/>
          </p:cNvSpPr>
          <p:nvPr>
            <p:ph type="subTitle" idx="4294967295"/>
          </p:nvPr>
        </p:nvSpPr>
        <p:spPr>
          <a:xfrm>
            <a:off x="6855088" y="3277126"/>
            <a:ext cx="2144700" cy="61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b="1">
                <a:latin typeface="Calibri"/>
                <a:ea typeface="Calibri"/>
                <a:cs typeface="Calibri"/>
                <a:sym typeface="Calibri"/>
              </a:rPr>
              <a:t>MySQL Community Edition</a:t>
            </a:r>
            <a:r>
              <a:rPr lang="en" sz="1100">
                <a:latin typeface="Calibri"/>
                <a:ea typeface="Calibri"/>
                <a:cs typeface="Calibri"/>
                <a:sym typeface="Calibri"/>
              </a:rPr>
              <a:t> </a:t>
            </a:r>
            <a:endParaRPr sz="1100">
              <a:latin typeface="Calibri"/>
              <a:ea typeface="Calibri"/>
              <a:cs typeface="Calibri"/>
              <a:sym typeface="Calibri"/>
            </a:endParaRPr>
          </a:p>
          <a:p>
            <a:pPr marL="0" lvl="0" indent="0" algn="l" rtl="0">
              <a:spcBef>
                <a:spcPts val="1600"/>
              </a:spcBef>
              <a:spcAft>
                <a:spcPts val="1600"/>
              </a:spcAft>
              <a:buNone/>
            </a:pPr>
            <a:endParaRPr sz="1000" b="1">
              <a:latin typeface="Oxygen"/>
              <a:ea typeface="Oxygen"/>
              <a:cs typeface="Oxygen"/>
              <a:sym typeface="Oxygen"/>
            </a:endParaRPr>
          </a:p>
        </p:txBody>
      </p:sp>
      <p:sp>
        <p:nvSpPr>
          <p:cNvPr id="286" name="Google Shape;286;p30"/>
          <p:cNvSpPr txBox="1">
            <a:spLocks noGrp="1"/>
          </p:cNvSpPr>
          <p:nvPr>
            <p:ph type="ctrTitle" idx="4294967295"/>
          </p:nvPr>
        </p:nvSpPr>
        <p:spPr>
          <a:xfrm>
            <a:off x="5534150" y="1071025"/>
            <a:ext cx="1192200" cy="56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a:t>MySQL Community</a:t>
            </a:r>
            <a:endParaRPr sz="1400"/>
          </a:p>
          <a:p>
            <a:pPr marL="0" lvl="0" indent="0" algn="r" rtl="0">
              <a:spcBef>
                <a:spcPts val="0"/>
              </a:spcBef>
              <a:spcAft>
                <a:spcPts val="0"/>
              </a:spcAft>
              <a:buNone/>
            </a:pPr>
            <a:r>
              <a:rPr lang="en" sz="1400"/>
              <a:t>Edition</a:t>
            </a:r>
            <a:endParaRPr sz="1400"/>
          </a:p>
        </p:txBody>
      </p:sp>
      <p:sp>
        <p:nvSpPr>
          <p:cNvPr id="287" name="Google Shape;287;p30"/>
          <p:cNvSpPr txBox="1">
            <a:spLocks noGrp="1"/>
          </p:cNvSpPr>
          <p:nvPr>
            <p:ph type="subTitle" idx="4294967295"/>
          </p:nvPr>
        </p:nvSpPr>
        <p:spPr>
          <a:xfrm>
            <a:off x="6798164" y="1989580"/>
            <a:ext cx="1930800" cy="980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latin typeface="Calibri"/>
                <a:ea typeface="Calibri"/>
                <a:cs typeface="Calibri"/>
                <a:sym typeface="Calibri"/>
              </a:rPr>
              <a:t>24 x 7 Support from Oracle</a:t>
            </a:r>
            <a:r>
              <a:rPr lang="en" sz="1400">
                <a:solidFill>
                  <a:srgbClr val="080707"/>
                </a:solidFill>
                <a:latin typeface="Calibri"/>
                <a:ea typeface="Calibri"/>
                <a:cs typeface="Calibri"/>
                <a:sym typeface="Calibri"/>
              </a:rPr>
              <a:t> </a:t>
            </a:r>
            <a:r>
              <a:rPr lang="en" sz="1200">
                <a:latin typeface="Calibri"/>
                <a:ea typeface="Calibri"/>
                <a:cs typeface="Calibri"/>
                <a:sym typeface="Calibri"/>
              </a:rPr>
              <a:t> </a:t>
            </a:r>
            <a:endParaRPr sz="1200">
              <a:latin typeface="Calibri"/>
              <a:ea typeface="Calibri"/>
              <a:cs typeface="Calibri"/>
              <a:sym typeface="Calibri"/>
            </a:endParaRPr>
          </a:p>
          <a:p>
            <a:pPr marL="0" lvl="0" indent="0" algn="l" rtl="0">
              <a:lnSpc>
                <a:spcPct val="100000"/>
              </a:lnSpc>
              <a:spcBef>
                <a:spcPts val="500"/>
              </a:spcBef>
              <a:spcAft>
                <a:spcPts val="0"/>
              </a:spcAft>
              <a:buNone/>
            </a:pPr>
            <a:r>
              <a:rPr lang="en" sz="1200">
                <a:latin typeface="Calibri"/>
                <a:ea typeface="Calibri"/>
                <a:cs typeface="Calibri"/>
                <a:sym typeface="Calibri"/>
              </a:rPr>
              <a:t>Annual Subscription: from $2000.00 to $5000.00</a:t>
            </a:r>
            <a:endParaRPr sz="1100"/>
          </a:p>
          <a:p>
            <a:pPr marL="0" lvl="0" indent="0" algn="l" rtl="0">
              <a:lnSpc>
                <a:spcPct val="100000"/>
              </a:lnSpc>
              <a:spcBef>
                <a:spcPts val="500"/>
              </a:spcBef>
              <a:spcAft>
                <a:spcPts val="500"/>
              </a:spcAft>
              <a:buNone/>
            </a:pPr>
            <a:endParaRPr sz="1000" b="1">
              <a:latin typeface="Oxygen"/>
              <a:ea typeface="Oxygen"/>
              <a:cs typeface="Oxygen"/>
              <a:sym typeface="Oxygen"/>
            </a:endParaRPr>
          </a:p>
        </p:txBody>
      </p:sp>
      <p:sp>
        <p:nvSpPr>
          <p:cNvPr id="288" name="Google Shape;288;p30"/>
          <p:cNvSpPr txBox="1"/>
          <p:nvPr/>
        </p:nvSpPr>
        <p:spPr>
          <a:xfrm>
            <a:off x="-76200" y="4522475"/>
            <a:ext cx="5319300" cy="702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600">
                <a:solidFill>
                  <a:schemeClr val="dk1"/>
                </a:solidFill>
                <a:latin typeface="Calibri"/>
                <a:ea typeface="Calibri"/>
                <a:cs typeface="Calibri"/>
                <a:sym typeface="Calibri"/>
              </a:rPr>
              <a:t>[1] “</a:t>
            </a:r>
            <a:r>
              <a:rPr lang="en" sz="600">
                <a:solidFill>
                  <a:srgbClr val="333333"/>
                </a:solidFill>
                <a:latin typeface="Calibri"/>
                <a:ea typeface="Calibri"/>
                <a:cs typeface="Calibri"/>
                <a:sym typeface="Calibri"/>
              </a:rPr>
              <a:t>Mysql Open Source Database In Harvard Case Study Solution &amp; Online Case Analysis”, CaseRighted (</a:t>
            </a:r>
            <a:r>
              <a:rPr lang="en" sz="600">
                <a:solidFill>
                  <a:schemeClr val="dk1"/>
                </a:solidFill>
                <a:latin typeface="Calibri"/>
                <a:ea typeface="Calibri"/>
                <a:cs typeface="Calibri"/>
                <a:sym typeface="Calibri"/>
              </a:rPr>
              <a:t> </a:t>
            </a:r>
            <a:r>
              <a:rPr lang="en" sz="600" u="sng">
                <a:solidFill>
                  <a:srgbClr val="1155CC"/>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https://caserighted.com/mysql-open-source-database-in/</a:t>
            </a:r>
            <a:r>
              <a:rPr lang="en" sz="600">
                <a:solidFill>
                  <a:schemeClr val="dk1"/>
                </a:solidFill>
                <a:latin typeface="Calibri"/>
                <a:ea typeface="Calibri"/>
                <a:cs typeface="Calibri"/>
                <a:sym typeface="Calibri"/>
              </a:rPr>
              <a:t>)</a:t>
            </a:r>
            <a:endParaRPr sz="6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600">
                <a:solidFill>
                  <a:schemeClr val="dk1"/>
                </a:solidFill>
                <a:latin typeface="Calibri"/>
                <a:ea typeface="Calibri"/>
                <a:cs typeface="Calibri"/>
                <a:sym typeface="Calibri"/>
              </a:rPr>
              <a:t>[2] “MySQL Advantages And Disadvantages” W3schools. (</a:t>
            </a:r>
            <a:r>
              <a:rPr lang="en" sz="600" u="sng">
                <a:solidFill>
                  <a:srgbClr val="1155CC"/>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https://www.w3schools.blog/mysql-advantages-disadvantages</a:t>
            </a:r>
            <a:r>
              <a:rPr lang="en" sz="600">
                <a:solidFill>
                  <a:srgbClr val="1155CC"/>
                </a:solidFill>
                <a:latin typeface="Calibri"/>
                <a:ea typeface="Calibri"/>
                <a:cs typeface="Calibri"/>
                <a:sym typeface="Calibri"/>
              </a:rPr>
              <a:t> </a:t>
            </a:r>
            <a:r>
              <a:rPr lang="en" sz="600">
                <a:solidFill>
                  <a:schemeClr val="dk1"/>
                </a:solidFill>
                <a:latin typeface="Calibri"/>
                <a:ea typeface="Calibri"/>
                <a:cs typeface="Calibri"/>
                <a:sym typeface="Calibri"/>
              </a:rPr>
              <a:t>)</a:t>
            </a:r>
            <a:endParaRPr sz="600">
              <a:solidFill>
                <a:srgbClr val="080707"/>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600">
                <a:solidFill>
                  <a:schemeClr val="dk1"/>
                </a:solidFill>
                <a:latin typeface="Calibri"/>
                <a:ea typeface="Calibri"/>
                <a:cs typeface="Calibri"/>
                <a:sym typeface="Calibri"/>
              </a:rPr>
              <a:t>[3] “Top Reasons to Use MySQL), DatabaseQuest, Inc. (</a:t>
            </a:r>
            <a:r>
              <a:rPr lang="en" sz="600" u="sng">
                <a:solidFill>
                  <a:srgbClr val="1155CC"/>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http://www.databasequest.com/index.php/product-service/mysql-dbquest</a:t>
            </a:r>
            <a:r>
              <a:rPr lang="en" sz="600">
                <a:solidFill>
                  <a:schemeClr val="dk1"/>
                </a:solidFill>
                <a:latin typeface="Calibri"/>
                <a:ea typeface="Calibri"/>
                <a:cs typeface="Calibri"/>
                <a:sym typeface="Calibri"/>
              </a:rPr>
              <a:t>) </a:t>
            </a:r>
            <a:endParaRPr sz="600">
              <a:solidFill>
                <a:srgbClr val="080707"/>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600">
                <a:solidFill>
                  <a:schemeClr val="dk1"/>
                </a:solidFill>
                <a:latin typeface="Calibri"/>
                <a:ea typeface="Calibri"/>
                <a:cs typeface="Calibri"/>
                <a:sym typeface="Calibri"/>
              </a:rPr>
              <a:t>[4] Branson, T. (2016) “8 Major Advantages of Using MySQL” Datamation. (</a:t>
            </a:r>
            <a:r>
              <a:rPr lang="en" sz="600" u="sng">
                <a:solidFill>
                  <a:srgbClr val="1155CC"/>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https://www.datamation.com/storage/8-major-advantages-of-using-mysql/</a:t>
            </a:r>
            <a:r>
              <a:rPr lang="en" sz="600">
                <a:solidFill>
                  <a:srgbClr val="1155CC"/>
                </a:solidFill>
                <a:latin typeface="Calibri"/>
                <a:ea typeface="Calibri"/>
                <a:cs typeface="Calibri"/>
                <a:sym typeface="Calibri"/>
              </a:rPr>
              <a:t> </a:t>
            </a:r>
            <a:r>
              <a:rPr lang="en" sz="600">
                <a:solidFill>
                  <a:srgbClr val="080707"/>
                </a:solidFill>
                <a:latin typeface="Calibri"/>
                <a:ea typeface="Calibri"/>
                <a:cs typeface="Calibri"/>
                <a:sym typeface="Calibri"/>
              </a:rPr>
              <a:t>)</a:t>
            </a:r>
            <a:endParaRPr sz="600">
              <a:solidFill>
                <a:srgbClr val="080707"/>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sz="600">
                <a:solidFill>
                  <a:schemeClr val="dk1"/>
                </a:solidFill>
                <a:latin typeface="Calibri"/>
                <a:ea typeface="Calibri"/>
                <a:cs typeface="Calibri"/>
                <a:sym typeface="Calibri"/>
              </a:rPr>
              <a:t>[5] Sagar, B. (2022) “</a:t>
            </a:r>
            <a:r>
              <a:rPr lang="en" sz="600">
                <a:solidFill>
                  <a:srgbClr val="001C3B"/>
                </a:solidFill>
                <a:latin typeface="Calibri"/>
                <a:ea typeface="Calibri"/>
                <a:cs typeface="Calibri"/>
                <a:sym typeface="Calibri"/>
              </a:rPr>
              <a:t>PostgreSQL vs MySQL: Everything You Need to Know in 2022” (</a:t>
            </a:r>
            <a:r>
              <a:rPr lang="en" sz="600" u="sng">
                <a:solidFill>
                  <a:srgbClr val="1155CC"/>
                </a:solidFill>
                <a:latin typeface="Calibri"/>
                <a:ea typeface="Calibri"/>
                <a:cs typeface="Calibri"/>
                <a:sym typeface="Calibri"/>
                <a:hlinkClick r:id="rId7">
                  <a:extLst>
                    <a:ext uri="{A12FA001-AC4F-418D-AE19-62706E023703}">
                      <ahyp:hlinkClr xmlns:ahyp="http://schemas.microsoft.com/office/drawing/2018/hyperlinkcolor" val="tx"/>
                    </a:ext>
                  </a:extLst>
                </a:hlinkClick>
              </a:rPr>
              <a:t>https://hackr.io/blog/postgresql-vs-mysql</a:t>
            </a:r>
            <a:r>
              <a:rPr lang="en" sz="600">
                <a:solidFill>
                  <a:schemeClr val="dk1"/>
                </a:solidFill>
                <a:latin typeface="Calibri"/>
                <a:ea typeface="Calibri"/>
                <a:cs typeface="Calibri"/>
                <a:sym typeface="Calibri"/>
              </a:rPr>
              <a:t>)</a:t>
            </a:r>
            <a:endParaRPr sz="600">
              <a:latin typeface="Calibri"/>
              <a:ea typeface="Calibri"/>
              <a:cs typeface="Calibri"/>
              <a:sym typeface="Calibri"/>
            </a:endParaRPr>
          </a:p>
        </p:txBody>
      </p:sp>
      <p:sp>
        <p:nvSpPr>
          <p:cNvPr id="289" name="Google Shape;289;p30"/>
          <p:cNvSpPr txBox="1"/>
          <p:nvPr/>
        </p:nvSpPr>
        <p:spPr>
          <a:xfrm>
            <a:off x="89950" y="26475"/>
            <a:ext cx="885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xygen Light"/>
                <a:ea typeface="Oxygen Light"/>
                <a:cs typeface="Oxygen Light"/>
                <a:sym typeface="Oxygen Light"/>
              </a:rPr>
              <a:t>Simple</a:t>
            </a:r>
            <a:endParaRPr sz="1000">
              <a:latin typeface="Oxygen Light"/>
              <a:ea typeface="Oxygen Light"/>
              <a:cs typeface="Oxygen Light"/>
              <a:sym typeface="Oxygen Light"/>
            </a:endParaRPr>
          </a:p>
        </p:txBody>
      </p:sp>
      <p:sp>
        <p:nvSpPr>
          <p:cNvPr id="290" name="Google Shape;290;p30"/>
          <p:cNvSpPr txBox="1">
            <a:spLocks noGrp="1"/>
          </p:cNvSpPr>
          <p:nvPr>
            <p:ph type="subTitle" idx="4294967295"/>
          </p:nvPr>
        </p:nvSpPr>
        <p:spPr>
          <a:xfrm>
            <a:off x="-204300" y="843275"/>
            <a:ext cx="2144700" cy="14511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a:solidFill>
                  <a:schemeClr val="accent1"/>
                </a:solidFill>
                <a:latin typeface="Abril Fatface"/>
                <a:ea typeface="Abril Fatface"/>
                <a:cs typeface="Abril Fatface"/>
                <a:sym typeface="Abril Fatface"/>
              </a:rPr>
              <a:t>Strengths	</a:t>
            </a:r>
            <a:endParaRPr sz="1400">
              <a:solidFill>
                <a:schemeClr val="accent1"/>
              </a:solidFill>
              <a:latin typeface="Abril Fatface"/>
              <a:ea typeface="Abril Fatface"/>
              <a:cs typeface="Abril Fatface"/>
              <a:sym typeface="Abril Fatface"/>
            </a:endParaRPr>
          </a:p>
          <a:p>
            <a:pPr marL="457200" lvl="0" indent="-298450" algn="l" rtl="0">
              <a:spcBef>
                <a:spcPts val="0"/>
              </a:spcBef>
              <a:spcAft>
                <a:spcPts val="0"/>
              </a:spcAft>
              <a:buClr>
                <a:srgbClr val="080707"/>
              </a:buClr>
              <a:buSzPts val="1100"/>
              <a:buChar char="●"/>
            </a:pPr>
            <a:r>
              <a:rPr lang="en" sz="1100">
                <a:solidFill>
                  <a:srgbClr val="080707"/>
                </a:solidFill>
                <a:latin typeface="Calibri"/>
                <a:ea typeface="Calibri"/>
                <a:cs typeface="Calibri"/>
                <a:sym typeface="Calibri"/>
              </a:rPr>
              <a:t>Reduced Total Cost of Ownership</a:t>
            </a:r>
            <a:r>
              <a:rPr lang="en" sz="1100" baseline="30000">
                <a:solidFill>
                  <a:srgbClr val="080707"/>
                </a:solidFill>
                <a:latin typeface="Calibri"/>
                <a:ea typeface="Calibri"/>
                <a:cs typeface="Calibri"/>
                <a:sym typeface="Calibri"/>
              </a:rPr>
              <a:t>[3]</a:t>
            </a:r>
            <a:endParaRPr sz="1100">
              <a:solidFill>
                <a:srgbClr val="080707"/>
              </a:solidFill>
              <a:latin typeface="Calibri"/>
              <a:ea typeface="Calibri"/>
              <a:cs typeface="Calibri"/>
              <a:sym typeface="Calibri"/>
            </a:endParaRPr>
          </a:p>
          <a:p>
            <a:pPr marL="457200" lvl="0" indent="-298450" algn="l" rtl="0">
              <a:spcBef>
                <a:spcPts val="0"/>
              </a:spcBef>
              <a:spcAft>
                <a:spcPts val="0"/>
              </a:spcAft>
              <a:buClr>
                <a:srgbClr val="080707"/>
              </a:buClr>
              <a:buSzPts val="1100"/>
              <a:buChar char="●"/>
            </a:pPr>
            <a:r>
              <a:rPr lang="en" sz="1100">
                <a:solidFill>
                  <a:srgbClr val="080707"/>
                </a:solidFill>
                <a:latin typeface="Calibri"/>
                <a:ea typeface="Calibri"/>
                <a:cs typeface="Calibri"/>
                <a:sym typeface="Calibri"/>
              </a:rPr>
              <a:t>Comprehensive Transactional Support</a:t>
            </a:r>
            <a:r>
              <a:rPr lang="en" sz="1100" baseline="30000">
                <a:solidFill>
                  <a:srgbClr val="080707"/>
                </a:solidFill>
                <a:latin typeface="Calibri"/>
                <a:ea typeface="Calibri"/>
                <a:cs typeface="Calibri"/>
                <a:sym typeface="Calibri"/>
              </a:rPr>
              <a:t>[3]</a:t>
            </a:r>
            <a:endParaRPr sz="1100">
              <a:solidFill>
                <a:srgbClr val="080707"/>
              </a:solidFill>
              <a:latin typeface="Calibri"/>
              <a:ea typeface="Calibri"/>
              <a:cs typeface="Calibri"/>
              <a:sym typeface="Calibri"/>
            </a:endParaRPr>
          </a:p>
          <a:p>
            <a:pPr marL="457200" lvl="0" indent="-298450" algn="l" rtl="0">
              <a:spcBef>
                <a:spcPts val="0"/>
              </a:spcBef>
              <a:spcAft>
                <a:spcPts val="0"/>
              </a:spcAft>
              <a:buClr>
                <a:srgbClr val="080707"/>
              </a:buClr>
              <a:buSzPts val="1100"/>
              <a:buChar char="●"/>
            </a:pPr>
            <a:r>
              <a:rPr lang="en" sz="1100">
                <a:solidFill>
                  <a:srgbClr val="080707"/>
                </a:solidFill>
                <a:latin typeface="Calibri"/>
                <a:ea typeface="Calibri"/>
                <a:cs typeface="Calibri"/>
                <a:sym typeface="Calibri"/>
              </a:rPr>
              <a:t>Data Security and Scalability</a:t>
            </a:r>
            <a:r>
              <a:rPr lang="en" sz="1100" baseline="30000">
                <a:solidFill>
                  <a:srgbClr val="080707"/>
                </a:solidFill>
                <a:latin typeface="Calibri"/>
                <a:ea typeface="Calibri"/>
                <a:cs typeface="Calibri"/>
                <a:sym typeface="Calibri"/>
              </a:rPr>
              <a:t>[4]</a:t>
            </a:r>
            <a:r>
              <a:rPr lang="en" sz="1100">
                <a:solidFill>
                  <a:srgbClr val="080707"/>
                </a:solidFill>
                <a:latin typeface="Calibri"/>
                <a:ea typeface="Calibri"/>
                <a:cs typeface="Calibri"/>
                <a:sym typeface="Calibri"/>
              </a:rPr>
              <a:t> </a:t>
            </a:r>
            <a:endParaRPr sz="1100">
              <a:latin typeface="Calibri"/>
              <a:ea typeface="Calibri"/>
              <a:cs typeface="Calibri"/>
              <a:sym typeface="Calibri"/>
            </a:endParaRPr>
          </a:p>
        </p:txBody>
      </p:sp>
      <p:sp>
        <p:nvSpPr>
          <p:cNvPr id="291" name="Google Shape;291;p30"/>
          <p:cNvSpPr txBox="1">
            <a:spLocks noGrp="1"/>
          </p:cNvSpPr>
          <p:nvPr>
            <p:ph type="subTitle" idx="4294967295"/>
          </p:nvPr>
        </p:nvSpPr>
        <p:spPr>
          <a:xfrm>
            <a:off x="3435352" y="835875"/>
            <a:ext cx="2144700" cy="918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a:solidFill>
                  <a:schemeClr val="accent1"/>
                </a:solidFill>
                <a:latin typeface="Abril Fatface"/>
                <a:ea typeface="Abril Fatface"/>
                <a:cs typeface="Abril Fatface"/>
                <a:sym typeface="Abril Fatface"/>
              </a:rPr>
              <a:t>Weaknesses </a:t>
            </a:r>
            <a:endParaRPr sz="1200">
              <a:solidFill>
                <a:srgbClr val="080707"/>
              </a:solidFill>
              <a:latin typeface="Calibri"/>
              <a:ea typeface="Calibri"/>
              <a:cs typeface="Calibri"/>
              <a:sym typeface="Calibri"/>
            </a:endParaRPr>
          </a:p>
          <a:p>
            <a:pPr marL="457200" lvl="0" indent="-304800" algn="l" rtl="0">
              <a:spcBef>
                <a:spcPts val="0"/>
              </a:spcBef>
              <a:spcAft>
                <a:spcPts val="0"/>
              </a:spcAft>
              <a:buClr>
                <a:srgbClr val="080707"/>
              </a:buClr>
              <a:buSzPts val="1200"/>
              <a:buFont typeface="Calibri"/>
              <a:buChar char="●"/>
            </a:pPr>
            <a:r>
              <a:rPr lang="en" sz="1200">
                <a:solidFill>
                  <a:srgbClr val="080707"/>
                </a:solidFill>
                <a:latin typeface="Calibri"/>
                <a:ea typeface="Calibri"/>
                <a:cs typeface="Calibri"/>
                <a:sym typeface="Calibri"/>
              </a:rPr>
              <a:t>Paid databases have better  developing and debugging tools</a:t>
            </a:r>
            <a:endParaRPr sz="1200">
              <a:solidFill>
                <a:srgbClr val="080707"/>
              </a:solidFill>
              <a:latin typeface="Calibri"/>
              <a:ea typeface="Calibri"/>
              <a:cs typeface="Calibri"/>
              <a:sym typeface="Calibri"/>
            </a:endParaRPr>
          </a:p>
          <a:p>
            <a:pPr marL="457200" lvl="0" indent="-304800" algn="l" rtl="0">
              <a:spcBef>
                <a:spcPts val="0"/>
              </a:spcBef>
              <a:spcAft>
                <a:spcPts val="0"/>
              </a:spcAft>
              <a:buClr>
                <a:srgbClr val="080707"/>
              </a:buClr>
              <a:buSzPts val="1200"/>
              <a:buChar char="●"/>
            </a:pPr>
            <a:r>
              <a:rPr lang="en" sz="1200">
                <a:solidFill>
                  <a:srgbClr val="080707"/>
                </a:solidFill>
                <a:latin typeface="Calibri"/>
                <a:ea typeface="Calibri"/>
                <a:cs typeface="Calibri"/>
                <a:sym typeface="Calibri"/>
              </a:rPr>
              <a:t>May underperform when it</a:t>
            </a:r>
            <a:r>
              <a:rPr lang="en" sz="1200" baseline="30000">
                <a:solidFill>
                  <a:srgbClr val="080707"/>
                </a:solidFill>
                <a:latin typeface="Calibri"/>
                <a:ea typeface="Calibri"/>
                <a:cs typeface="Calibri"/>
                <a:sym typeface="Calibri"/>
              </a:rPr>
              <a:t>[2]</a:t>
            </a:r>
            <a:r>
              <a:rPr lang="en" sz="1200">
                <a:solidFill>
                  <a:srgbClr val="080707"/>
                </a:solidFill>
                <a:latin typeface="Calibri"/>
                <a:ea typeface="Calibri"/>
                <a:cs typeface="Calibri"/>
                <a:sym typeface="Calibri"/>
              </a:rPr>
              <a:t> comes to heavy loads or complex queries.</a:t>
            </a:r>
            <a:r>
              <a:rPr lang="en" sz="1200" baseline="30000">
                <a:solidFill>
                  <a:srgbClr val="080707"/>
                </a:solidFill>
                <a:latin typeface="Calibri"/>
                <a:ea typeface="Calibri"/>
                <a:cs typeface="Calibri"/>
                <a:sym typeface="Calibri"/>
              </a:rPr>
              <a:t>[5]</a:t>
            </a:r>
            <a:r>
              <a:rPr lang="en" sz="1200">
                <a:solidFill>
                  <a:srgbClr val="080707"/>
                </a:solidFill>
                <a:latin typeface="Calibri"/>
                <a:ea typeface="Calibri"/>
                <a:cs typeface="Calibri"/>
                <a:sym typeface="Calibri"/>
              </a:rPr>
              <a:t> </a:t>
            </a:r>
            <a:endParaRPr sz="1200">
              <a:latin typeface="Calibri"/>
              <a:ea typeface="Calibri"/>
              <a:cs typeface="Calibri"/>
              <a:sym typeface="Calibri"/>
            </a:endParaRPr>
          </a:p>
        </p:txBody>
      </p:sp>
      <p:sp>
        <p:nvSpPr>
          <p:cNvPr id="292" name="Google Shape;292;p30"/>
          <p:cNvSpPr txBox="1">
            <a:spLocks noGrp="1"/>
          </p:cNvSpPr>
          <p:nvPr>
            <p:ph type="subTitle" idx="4294967295"/>
          </p:nvPr>
        </p:nvSpPr>
        <p:spPr>
          <a:xfrm>
            <a:off x="-204300" y="2674675"/>
            <a:ext cx="2521200" cy="10155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a:solidFill>
                  <a:schemeClr val="accent1"/>
                </a:solidFill>
                <a:latin typeface="Abril Fatface"/>
                <a:ea typeface="Abril Fatface"/>
                <a:cs typeface="Abril Fatface"/>
                <a:sym typeface="Abril Fatface"/>
              </a:rPr>
              <a:t>Opportunities</a:t>
            </a:r>
            <a:endParaRPr sz="1400">
              <a:solidFill>
                <a:schemeClr val="accent1"/>
              </a:solidFill>
              <a:latin typeface="Abril Fatface"/>
              <a:ea typeface="Abril Fatface"/>
              <a:cs typeface="Abril Fatface"/>
              <a:sym typeface="Abril Fatface"/>
            </a:endParaRPr>
          </a:p>
          <a:p>
            <a:pPr marL="457200" lvl="0" indent="-298450" algn="l" rtl="0">
              <a:spcBef>
                <a:spcPts val="0"/>
              </a:spcBef>
              <a:spcAft>
                <a:spcPts val="0"/>
              </a:spcAft>
              <a:buClr>
                <a:srgbClr val="080707"/>
              </a:buClr>
              <a:buSzPts val="1100"/>
              <a:buFont typeface="Calibri"/>
              <a:buChar char="●"/>
            </a:pPr>
            <a:r>
              <a:rPr lang="en" sz="1100">
                <a:solidFill>
                  <a:srgbClr val="080707"/>
                </a:solidFill>
                <a:latin typeface="Calibri"/>
                <a:ea typeface="Calibri"/>
                <a:cs typeface="Calibri"/>
                <a:sym typeface="Calibri"/>
              </a:rPr>
              <a:t>Address a growing market size</a:t>
            </a:r>
            <a:endParaRPr sz="1100">
              <a:solidFill>
                <a:srgbClr val="080707"/>
              </a:solidFill>
              <a:latin typeface="Calibri"/>
              <a:ea typeface="Calibri"/>
              <a:cs typeface="Calibri"/>
              <a:sym typeface="Calibri"/>
            </a:endParaRPr>
          </a:p>
          <a:p>
            <a:pPr marL="457200" lvl="0" indent="-298450" algn="l" rtl="0">
              <a:spcBef>
                <a:spcPts val="0"/>
              </a:spcBef>
              <a:spcAft>
                <a:spcPts val="0"/>
              </a:spcAft>
              <a:buClr>
                <a:srgbClr val="080707"/>
              </a:buClr>
              <a:buSzPts val="1100"/>
              <a:buFont typeface="Calibri"/>
              <a:buChar char="●"/>
            </a:pPr>
            <a:r>
              <a:rPr lang="en" sz="1100">
                <a:solidFill>
                  <a:srgbClr val="080707"/>
                </a:solidFill>
                <a:latin typeface="Calibri"/>
                <a:ea typeface="Calibri"/>
                <a:cs typeface="Calibri"/>
                <a:sym typeface="Calibri"/>
              </a:rPr>
              <a:t>Handle a growing customer base efficiently and with improved data security</a:t>
            </a:r>
            <a:endParaRPr sz="1100">
              <a:solidFill>
                <a:srgbClr val="080707"/>
              </a:solidFill>
              <a:latin typeface="Calibri"/>
              <a:ea typeface="Calibri"/>
              <a:cs typeface="Calibri"/>
              <a:sym typeface="Calibri"/>
            </a:endParaRPr>
          </a:p>
          <a:p>
            <a:pPr marL="457200" lvl="0" indent="-298450" algn="l" rtl="0">
              <a:spcBef>
                <a:spcPts val="0"/>
              </a:spcBef>
              <a:spcAft>
                <a:spcPts val="0"/>
              </a:spcAft>
              <a:buClr>
                <a:srgbClr val="080707"/>
              </a:buClr>
              <a:buSzPts val="1100"/>
              <a:buFont typeface="Calibri"/>
              <a:buChar char="●"/>
            </a:pPr>
            <a:r>
              <a:rPr lang="en" sz="1100">
                <a:solidFill>
                  <a:srgbClr val="080707"/>
                </a:solidFill>
                <a:latin typeface="Calibri"/>
                <a:ea typeface="Calibri"/>
                <a:cs typeface="Calibri"/>
                <a:sym typeface="Calibri"/>
              </a:rPr>
              <a:t>Improved database accessibility </a:t>
            </a:r>
            <a:endParaRPr sz="1100">
              <a:solidFill>
                <a:srgbClr val="080707"/>
              </a:solidFill>
              <a:latin typeface="Calibri"/>
              <a:ea typeface="Calibri"/>
              <a:cs typeface="Calibri"/>
              <a:sym typeface="Calibri"/>
            </a:endParaRPr>
          </a:p>
          <a:p>
            <a:pPr marL="457200" lvl="0" indent="0" algn="l" rtl="0">
              <a:spcBef>
                <a:spcPts val="0"/>
              </a:spcBef>
              <a:spcAft>
                <a:spcPts val="1600"/>
              </a:spcAft>
              <a:buNone/>
            </a:pPr>
            <a:endParaRPr sz="1000"/>
          </a:p>
        </p:txBody>
      </p:sp>
      <p:sp>
        <p:nvSpPr>
          <p:cNvPr id="293" name="Google Shape;293;p30"/>
          <p:cNvSpPr txBox="1">
            <a:spLocks noGrp="1"/>
          </p:cNvSpPr>
          <p:nvPr>
            <p:ph type="subTitle" idx="4294967295"/>
          </p:nvPr>
        </p:nvSpPr>
        <p:spPr>
          <a:xfrm>
            <a:off x="3370548" y="2701663"/>
            <a:ext cx="2274300" cy="9615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400">
                <a:solidFill>
                  <a:schemeClr val="accent1"/>
                </a:solidFill>
                <a:latin typeface="Abril Fatface"/>
                <a:ea typeface="Abril Fatface"/>
                <a:cs typeface="Abril Fatface"/>
                <a:sym typeface="Abril Fatface"/>
              </a:rPr>
              <a:t>Threats</a:t>
            </a:r>
            <a:endParaRPr sz="1200">
              <a:solidFill>
                <a:srgbClr val="080707"/>
              </a:solidFill>
              <a:latin typeface="Calibri"/>
              <a:ea typeface="Calibri"/>
              <a:cs typeface="Calibri"/>
              <a:sym typeface="Calibri"/>
            </a:endParaRPr>
          </a:p>
          <a:p>
            <a:pPr marL="457200" lvl="0" indent="-304800" algn="l" rtl="0">
              <a:spcBef>
                <a:spcPts val="0"/>
              </a:spcBef>
              <a:spcAft>
                <a:spcPts val="0"/>
              </a:spcAft>
              <a:buClr>
                <a:srgbClr val="080707"/>
              </a:buClr>
              <a:buSzPts val="1200"/>
              <a:buFont typeface="Calibri"/>
              <a:buChar char="●"/>
            </a:pPr>
            <a:r>
              <a:rPr lang="en" sz="1200">
                <a:solidFill>
                  <a:srgbClr val="080707"/>
                </a:solidFill>
                <a:latin typeface="Calibri"/>
                <a:ea typeface="Calibri"/>
                <a:cs typeface="Calibri"/>
                <a:sym typeface="Calibri"/>
              </a:rPr>
              <a:t>Susceptible to  data corruption</a:t>
            </a:r>
            <a:r>
              <a:rPr lang="en" sz="1200" baseline="30000">
                <a:solidFill>
                  <a:srgbClr val="080707"/>
                </a:solidFill>
                <a:latin typeface="Calibri"/>
                <a:ea typeface="Calibri"/>
                <a:cs typeface="Calibri"/>
                <a:sym typeface="Calibri"/>
              </a:rPr>
              <a:t>[6]</a:t>
            </a:r>
            <a:r>
              <a:rPr lang="en" sz="1200">
                <a:solidFill>
                  <a:srgbClr val="080707"/>
                </a:solidFill>
                <a:latin typeface="Calibri"/>
                <a:ea typeface="Calibri"/>
                <a:cs typeface="Calibri"/>
                <a:sym typeface="Calibri"/>
              </a:rPr>
              <a:t>  </a:t>
            </a:r>
            <a:endParaRPr sz="1200">
              <a:solidFill>
                <a:srgbClr val="080707"/>
              </a:solidFill>
              <a:latin typeface="Calibri"/>
              <a:ea typeface="Calibri"/>
              <a:cs typeface="Calibri"/>
              <a:sym typeface="Calibri"/>
            </a:endParaRPr>
          </a:p>
          <a:p>
            <a:pPr marL="457200" lvl="0" indent="-304800" algn="l" rtl="0">
              <a:spcBef>
                <a:spcPts val="0"/>
              </a:spcBef>
              <a:spcAft>
                <a:spcPts val="0"/>
              </a:spcAft>
              <a:buClr>
                <a:srgbClr val="080707"/>
              </a:buClr>
              <a:buSzPts val="1200"/>
              <a:buChar char="●"/>
            </a:pPr>
            <a:r>
              <a:rPr lang="en" sz="1200">
                <a:solidFill>
                  <a:srgbClr val="080707"/>
                </a:solidFill>
                <a:latin typeface="Calibri"/>
                <a:ea typeface="Calibri"/>
                <a:cs typeface="Calibri"/>
                <a:sym typeface="Calibri"/>
              </a:rPr>
              <a:t>It  is easy to be imitated</a:t>
            </a:r>
            <a:r>
              <a:rPr lang="en" sz="1200" baseline="30000">
                <a:solidFill>
                  <a:srgbClr val="080707"/>
                </a:solidFill>
                <a:latin typeface="Calibri"/>
                <a:ea typeface="Calibri"/>
                <a:cs typeface="Calibri"/>
                <a:sym typeface="Calibri"/>
              </a:rPr>
              <a:t>[7] </a:t>
            </a:r>
            <a:r>
              <a:rPr lang="en" sz="1200">
                <a:solidFill>
                  <a:srgbClr val="080707"/>
                </a:solidFill>
                <a:latin typeface="Calibri"/>
                <a:ea typeface="Calibri"/>
                <a:cs typeface="Calibri"/>
                <a:sym typeface="Calibri"/>
              </a:rPr>
              <a:t>and threat of substitute products</a:t>
            </a:r>
            <a:r>
              <a:rPr lang="en" sz="1200" baseline="30000">
                <a:solidFill>
                  <a:srgbClr val="080707"/>
                </a:solidFill>
                <a:latin typeface="Calibri"/>
                <a:ea typeface="Calibri"/>
                <a:cs typeface="Calibri"/>
                <a:sym typeface="Calibri"/>
              </a:rPr>
              <a:t>[1]</a:t>
            </a:r>
            <a:r>
              <a:rPr lang="en" sz="1200">
                <a:solidFill>
                  <a:srgbClr val="080707"/>
                </a:solidFill>
                <a:latin typeface="Calibri"/>
                <a:ea typeface="Calibri"/>
                <a:cs typeface="Calibri"/>
                <a:sym typeface="Calibri"/>
              </a:rPr>
              <a:t> </a:t>
            </a:r>
            <a:endParaRPr sz="1200">
              <a:latin typeface="Calibri"/>
              <a:ea typeface="Calibri"/>
              <a:cs typeface="Calibri"/>
              <a:sym typeface="Calibri"/>
            </a:endParaRPr>
          </a:p>
        </p:txBody>
      </p:sp>
      <p:pic>
        <p:nvPicPr>
          <p:cNvPr id="294" name="Google Shape;294;p30"/>
          <p:cNvPicPr preferRelativeResize="0"/>
          <p:nvPr/>
        </p:nvPicPr>
        <p:blipFill>
          <a:blip r:embed="rId8">
            <a:alphaModFix/>
          </a:blip>
          <a:stretch>
            <a:fillRect/>
          </a:stretch>
        </p:blipFill>
        <p:spPr>
          <a:xfrm>
            <a:off x="1909858" y="1416227"/>
            <a:ext cx="1422340" cy="1398458"/>
          </a:xfrm>
          <a:prstGeom prst="rect">
            <a:avLst/>
          </a:prstGeom>
          <a:noFill/>
          <a:ln>
            <a:noFill/>
          </a:ln>
        </p:spPr>
      </p:pic>
      <p:cxnSp>
        <p:nvCxnSpPr>
          <p:cNvPr id="295" name="Google Shape;295;p30"/>
          <p:cNvCxnSpPr/>
          <p:nvPr/>
        </p:nvCxnSpPr>
        <p:spPr>
          <a:xfrm rot="10800000">
            <a:off x="1564069" y="1572931"/>
            <a:ext cx="784500" cy="316200"/>
          </a:xfrm>
          <a:prstGeom prst="bentConnector3">
            <a:avLst>
              <a:gd name="adj1" fmla="val 50000"/>
            </a:avLst>
          </a:prstGeom>
          <a:noFill/>
          <a:ln w="19050" cap="flat" cmpd="sng">
            <a:solidFill>
              <a:srgbClr val="657C2B"/>
            </a:solidFill>
            <a:prstDash val="solid"/>
            <a:round/>
            <a:headEnd type="oval" w="med" len="med"/>
            <a:tailEnd type="oval" w="med" len="med"/>
          </a:ln>
        </p:spPr>
      </p:cxnSp>
      <p:cxnSp>
        <p:nvCxnSpPr>
          <p:cNvPr id="296" name="Google Shape;296;p30"/>
          <p:cNvCxnSpPr/>
          <p:nvPr/>
        </p:nvCxnSpPr>
        <p:spPr>
          <a:xfrm flipH="1">
            <a:off x="1558084" y="2212109"/>
            <a:ext cx="895500" cy="336300"/>
          </a:xfrm>
          <a:prstGeom prst="bentConnector3">
            <a:avLst>
              <a:gd name="adj1" fmla="val 50000"/>
            </a:avLst>
          </a:prstGeom>
          <a:noFill/>
          <a:ln w="19050" cap="flat" cmpd="sng">
            <a:solidFill>
              <a:srgbClr val="657C2B"/>
            </a:solidFill>
            <a:prstDash val="solid"/>
            <a:round/>
            <a:headEnd type="oval" w="med" len="med"/>
            <a:tailEnd type="oval" w="med" len="med"/>
          </a:ln>
        </p:spPr>
      </p:cxnSp>
      <p:cxnSp>
        <p:nvCxnSpPr>
          <p:cNvPr id="297" name="Google Shape;297;p30"/>
          <p:cNvCxnSpPr/>
          <p:nvPr/>
        </p:nvCxnSpPr>
        <p:spPr>
          <a:xfrm rot="10800000" flipH="1">
            <a:off x="2663567" y="1560232"/>
            <a:ext cx="1025100" cy="322200"/>
          </a:xfrm>
          <a:prstGeom prst="bentConnector3">
            <a:avLst>
              <a:gd name="adj1" fmla="val 50000"/>
            </a:avLst>
          </a:prstGeom>
          <a:noFill/>
          <a:ln w="19050" cap="flat" cmpd="sng">
            <a:solidFill>
              <a:srgbClr val="657C2B"/>
            </a:solidFill>
            <a:prstDash val="solid"/>
            <a:round/>
            <a:headEnd type="oval" w="med" len="med"/>
            <a:tailEnd type="oval" w="med" len="med"/>
          </a:ln>
        </p:spPr>
      </p:cxnSp>
      <p:sp>
        <p:nvSpPr>
          <p:cNvPr id="298" name="Google Shape;298;p30"/>
          <p:cNvSpPr txBox="1">
            <a:spLocks noGrp="1"/>
          </p:cNvSpPr>
          <p:nvPr>
            <p:ph type="ctrTitle" idx="4294967295"/>
          </p:nvPr>
        </p:nvSpPr>
        <p:spPr>
          <a:xfrm>
            <a:off x="5603598" y="2126025"/>
            <a:ext cx="1122900" cy="581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a:t>MySQL Enterprise Edition </a:t>
            </a:r>
            <a:endParaRPr sz="1400"/>
          </a:p>
        </p:txBody>
      </p:sp>
      <p:sp>
        <p:nvSpPr>
          <p:cNvPr id="299" name="Google Shape;299;p30"/>
          <p:cNvSpPr txBox="1">
            <a:spLocks noGrp="1"/>
          </p:cNvSpPr>
          <p:nvPr>
            <p:ph type="ctrTitle"/>
          </p:nvPr>
        </p:nvSpPr>
        <p:spPr>
          <a:xfrm>
            <a:off x="1239375" y="181075"/>
            <a:ext cx="2763300" cy="60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SWOT ANALYSIS</a:t>
            </a:r>
            <a:endParaRPr/>
          </a:p>
        </p:txBody>
      </p:sp>
      <p:cxnSp>
        <p:nvCxnSpPr>
          <p:cNvPr id="300" name="Google Shape;300;p30"/>
          <p:cNvCxnSpPr/>
          <p:nvPr/>
        </p:nvCxnSpPr>
        <p:spPr>
          <a:xfrm>
            <a:off x="2757075" y="2505500"/>
            <a:ext cx="760200" cy="726900"/>
          </a:xfrm>
          <a:prstGeom prst="bentConnector3">
            <a:avLst>
              <a:gd name="adj1" fmla="val 50000"/>
            </a:avLst>
          </a:prstGeom>
          <a:noFill/>
          <a:ln w="19050" cap="flat" cmpd="sng">
            <a:solidFill>
              <a:srgbClr val="657C2B"/>
            </a:solidFill>
            <a:prstDash val="solid"/>
            <a:round/>
            <a:headEnd type="oval" w="med" len="med"/>
            <a:tailEnd type="oval" w="med" len="med"/>
          </a:ln>
        </p:spPr>
      </p:cxnSp>
      <p:sp>
        <p:nvSpPr>
          <p:cNvPr id="301" name="Google Shape;301;p30"/>
          <p:cNvSpPr txBox="1"/>
          <p:nvPr/>
        </p:nvSpPr>
        <p:spPr>
          <a:xfrm>
            <a:off x="5114375" y="4453200"/>
            <a:ext cx="4905900" cy="76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600">
                <a:solidFill>
                  <a:schemeClr val="dk1"/>
                </a:solidFill>
                <a:latin typeface="Calibri"/>
                <a:ea typeface="Calibri"/>
                <a:cs typeface="Calibri"/>
                <a:sym typeface="Calibri"/>
              </a:rPr>
              <a:t>[6] Drake, M. (2019) “</a:t>
            </a:r>
            <a:r>
              <a:rPr lang="en" sz="600">
                <a:solidFill>
                  <a:srgbClr val="031B4E"/>
                </a:solidFill>
                <a:latin typeface="Calibri"/>
                <a:ea typeface="Calibri"/>
                <a:cs typeface="Calibri"/>
                <a:sym typeface="Calibri"/>
              </a:rPr>
              <a:t>How To Fix Corrupted Tables in MySQL” (</a:t>
            </a:r>
            <a:r>
              <a:rPr lang="en" sz="600">
                <a:solidFill>
                  <a:schemeClr val="dk1"/>
                </a:solidFill>
                <a:latin typeface="Calibri"/>
                <a:ea typeface="Calibri"/>
                <a:cs typeface="Calibri"/>
                <a:sym typeface="Calibri"/>
              </a:rPr>
              <a:t> </a:t>
            </a:r>
            <a:r>
              <a:rPr lang="en" sz="600" u="sng">
                <a:solidFill>
                  <a:srgbClr val="1155CC"/>
                </a:solidFill>
                <a:latin typeface="Calibri"/>
                <a:ea typeface="Calibri"/>
                <a:cs typeface="Calibri"/>
                <a:sym typeface="Calibri"/>
                <a:hlinkClick r:id="rId9">
                  <a:extLst>
                    <a:ext uri="{A12FA001-AC4F-418D-AE19-62706E023703}">
                      <ahyp:hlinkClr xmlns:ahyp="http://schemas.microsoft.com/office/drawing/2018/hyperlinkcolor" val="tx"/>
                    </a:ext>
                  </a:extLst>
                </a:hlinkClick>
              </a:rPr>
              <a:t>https://www.digitalocean.com/community/tutorials/how-to-fix-corrupted-tables-in-mysql</a:t>
            </a:r>
            <a:r>
              <a:rPr lang="en" sz="600">
                <a:solidFill>
                  <a:schemeClr val="dk1"/>
                </a:solidFill>
                <a:latin typeface="Calibri"/>
                <a:ea typeface="Calibri"/>
                <a:cs typeface="Calibri"/>
                <a:sym typeface="Calibri"/>
              </a:rPr>
              <a:t>)</a:t>
            </a:r>
            <a:endParaRPr sz="6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600">
                <a:solidFill>
                  <a:schemeClr val="dk1"/>
                </a:solidFill>
                <a:latin typeface="Calibri"/>
                <a:ea typeface="Calibri"/>
                <a:cs typeface="Calibri"/>
                <a:sym typeface="Calibri"/>
              </a:rPr>
              <a:t>[7] Ghosh, S. (2011) “</a:t>
            </a:r>
            <a:r>
              <a:rPr lang="en" sz="600">
                <a:solidFill>
                  <a:srgbClr val="0E0F25"/>
                </a:solidFill>
                <a:latin typeface="Calibri"/>
                <a:ea typeface="Calibri"/>
                <a:cs typeface="Calibri"/>
                <a:sym typeface="Calibri"/>
              </a:rPr>
              <a:t>MySQL Case Study”</a:t>
            </a:r>
            <a:r>
              <a:rPr lang="en" sz="600">
                <a:solidFill>
                  <a:schemeClr val="dk1"/>
                </a:solidFill>
                <a:latin typeface="Calibri"/>
                <a:ea typeface="Calibri"/>
                <a:cs typeface="Calibri"/>
                <a:sym typeface="Calibri"/>
              </a:rPr>
              <a:t> (</a:t>
            </a:r>
            <a:r>
              <a:rPr lang="en" sz="600" u="sng">
                <a:solidFill>
                  <a:srgbClr val="1155CC"/>
                </a:solidFill>
                <a:latin typeface="Calibri"/>
                <a:ea typeface="Calibri"/>
                <a:cs typeface="Calibri"/>
                <a:sym typeface="Calibri"/>
                <a:hlinkClick r:id="rId10">
                  <a:extLst>
                    <a:ext uri="{A12FA001-AC4F-418D-AE19-62706E023703}">
                      <ahyp:hlinkClr xmlns:ahyp="http://schemas.microsoft.com/office/drawing/2018/hyperlinkcolor" val="tx"/>
                    </a:ext>
                  </a:extLst>
                </a:hlinkClick>
              </a:rPr>
              <a:t>https://www.slideshare.net/sharathghosh/mysql-case-study</a:t>
            </a:r>
            <a:r>
              <a:rPr lang="en" sz="600">
                <a:solidFill>
                  <a:schemeClr val="dk1"/>
                </a:solidFill>
                <a:latin typeface="Calibri"/>
                <a:ea typeface="Calibri"/>
                <a:cs typeface="Calibri"/>
                <a:sym typeface="Calibri"/>
              </a:rPr>
              <a:t>)</a:t>
            </a:r>
            <a:endParaRPr sz="6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600">
                <a:solidFill>
                  <a:srgbClr val="080707"/>
                </a:solidFill>
                <a:latin typeface="Calibri"/>
                <a:ea typeface="Calibri"/>
                <a:cs typeface="Calibri"/>
                <a:sym typeface="Calibri"/>
              </a:rPr>
              <a:t>[8] “How to choose between MySQL Community Edition Vs Enterprise Edition”,  Optimizdba (</a:t>
            </a:r>
            <a:r>
              <a:rPr lang="en" sz="600" u="sng">
                <a:solidFill>
                  <a:srgbClr val="1155CC"/>
                </a:solidFill>
                <a:latin typeface="Calibri"/>
                <a:ea typeface="Calibri"/>
                <a:cs typeface="Calibri"/>
                <a:sym typeface="Calibri"/>
              </a:rPr>
              <a:t>https://optimizdba.com/mysql-database-community-vs-mysql-enterprise/</a:t>
            </a:r>
            <a:r>
              <a:rPr lang="en" sz="600">
                <a:solidFill>
                  <a:srgbClr val="080707"/>
                </a:solidFill>
                <a:latin typeface="Calibri"/>
                <a:ea typeface="Calibri"/>
                <a:cs typeface="Calibri"/>
                <a:sym typeface="Calibri"/>
              </a:rPr>
              <a:t>)</a:t>
            </a:r>
            <a:endParaRPr sz="600">
              <a:solidFill>
                <a:srgbClr val="080707"/>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sz="600">
                <a:solidFill>
                  <a:srgbClr val="080707"/>
                </a:solidFill>
                <a:latin typeface="Calibri"/>
                <a:ea typeface="Calibri"/>
                <a:cs typeface="Calibri"/>
                <a:sym typeface="Calibri"/>
              </a:rPr>
              <a:t>[9] </a:t>
            </a:r>
            <a:r>
              <a:rPr lang="en" sz="600">
                <a:solidFill>
                  <a:schemeClr val="dk1"/>
                </a:solidFill>
                <a:latin typeface="Calibri"/>
                <a:ea typeface="Calibri"/>
                <a:cs typeface="Calibri"/>
                <a:sym typeface="Calibri"/>
              </a:rPr>
              <a:t>“ MySQL Products”, MySQL (</a:t>
            </a:r>
            <a:r>
              <a:rPr lang="en" sz="600" u="sng">
                <a:solidFill>
                  <a:srgbClr val="1155CC"/>
                </a:solidFill>
                <a:latin typeface="Calibri"/>
                <a:ea typeface="Calibri"/>
                <a:cs typeface="Calibri"/>
                <a:sym typeface="Calibri"/>
              </a:rPr>
              <a:t>https://www.mysql.com/products/</a:t>
            </a:r>
            <a:r>
              <a:rPr lang="en" sz="600">
                <a:solidFill>
                  <a:srgbClr val="080707"/>
                </a:solidFill>
                <a:latin typeface="Calibri"/>
                <a:ea typeface="Calibri"/>
                <a:cs typeface="Calibri"/>
                <a:sym typeface="Calibri"/>
              </a:rPr>
              <a:t>)</a:t>
            </a:r>
            <a:endParaRPr>
              <a:latin typeface="Oxygen Light"/>
              <a:ea typeface="Oxygen Light"/>
              <a:cs typeface="Oxygen Light"/>
              <a:sym typeface="Oxygen Light"/>
            </a:endParaRPr>
          </a:p>
        </p:txBody>
      </p:sp>
    </p:spTree>
  </p:cSld>
  <p:clrMapOvr>
    <a:masterClrMapping/>
  </p:clrMapOvr>
</p:sld>
</file>

<file path=ppt/theme/theme1.xml><?xml version="1.0" encoding="utf-8"?>
<a:theme xmlns:a="http://schemas.openxmlformats.org/drawingml/2006/main" name="FOOD DAY">
  <a:themeElements>
    <a:clrScheme name="Simple Light">
      <a:dk1>
        <a:srgbClr val="000000"/>
      </a:dk1>
      <a:lt1>
        <a:srgbClr val="FFFFFF"/>
      </a:lt1>
      <a:dk2>
        <a:srgbClr val="595959"/>
      </a:dk2>
      <a:lt2>
        <a:srgbClr val="EEEEEE"/>
      </a:lt2>
      <a:accent1>
        <a:srgbClr val="A1C448"/>
      </a:accent1>
      <a:accent2>
        <a:srgbClr val="657C2B"/>
      </a:accent2>
      <a:accent3>
        <a:srgbClr val="DFEBC0"/>
      </a:accent3>
      <a:accent4>
        <a:srgbClr val="F7D1D1"/>
      </a:accent4>
      <a:accent5>
        <a:srgbClr val="F9E2E2"/>
      </a:accent5>
      <a:accent6>
        <a:srgbClr val="D24141"/>
      </a:accent6>
      <a:hlink>
        <a:srgbClr val="A1C44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15480</Words>
  <Application>Microsoft Macintosh PowerPoint</Application>
  <PresentationFormat>On-screen Show (16:9)</PresentationFormat>
  <Paragraphs>1692</Paragraphs>
  <Slides>68</Slides>
  <Notes>68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68</vt:i4>
      </vt:variant>
    </vt:vector>
  </HeadingPairs>
  <TitlesOfParts>
    <vt:vector size="78" baseType="lpstr">
      <vt:lpstr>Arial</vt:lpstr>
      <vt:lpstr>Oxygen Light</vt:lpstr>
      <vt:lpstr>Abril Fatface</vt:lpstr>
      <vt:lpstr>Calibri</vt:lpstr>
      <vt:lpstr>Oswald</vt:lpstr>
      <vt:lpstr>Roboto</vt:lpstr>
      <vt:lpstr>Oxygen</vt:lpstr>
      <vt:lpstr>Josefin Sans</vt:lpstr>
      <vt:lpstr>Montserrat</vt:lpstr>
      <vt:lpstr>FOOD DAY</vt:lpstr>
      <vt:lpstr>Hungry Mile MySQL</vt:lpstr>
      <vt:lpstr>ABOUT THE COMPANY</vt:lpstr>
      <vt:lpstr>CURRENT SITUATION</vt:lpstr>
      <vt:lpstr>PROBLEM STATEMENT</vt:lpstr>
      <vt:lpstr>PowerPoint Presentation</vt:lpstr>
      <vt:lpstr>PowerPoint Presentation</vt:lpstr>
      <vt:lpstr>PowerPoint Presentation</vt:lpstr>
      <vt:lpstr>COMPETITOR ANALYSIS</vt:lpstr>
      <vt:lpstr>MYSQL Edition Selection </vt:lpstr>
      <vt:lpstr>Features of  MySQL Community Edition</vt:lpstr>
      <vt:lpstr>PowerPoint Presentation</vt:lpstr>
      <vt:lpstr>OSS SUMMARY</vt:lpstr>
      <vt:lpstr>PERSONA 1</vt:lpstr>
      <vt:lpstr>PERSONA 2</vt:lpstr>
      <vt:lpstr>PERSONA 3</vt:lpstr>
      <vt:lpstr>PowerPoint Presentation</vt:lpstr>
      <vt:lpstr>PowerPoint Presentation</vt:lpstr>
      <vt:lpstr>PowerPoint Presentation</vt:lpstr>
      <vt:lpstr>PowerPoint Presentation</vt:lpstr>
      <vt:lpstr>PowerPoint Presentation</vt:lpstr>
      <vt:lpstr>PowerPoint Presentation</vt:lpstr>
      <vt:lpstr>PRODUCT ROADMAP</vt:lpstr>
      <vt:lpstr>Software Development Lifecycle</vt:lpstr>
      <vt:lpstr>Sprint Planning Overview</vt:lpstr>
      <vt:lpstr>Sprint Plan</vt:lpstr>
      <vt:lpstr>Prioritization</vt:lpstr>
      <vt:lpstr>Relative Sizing</vt:lpstr>
      <vt:lpstr>Story Point Allocation</vt:lpstr>
      <vt:lpstr>Release Plan</vt:lpstr>
      <vt:lpstr>Burn up Chart</vt:lpstr>
      <vt:lpstr>   Key Software Concept  </vt:lpstr>
      <vt:lpstr>High Level Architecture</vt:lpstr>
      <vt:lpstr>Low Level Architecture (Join Query)</vt:lpstr>
      <vt:lpstr>Why Join Query Architecture?</vt:lpstr>
      <vt:lpstr>High Level Design - ER Diagram </vt:lpstr>
      <vt:lpstr>Low Level Design  Table Columns/Attributes Design </vt:lpstr>
      <vt:lpstr>Test Goals</vt:lpstr>
      <vt:lpstr>Unit Testing Plan</vt:lpstr>
      <vt:lpstr>System Testing Plan</vt:lpstr>
      <vt:lpstr>Sample Functional tests for User Stories</vt:lpstr>
      <vt:lpstr>Success Metrics for  Testing Strategy &amp; Testing Methodology</vt:lpstr>
      <vt:lpstr>PowerPoint Presentation</vt:lpstr>
      <vt:lpstr>Bug Management</vt:lpstr>
      <vt:lpstr>Branch Management</vt:lpstr>
      <vt:lpstr>Release Criteria &amp; Checklist</vt:lpstr>
      <vt:lpstr>PowerPoint Presentation</vt:lpstr>
      <vt:lpstr>PowerPoint Presentation</vt:lpstr>
      <vt:lpstr>PowerPoint Presentation</vt:lpstr>
      <vt:lpstr>PowerPoint Presentation</vt:lpstr>
      <vt:lpstr>PowerPoint Presentation</vt:lpstr>
      <vt:lpstr>Critical Risk - Extended Downtime</vt:lpstr>
      <vt:lpstr>PowerPoint Presentation</vt:lpstr>
      <vt:lpstr>THANKS!</vt:lpstr>
      <vt:lpstr>PROJECT PLAN</vt:lpstr>
      <vt:lpstr>PROJECT PLAN.. contd</vt:lpstr>
      <vt:lpstr>Estimated Burndown Chart</vt:lpstr>
      <vt:lpstr>In order to ensure all progress toward our Sprint Goal and monitor how progress is trending toward completing the work in the Sprint Backlog, our team decided to have Scrum Project meeting everyday from 2:30 to 3:00 pm. Here is the template for our meeting notes: </vt:lpstr>
      <vt:lpstr>(April 4th 2022 to April 9th 2022)</vt:lpstr>
      <vt:lpstr>(April 11th 2022 to April 16th 2022)</vt:lpstr>
      <vt:lpstr>(April 18th 2022 to April 23rd 2022)</vt:lpstr>
      <vt:lpstr>(April 25th 2022 to April 30th 2022)</vt:lpstr>
      <vt:lpstr>(May 2nd 2022 to May 7th 2022)</vt:lpstr>
      <vt:lpstr>(May 9th 2022 to May 14th 2022)</vt:lpstr>
      <vt:lpstr>(May 16th 2022 to May 21st 2022)</vt:lpstr>
      <vt:lpstr>(May 23rd 2022 to May 28th 2022)</vt:lpstr>
      <vt:lpstr>Current Situation</vt:lpstr>
      <vt:lpstr>Low Level Architecture (Join Query)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Hungry Mile MySQL</dc:title>
  <cp:lastModifiedBy>Miloni Gada</cp:lastModifiedBy>
  <cp:revision>1</cp:revision>
  <dcterms:modified xsi:type="dcterms:W3CDTF">2022-12-19T15:14:55Z</dcterms:modified>
</cp:coreProperties>
</file>